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33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487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2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47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30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34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448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93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1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379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C262C-7C5D-4E36-8A38-5F36C6CE3D7E}" type="datetimeFigureOut">
              <a:rPr lang="zh-CN" altLang="en-US" smtClean="0"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1370-5279-4F5B-8238-0BE17177FE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20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579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Large-scale information extraction from textual definitions through deep syntactic and semantic analysis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02138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Andy Zhang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714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Assess the </a:t>
            </a:r>
            <a:r>
              <a:rPr lang="en-US" altLang="zh-CN" dirty="0" smtClean="0"/>
              <a:t>coverage </a:t>
            </a:r>
            <a:r>
              <a:rPr lang="en-US" altLang="zh-CN" dirty="0"/>
              <a:t>of </a:t>
            </a:r>
            <a:r>
              <a:rPr lang="en-US" altLang="zh-CN" dirty="0" smtClean="0"/>
              <a:t>relations</a:t>
            </a:r>
          </a:p>
          <a:p>
            <a:pPr lvl="1"/>
            <a:r>
              <a:rPr lang="en-US" altLang="zh-CN" dirty="0" smtClean="0"/>
              <a:t>163 </a:t>
            </a:r>
            <a:r>
              <a:rPr lang="en-US" altLang="zh-CN" dirty="0" smtClean="0"/>
              <a:t>manually annotated semantic </a:t>
            </a:r>
            <a:r>
              <a:rPr lang="en-US" altLang="zh-CN" dirty="0" smtClean="0"/>
              <a:t>relations from Wikipedia about musicians, seek for a relation carrying the same semantics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Look for similar relations in DEFIE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262" y="3043237"/>
            <a:ext cx="4943475" cy="12287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9" y="4676775"/>
            <a:ext cx="48768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6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Quality </a:t>
            </a:r>
            <a:r>
              <a:rPr lang="en-US" altLang="zh-CN" dirty="0" smtClean="0"/>
              <a:t>of relation </a:t>
            </a:r>
            <a:r>
              <a:rPr lang="en-US" altLang="zh-CN" dirty="0" err="1" smtClean="0"/>
              <a:t>taxonomization</a:t>
            </a:r>
            <a:endParaRPr lang="en-US" altLang="zh-CN" dirty="0" smtClean="0"/>
          </a:p>
          <a:p>
            <a:pPr lvl="1"/>
            <a:r>
              <a:rPr lang="en-US" altLang="zh-CN" dirty="0"/>
              <a:t>extracted a random sample of 200 </a:t>
            </a:r>
            <a:r>
              <a:rPr lang="en-US" altLang="zh-CN" dirty="0" smtClean="0"/>
              <a:t>hypernym edges </a:t>
            </a:r>
            <a:r>
              <a:rPr lang="en-US" altLang="zh-CN" dirty="0"/>
              <a:t>for each generalization </a:t>
            </a:r>
            <a:r>
              <a:rPr lang="en-US" altLang="zh-CN" dirty="0" smtClean="0"/>
              <a:t>procedure</a:t>
            </a:r>
          </a:p>
          <a:p>
            <a:pPr lvl="1"/>
            <a:r>
              <a:rPr lang="en-US" altLang="zh-CN" dirty="0" smtClean="0"/>
              <a:t>Manually judge whether they are correct or not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948" y="3521869"/>
            <a:ext cx="6403302" cy="197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26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Present </a:t>
            </a:r>
            <a:r>
              <a:rPr lang="en-US" altLang="zh-CN" dirty="0" smtClean="0"/>
              <a:t>DEFIE, an </a:t>
            </a:r>
            <a:r>
              <a:rPr lang="en-US" altLang="zh-CN" dirty="0"/>
              <a:t>approach to largescale Information Extraction (IE) based on a syntactic-semantic analysis of textual definitions</a:t>
            </a:r>
            <a:r>
              <a:rPr lang="en-US" altLang="zh-CN" dirty="0" smtClean="0"/>
              <a:t>.</a:t>
            </a:r>
          </a:p>
          <a:p>
            <a:pPr marL="457200" lvl="1" indent="0">
              <a:buNone/>
            </a:pPr>
            <a:r>
              <a:rPr lang="en-US" altLang="zh-CN" dirty="0" smtClean="0"/>
              <a:t>(textual definitions: short and concise descriptions of a given concept or entity)</a:t>
            </a:r>
            <a:endParaRPr lang="en-US" altLang="zh-CN" dirty="0"/>
          </a:p>
          <a:p>
            <a:pPr lvl="1"/>
            <a:r>
              <a:rPr lang="en-US" altLang="zh-CN" dirty="0" smtClean="0"/>
              <a:t>Leverage syntactic dependencies to reduce data sparsity</a:t>
            </a:r>
          </a:p>
          <a:p>
            <a:pPr lvl="1"/>
            <a:r>
              <a:rPr lang="en-US" altLang="zh-CN" dirty="0" smtClean="0"/>
              <a:t>Disambiguate arguments &amp; content words of the relation strings</a:t>
            </a:r>
          </a:p>
          <a:p>
            <a:pPr lvl="1"/>
            <a:r>
              <a:rPr lang="en-US" altLang="zh-CN" dirty="0" smtClean="0"/>
              <a:t>Use the resulting info to organize the acquired relations hierarchically</a:t>
            </a:r>
          </a:p>
          <a:p>
            <a:r>
              <a:rPr lang="en-US" altLang="zh-CN" dirty="0" smtClean="0"/>
              <a:t>Output a knowledge base </a:t>
            </a:r>
            <a:r>
              <a:rPr lang="en-US" altLang="zh-CN" dirty="0"/>
              <a:t>consisting of several million </a:t>
            </a:r>
            <a:r>
              <a:rPr lang="en-US" altLang="zh-CN" dirty="0" smtClean="0"/>
              <a:t>automatically acquired </a:t>
            </a:r>
            <a:r>
              <a:rPr lang="en-US" altLang="zh-CN" dirty="0"/>
              <a:t>semantic relations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167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Shortcomings of previous works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Constrained to small and often pre-specified sets of relations</a:t>
            </a:r>
          </a:p>
          <a:p>
            <a:r>
              <a:rPr lang="en-US" altLang="zh-CN" dirty="0" smtClean="0"/>
              <a:t>Rely mostly on dependencies at the level of surface text</a:t>
            </a:r>
          </a:p>
          <a:p>
            <a:r>
              <a:rPr lang="en-US" altLang="zh-CN" dirty="0" smtClean="0"/>
              <a:t>Relations strings are bound to surface text, lacking actual semantic content</a:t>
            </a:r>
          </a:p>
          <a:p>
            <a:r>
              <a:rPr lang="en-US" altLang="zh-CN" dirty="0" smtClean="0"/>
              <a:t>Require additional processing steps to be used in real applications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42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65125"/>
            <a:ext cx="6934200" cy="31242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 extraction(1)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96900" y="1825625"/>
                <a:ext cx="5105400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Textual definition processing</a:t>
                </a:r>
              </a:p>
              <a:p>
                <a:pPr lvl="1"/>
                <a:r>
                  <a:rPr lang="en-US" altLang="zh-CN" dirty="0" smtClean="0"/>
                  <a:t>Syntactic analysis    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2"/>
                <a:r>
                  <a:rPr lang="en-US" altLang="zh-CN" dirty="0" smtClean="0"/>
                  <a:t>Parsing </a:t>
                </a:r>
              </a:p>
              <a:p>
                <a:pPr lvl="2"/>
                <a:r>
                  <a:rPr lang="en-US" altLang="zh-CN" dirty="0" smtClean="0"/>
                  <a:t>using C&amp;C (Clark and Curran, 2007), a log-linear parser based on Combinatory </a:t>
                </a:r>
                <a:r>
                  <a:rPr lang="en-US" altLang="zh-CN" dirty="0" err="1" smtClean="0"/>
                  <a:t>Categorial</a:t>
                </a:r>
                <a:r>
                  <a:rPr lang="en-US" altLang="zh-CN" dirty="0" smtClean="0"/>
                  <a:t> Grammar (CCG).</a:t>
                </a:r>
              </a:p>
              <a:p>
                <a:pPr lvl="1"/>
                <a:r>
                  <a:rPr lang="en-US" altLang="zh-CN" dirty="0" smtClean="0"/>
                  <a:t>Semantic analysis   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2"/>
                <a:r>
                  <a:rPr lang="en-US" altLang="zh-CN" dirty="0"/>
                  <a:t>B</a:t>
                </a:r>
                <a:r>
                  <a:rPr lang="en-US" altLang="zh-CN" dirty="0" smtClean="0"/>
                  <a:t>ased on </a:t>
                </a:r>
                <a:r>
                  <a:rPr lang="en-US" altLang="zh-CN" dirty="0" err="1" smtClean="0"/>
                  <a:t>Babelfy</a:t>
                </a:r>
                <a:r>
                  <a:rPr lang="en-US" altLang="zh-CN" dirty="0" smtClean="0"/>
                  <a:t> (Moro et al., 2014)</a:t>
                </a:r>
              </a:p>
              <a:p>
                <a:pPr lvl="2"/>
                <a:r>
                  <a:rPr lang="en-US" altLang="zh-CN" dirty="0" smtClean="0"/>
                  <a:t>An approach to entity linking and word sense disambiguation</a:t>
                </a:r>
                <a:endParaRPr lang="zh-CN" altLang="en-US" dirty="0" smtClean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900" y="1825625"/>
                <a:ext cx="5105400" cy="4351338"/>
              </a:xfrm>
              <a:blipFill rotWithShape="0">
                <a:blip r:embed="rId3"/>
                <a:stretch>
                  <a:fillRect l="-2151" t="-2241" r="-9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6134100" y="4229100"/>
            <a:ext cx="541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Semantics draws on </a:t>
            </a:r>
            <a:r>
              <a:rPr lang="en-US" altLang="zh-CN" sz="2800" dirty="0" err="1" smtClean="0"/>
              <a:t>BabelNet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Navigli</a:t>
            </a:r>
            <a:r>
              <a:rPr lang="en-US" altLang="zh-CN" sz="2800" dirty="0" smtClean="0"/>
              <a:t> and </a:t>
            </a:r>
            <a:r>
              <a:rPr lang="en-US" altLang="zh-CN" sz="2800" dirty="0" err="1" smtClean="0"/>
              <a:t>Ponzetto</a:t>
            </a:r>
            <a:r>
              <a:rPr lang="en-US" altLang="zh-CN" sz="2800" dirty="0" smtClean="0"/>
              <a:t>, 2012)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1132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 extraction(2)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943600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Syntactic-semantic graph construction</a:t>
                </a:r>
              </a:p>
              <a:p>
                <a:pPr lvl="1"/>
                <a:r>
                  <a:rPr lang="en-US" altLang="zh-CN" dirty="0" smtClean="0"/>
                  <a:t>Merge vertices referring to same concept or entity </a:t>
                </a:r>
              </a:p>
              <a:p>
                <a:pPr lvl="1"/>
                <a:r>
                  <a:rPr lang="en-US" altLang="zh-CN" dirty="0" smtClean="0"/>
                  <a:t>Incorporate semantic info from sense mapping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altLang="zh-CN" dirty="0" smtClean="0"/>
                  <a:t> to vertices in dependency 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Discard non-disambiguated adjuncts and modifiers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943600" cy="4351338"/>
              </a:xfrm>
              <a:blipFill rotWithShape="0">
                <a:blip r:embed="rId2"/>
                <a:stretch>
                  <a:fillRect l="-1846" t="-2241" r="-20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0" y="128587"/>
            <a:ext cx="4673600" cy="44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 extraction(3)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223000" cy="4351338"/>
              </a:xfrm>
            </p:spPr>
            <p:txBody>
              <a:bodyPr/>
              <a:lstStyle/>
              <a:p>
                <a:r>
                  <a:rPr lang="en-US" altLang="zh-CN" dirty="0" smtClean="0"/>
                  <a:t>Relation pattern identification</a:t>
                </a:r>
              </a:p>
              <a:p>
                <a:pPr lvl="1"/>
                <a:r>
                  <a:rPr lang="en-US" altLang="zh-CN" dirty="0" smtClean="0"/>
                  <a:t>extract the relation pattern r between two entities and/or concepts as the shortest path between the two corresponding vertices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𝑠𝑒𝑚</m:t>
                        </m:r>
                      </m:sup>
                    </m:sSubSup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Floyd-</a:t>
                </a:r>
                <a:r>
                  <a:rPr lang="en-US" altLang="zh-CN" dirty="0" err="1" smtClean="0"/>
                  <a:t>Warshall</a:t>
                </a:r>
                <a:r>
                  <a:rPr lang="en-US" altLang="zh-CN" dirty="0" smtClean="0"/>
                  <a:t> algorithm(Floyd, 1962)</a:t>
                </a:r>
              </a:p>
              <a:p>
                <a:pPr lvl="1"/>
                <a:r>
                  <a:rPr lang="en-US" altLang="zh-CN" dirty="0" smtClean="0"/>
                  <a:t>One constraint: at least one verb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223000" cy="4351338"/>
              </a:xfrm>
              <a:blipFill rotWithShape="0">
                <a:blip r:embed="rId2"/>
                <a:stretch>
                  <a:fillRect l="-1765" t="-2241" r="-7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0"/>
            <a:ext cx="3962400" cy="37781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925" y="4875212"/>
            <a:ext cx="4402114" cy="7254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3723556"/>
            <a:ext cx="4002064" cy="302879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1954" y="5630863"/>
            <a:ext cx="1715491" cy="51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6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 type signatures and scoring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8674" y="1838325"/>
            <a:ext cx="8216900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Computing semantic type signatures for each relation</a:t>
            </a:r>
          </a:p>
          <a:p>
            <a:pPr lvl="1"/>
            <a:r>
              <a:rPr lang="en-US" altLang="zh-CN" dirty="0" smtClean="0"/>
              <a:t>Collect hypernyms(</a:t>
            </a:r>
            <a:r>
              <a:rPr lang="en-US" altLang="zh-CN" dirty="0" err="1" smtClean="0"/>
              <a:t>BabelNet</a:t>
            </a:r>
            <a:r>
              <a:rPr lang="en-US" altLang="zh-CN" dirty="0" smtClean="0"/>
              <a:t>) of all the arguments, the one covers the biggest subset of arguments is selected to be the semantic class of the relation</a:t>
            </a:r>
          </a:p>
          <a:p>
            <a:r>
              <a:rPr lang="en-US" altLang="zh-CN" sz="3200" dirty="0" smtClean="0"/>
              <a:t>Scoring</a:t>
            </a:r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endParaRPr lang="en-US" altLang="zh-CN" sz="3200" dirty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4" y="4013994"/>
            <a:ext cx="2749431" cy="76120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151" y="5125244"/>
            <a:ext cx="2809875" cy="714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735" y="4161631"/>
            <a:ext cx="5512565" cy="235880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6735" y="3577431"/>
            <a:ext cx="3422654" cy="43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Relation </a:t>
            </a:r>
            <a:r>
              <a:rPr lang="en-US" altLang="zh-CN" dirty="0" err="1" smtClean="0"/>
              <a:t>taxonomization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896100" cy="4351338"/>
          </a:xfrm>
        </p:spPr>
        <p:txBody>
          <a:bodyPr/>
          <a:lstStyle/>
          <a:p>
            <a:r>
              <a:rPr lang="en-US" altLang="zh-CN" dirty="0" smtClean="0"/>
              <a:t>Consider only relations whose patterns are identical except for a single noun node</a:t>
            </a:r>
          </a:p>
          <a:p>
            <a:r>
              <a:rPr lang="en-US" altLang="zh-CN" dirty="0" smtClean="0"/>
              <a:t>Hypernym generalization</a:t>
            </a:r>
          </a:p>
          <a:p>
            <a:pPr lvl="1"/>
            <a:r>
              <a:rPr lang="en-US" altLang="zh-CN" dirty="0" smtClean="0"/>
              <a:t>extract hypernym sets of concepts or entities</a:t>
            </a:r>
          </a:p>
          <a:p>
            <a:pPr lvl="1"/>
            <a:r>
              <a:rPr lang="en-US" altLang="zh-CN" dirty="0" smtClean="0"/>
              <a:t>check whether one concept belongs to the set of the other</a:t>
            </a:r>
          </a:p>
          <a:p>
            <a:r>
              <a:rPr lang="en-US" altLang="zh-CN" dirty="0" smtClean="0"/>
              <a:t>Substring generalization</a:t>
            </a:r>
          </a:p>
          <a:p>
            <a:pPr lvl="1"/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900" y="365125"/>
            <a:ext cx="3263105" cy="28014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5901" y="3324224"/>
            <a:ext cx="3263104" cy="274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All experiments conducted manually</a:t>
            </a:r>
          </a:p>
          <a:p>
            <a:r>
              <a:rPr lang="en-US" altLang="zh-CN" dirty="0" smtClean="0"/>
              <a:t>Assess the quality of relations</a:t>
            </a:r>
          </a:p>
          <a:p>
            <a:pPr lvl="1"/>
            <a:r>
              <a:rPr lang="en-US" altLang="zh-CN" dirty="0"/>
              <a:t>whether it represented a meaningful </a:t>
            </a:r>
            <a:r>
              <a:rPr lang="en-US" altLang="zh-CN" dirty="0" smtClean="0"/>
              <a:t>relation</a:t>
            </a:r>
          </a:p>
          <a:p>
            <a:pPr lvl="1"/>
            <a:r>
              <a:rPr lang="en-US" altLang="zh-CN" dirty="0" smtClean="0"/>
              <a:t>whether </a:t>
            </a:r>
            <a:r>
              <a:rPr lang="en-US" altLang="zh-CN" dirty="0"/>
              <a:t>the extracted argument pairs </a:t>
            </a:r>
            <a:r>
              <a:rPr lang="en-US" altLang="zh-CN" dirty="0" smtClean="0"/>
              <a:t>were consistent </a:t>
            </a:r>
            <a:r>
              <a:rPr lang="en-US" altLang="zh-CN" dirty="0"/>
              <a:t>with this relation and the </a:t>
            </a:r>
            <a:r>
              <a:rPr lang="en-US" altLang="zh-CN" dirty="0" smtClean="0"/>
              <a:t>corresponding definitions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212" y="3829050"/>
            <a:ext cx="498157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6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364</Words>
  <Application>Microsoft Office PowerPoint</Application>
  <PresentationFormat>宽屏</PresentationFormat>
  <Paragraphs>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Cambria Math</vt:lpstr>
      <vt:lpstr>Office 主题</vt:lpstr>
      <vt:lpstr>Large-scale information extraction from textual definitions through deep syntactic and semantic analysis</vt:lpstr>
      <vt:lpstr>Abstract</vt:lpstr>
      <vt:lpstr>Shortcomings of previous works </vt:lpstr>
      <vt:lpstr>Relation extraction(1)</vt:lpstr>
      <vt:lpstr>Relation extraction(2)</vt:lpstr>
      <vt:lpstr>Relation extraction(3)</vt:lpstr>
      <vt:lpstr>Relation type signatures and scoring</vt:lpstr>
      <vt:lpstr>Relation taxonomization</vt:lpstr>
      <vt:lpstr>Experiment(1)</vt:lpstr>
      <vt:lpstr>Experiment(2)</vt:lpstr>
      <vt:lpstr>Experiment(3)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Large-scale information extraction from textual definitions through deep syntactic and semantic analysis</dc:title>
  <dc:creator>zhang andy</dc:creator>
  <cp:lastModifiedBy>zhang andy</cp:lastModifiedBy>
  <cp:revision>37</cp:revision>
  <dcterms:created xsi:type="dcterms:W3CDTF">2016-09-12T07:19:39Z</dcterms:created>
  <dcterms:modified xsi:type="dcterms:W3CDTF">2016-09-18T16:11:22Z</dcterms:modified>
</cp:coreProperties>
</file>