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9" r:id="rId10"/>
    <p:sldId id="280" r:id="rId11"/>
    <p:sldId id="270" r:id="rId12"/>
    <p:sldId id="281" r:id="rId13"/>
    <p:sldId id="271" r:id="rId14"/>
    <p:sldId id="282" r:id="rId15"/>
    <p:sldId id="272" r:id="rId16"/>
    <p:sldId id="273" r:id="rId17"/>
    <p:sldId id="283" r:id="rId18"/>
    <p:sldId id="274" r:id="rId19"/>
    <p:sldId id="275" r:id="rId20"/>
    <p:sldId id="276" r:id="rId21"/>
    <p:sldId id="277" r:id="rId22"/>
    <p:sldId id="278" r:id="rId23"/>
    <p:sldId id="26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E1FF3-42DB-4C62-AE89-3C1D55A64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3A5348-1899-4DBA-901B-41276A308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DB943-7DE3-480D-ADDC-D8A97A31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DF8EBC-6D73-4917-8AA3-DA4C72DB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3609B-8A4D-4914-BD4B-49E631F9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8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EA81E-315D-4CEE-96CC-18D3C240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AA47F6-3E95-4AC7-9EBE-22EFD7944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B2D39-9457-4EF4-86BA-989AFE62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3E6FC-74E5-4090-8CCD-C422938E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B633C-FC8A-41CC-B314-EB9D2574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0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096CB7-BFE9-496F-86D2-F6AA13FF9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1091E3-FE79-4677-B2B6-CCFE33191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9FB73-F129-43C9-A13D-F35672F5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B9C78-CD2F-4C3D-8D66-CA9389F5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C4A19-B0DE-4F51-8188-C35CE7F3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9A809-B03F-4C37-944C-1C699284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B68013-5F59-43C1-9827-CB1D03E9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8D300-0297-4642-9442-B4686DDA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7C67ED-BAD6-459F-B76B-1A4474B5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31D18-3E6D-4B43-BA82-CBA8087D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9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7FE32-71BC-4767-BD25-C95DFBAB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BBC40-7CF6-402E-AE39-C5296AF6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88C68F-DFC8-4708-AD5A-2BFDD6A5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A7CE06-AD30-4FC0-8963-A76FAD16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73CC6-B356-4BDD-9D6B-86793E88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2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71047-363F-428C-BC6E-85280650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23EC37-F057-478D-9B9C-8E1D0D0A8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19D67A-3FE4-48EC-BD22-FB8ACBF1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6DFA9C-6AD1-4530-BDB7-25997C9C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0F26C4-6239-4F6B-8D48-5A6FCFE1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10DA84-4716-478C-A55E-9D74E855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0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745C9-1A0D-456B-AFF9-55B44B98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8E055F-CFBA-4D37-92B5-D472FC85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68D755-581E-46EB-BE6C-083FBB338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39A37C-A228-4DF7-B04D-28321B126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85F206-B980-4BD3-9604-03D8111F9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E20F1C-B8B1-46AC-9E5C-9C9AE942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84077-E2DB-44EC-95E4-258FEAC4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2ABBA5-8EF8-4642-AFA6-CAE8E416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E64E35-CCE7-42B4-8CA3-6BEC36F6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1C414D-454A-4011-B32A-FE883C70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9EE815-D8B7-462A-B008-E49FCD99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DFAD3B-656E-446D-888E-03CC6ED0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93C5ED-A36D-4437-8EE9-08D67748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780683-87F3-4C10-8AE0-AD2AAE87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18FBB-1234-458D-B5B5-8723028C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A0793-7D74-40CA-B379-1DA2759A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B9C7A-D280-4F81-ABAB-07D0934F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CFFAED-BD12-4234-9054-2344E4E4C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3F57B-10FA-44E5-B941-D4EA7A52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3A7AFF-7C86-40C9-86A3-340526E8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5E1853-024E-4CF9-8DF8-DD5A2844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1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25F39-758E-480A-8558-8EF63D13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F47EAC-F9EA-44D4-AB77-D4678148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251274-D61B-4290-85ED-CCF38672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2FE95A-696D-4C29-8E74-E7C103C6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FDF357-BB80-44E8-BAF8-23C6DCE0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BF5714-7F8A-4E97-8936-2D4A662C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1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C04234-F52D-4F07-A916-DED1905B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A7F36C-B248-4BAE-8202-153783D88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E8D79F-FA60-4537-88CB-88B2D031A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2F4B-F4F1-4201-9800-7C8B10A9917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E29EE-7638-484A-B36A-FFEF10CFC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4C13EC-4EC8-4EFB-ABF5-1387F323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5E1B-01E1-414F-8750-FB7685C4D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2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Informational 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322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dirty="0">
                <a:latin typeface="+mj-lt"/>
              </a:rPr>
              <a:t>by Factorial Discriminative</a:t>
            </a:r>
          </a:p>
          <a:p>
            <a:pPr>
              <a:lnSpc>
                <a:spcPct val="100000"/>
              </a:lnSpc>
            </a:pPr>
            <a:r>
              <a:rPr lang="en-US" altLang="zh-CN" sz="4000" dirty="0">
                <a:latin typeface="+mj-lt"/>
              </a:rPr>
              <a:t>Normalization Flow</a:t>
            </a:r>
            <a:endParaRPr lang="zh-CN" altLang="en-US" sz="4000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A13F1E-2AE9-4ECD-B575-BC2A3AFB651B}"/>
              </a:ext>
            </a:extLst>
          </p:cNvPr>
          <p:cNvSpPr/>
          <p:nvPr/>
        </p:nvSpPr>
        <p:spPr>
          <a:xfrm rot="10800000">
            <a:off x="11172307" y="6550223"/>
            <a:ext cx="1019693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孙浩然</a:t>
            </a:r>
          </a:p>
        </p:txBody>
      </p:sp>
    </p:spTree>
    <p:extLst>
      <p:ext uri="{BB962C8B-B14F-4D97-AF65-F5344CB8AC3E}">
        <p14:creationId xmlns:p14="http://schemas.microsoft.com/office/powerpoint/2010/main" val="342918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Speaker class means as representations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224F5-AEB9-4E84-967C-B1B45330E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" y="2744586"/>
            <a:ext cx="3923607" cy="26157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0260609-7521-4776-981C-BCB5E16E1DEF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202C6-0A39-415B-984A-D16DB400F5A4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AB8E3C-3345-41F6-947C-B70EBBB8BDCF}"/>
              </a:ext>
            </a:extLst>
          </p:cNvPr>
          <p:cNvSpPr/>
          <p:nvPr/>
        </p:nvSpPr>
        <p:spPr>
          <a:xfrm>
            <a:off x="9082967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81B309-354C-4D72-B688-AA4051A85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89" y="2744586"/>
            <a:ext cx="3883764" cy="25891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DCA6DD-65B9-4CA6-BD74-866D403B7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79" y="2731304"/>
            <a:ext cx="3923608" cy="26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Phone class mean distance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5EF7DD-8EE7-4521-B339-F4150BBF0BD0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37FC7E-CB99-42A5-A45F-A40E7592EFA0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E9911-284D-45F8-830C-55D180986EE2}"/>
              </a:ext>
            </a:extLst>
          </p:cNvPr>
          <p:cNvSpPr/>
          <p:nvPr/>
        </p:nvSpPr>
        <p:spPr>
          <a:xfrm>
            <a:off x="9082967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C4F6C2-69EF-4F8C-A32F-BF1ACA5FB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2891385"/>
            <a:ext cx="3561316" cy="17188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740D26-2AA8-4487-BC4B-77637E7F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27" y="2906842"/>
            <a:ext cx="3561316" cy="16879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BF9C6C-0403-4008-9291-6D6530A2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173" y="2906842"/>
            <a:ext cx="3599873" cy="17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Speaker class mean distance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5EF7DD-8EE7-4521-B339-F4150BBF0BD0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37FC7E-CB99-42A5-A45F-A40E7592EFA0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E9911-284D-45F8-830C-55D180986EE2}"/>
              </a:ext>
            </a:extLst>
          </p:cNvPr>
          <p:cNvSpPr/>
          <p:nvPr/>
        </p:nvSpPr>
        <p:spPr>
          <a:xfrm>
            <a:off x="9082967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72ACC5-3947-4B42-99B3-E2E87286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4" y="2962246"/>
            <a:ext cx="3527223" cy="16570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C8B2F5-7641-459D-AF32-F11AB40E6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37" y="2926641"/>
            <a:ext cx="3613781" cy="16926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939860-D309-49F8-92EE-04CCEFFEC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178" y="2891958"/>
            <a:ext cx="3613781" cy="17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Phone class likelihood</a:t>
            </a:r>
          </a:p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 (Between-class likelihood)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FAE13C-228F-47CA-8956-61CDF18DBC8E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74728D-C77E-4587-ACF4-EC71C67B8179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089C9E-BE8F-4B95-88B1-1E5BFD5A6E8E}"/>
              </a:ext>
            </a:extLst>
          </p:cNvPr>
          <p:cNvSpPr/>
          <p:nvPr/>
        </p:nvSpPr>
        <p:spPr>
          <a:xfrm>
            <a:off x="9082967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D31246-A3FA-4474-A803-DAEE715E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896091"/>
            <a:ext cx="3599410" cy="1714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97176D-7773-401B-BE72-804204AC3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47" y="2896091"/>
            <a:ext cx="3599410" cy="17307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98BA30-7677-438E-8EAB-DF7AEDB46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457" y="2896091"/>
            <a:ext cx="3599410" cy="170518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8FA5F91-929B-42F9-92CD-048DF2AA0CE5}"/>
              </a:ext>
            </a:extLst>
          </p:cNvPr>
          <p:cNvSpPr/>
          <p:nvPr/>
        </p:nvSpPr>
        <p:spPr>
          <a:xfrm>
            <a:off x="3048000" y="59526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+mj-lt"/>
              </a:rPr>
              <a:t>Each column represents a class of data, and each row represents a class distribution 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93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Speaker class likelihood</a:t>
            </a:r>
          </a:p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(Between-class likelihood)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FAE13C-228F-47CA-8956-61CDF18DBC8E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74728D-C77E-4587-ACF4-EC71C67B8179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089C9E-BE8F-4B95-88B1-1E5BFD5A6E8E}"/>
              </a:ext>
            </a:extLst>
          </p:cNvPr>
          <p:cNvSpPr/>
          <p:nvPr/>
        </p:nvSpPr>
        <p:spPr>
          <a:xfrm>
            <a:off x="9082967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D03A73-2029-447F-B6EF-5FD19451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7" y="2950256"/>
            <a:ext cx="3702465" cy="17460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F7BDA2-4B7E-4201-985E-C02FB0E0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32" y="2950255"/>
            <a:ext cx="3702466" cy="17460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EF0681-8AAC-4396-8F93-21C4FE4BC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998" y="2950254"/>
            <a:ext cx="3691105" cy="16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Recognition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3F855C-AA31-478E-B75D-D02A7573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0252"/>
            <a:ext cx="5442071" cy="31403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4CAAD37-C728-4A0E-97AC-7E582928768E}"/>
              </a:ext>
            </a:extLst>
          </p:cNvPr>
          <p:cNvSpPr/>
          <p:nvPr/>
        </p:nvSpPr>
        <p:spPr>
          <a:xfrm>
            <a:off x="1374370" y="2551837"/>
            <a:ext cx="451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Top-1 log(p(z))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Short-term phone and long-term speaker information bias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Speaker verification based on average likelihood of </a:t>
            </a:r>
            <a:r>
              <a:rPr lang="en-US" altLang="zh-CN" sz="2800" b="1" i="1" dirty="0">
                <a:latin typeface="+mj-lt"/>
              </a:rPr>
              <a:t>K</a:t>
            </a:r>
            <a:r>
              <a:rPr lang="en-US" altLang="zh-CN" sz="2800" dirty="0">
                <a:latin typeface="+mj-lt"/>
              </a:rPr>
              <a:t> sequential segments</a:t>
            </a:r>
            <a:endParaRPr lang="zh-CN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76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Class means as representations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85BDF5-5308-41B3-BE95-DA40898B67E5}"/>
              </a:ext>
            </a:extLst>
          </p:cNvPr>
          <p:cNvSpPr/>
          <p:nvPr/>
        </p:nvSpPr>
        <p:spPr>
          <a:xfrm>
            <a:off x="2314067" y="5530189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Different speakers with /aa/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10EE1A-E645-4999-AB90-978F67DEE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2382435"/>
            <a:ext cx="4721630" cy="31477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25CB34-7B6A-4037-8CC9-9785E9CC3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69" y="2382435"/>
            <a:ext cx="4721630" cy="31477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1A8425F-D624-4FA4-99A2-ADF3060A8FCC}"/>
              </a:ext>
            </a:extLst>
          </p:cNvPr>
          <p:cNvSpPr/>
          <p:nvPr/>
        </p:nvSpPr>
        <p:spPr>
          <a:xfrm>
            <a:off x="7135695" y="5530189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Different speakers with /</a:t>
            </a:r>
            <a:r>
              <a:rPr lang="en-US" altLang="zh-CN" dirty="0" err="1"/>
              <a:t>iy</a:t>
            </a:r>
            <a:r>
              <a:rPr lang="en-US" altLang="zh-CN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31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Class means as representations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74CABC-CBE1-4D67-877E-3356719FDD0F}"/>
              </a:ext>
            </a:extLst>
          </p:cNvPr>
          <p:cNvSpPr/>
          <p:nvPr/>
        </p:nvSpPr>
        <p:spPr>
          <a:xfrm>
            <a:off x="2314067" y="5530189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Different phones with a female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DFA1E2-5BA0-4902-BEEC-7BEEB800DCA3}"/>
              </a:ext>
            </a:extLst>
          </p:cNvPr>
          <p:cNvSpPr/>
          <p:nvPr/>
        </p:nvSpPr>
        <p:spPr>
          <a:xfrm>
            <a:off x="7135695" y="5530189"/>
            <a:ext cx="303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Different phones with a male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03671B-C8C6-4D70-B474-05E3CFB5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6" y="2358042"/>
            <a:ext cx="4653618" cy="31024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B4A9D8-EE78-4BCE-B084-D3CDC77CB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63" y="2358042"/>
            <a:ext cx="4653618" cy="31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Class mean distance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52EB22-0F40-43C6-9057-7913F477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10" y="2618508"/>
            <a:ext cx="5135660" cy="2464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68AD5E-D2C2-4E2E-8629-765D4167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73" y="2618508"/>
            <a:ext cx="5338761" cy="24648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2CADC69-E9B9-41AF-9F68-229560D45352}"/>
              </a:ext>
            </a:extLst>
          </p:cNvPr>
          <p:cNvSpPr/>
          <p:nvPr/>
        </p:nvSpPr>
        <p:spPr>
          <a:xfrm>
            <a:off x="3171758" y="530352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Phones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33750A-2FA9-4606-918A-0C040C706511}"/>
              </a:ext>
            </a:extLst>
          </p:cNvPr>
          <p:cNvSpPr/>
          <p:nvPr/>
        </p:nvSpPr>
        <p:spPr>
          <a:xfrm>
            <a:off x="8431029" y="5303520"/>
            <a:ext cx="112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Speakers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007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Class likelihood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3ECEBA-828F-461D-8570-669ADAF73B49}"/>
              </a:ext>
            </a:extLst>
          </p:cNvPr>
          <p:cNvSpPr/>
          <p:nvPr/>
        </p:nvSpPr>
        <p:spPr>
          <a:xfrm>
            <a:off x="3011418" y="530352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Phones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C89E0C-63AF-4D1C-BD4A-3D36D4D327C4}"/>
              </a:ext>
            </a:extLst>
          </p:cNvPr>
          <p:cNvSpPr/>
          <p:nvPr/>
        </p:nvSpPr>
        <p:spPr>
          <a:xfrm>
            <a:off x="8725169" y="5303520"/>
            <a:ext cx="112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Speakers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BDD4F5-77DE-48B0-8C4E-B020F824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06" y="2636537"/>
            <a:ext cx="5361854" cy="24544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C7D4E2-90EB-43F3-BE61-7B031CB7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22" y="2636537"/>
            <a:ext cx="5315274" cy="24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Introduction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872990"/>
            <a:ext cx="9144000" cy="46774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Informational speech factorization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3600" dirty="0">
              <a:latin typeface="+mj-lt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Why generative model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3600" dirty="0">
              <a:latin typeface="+mj-lt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Why discriminative normalization flow</a:t>
            </a:r>
          </a:p>
          <a:p>
            <a:pPr algn="l">
              <a:lnSpc>
                <a:spcPct val="100000"/>
              </a:lnSpc>
            </a:pPr>
            <a:endParaRPr lang="en-US" altLang="zh-CN" sz="40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81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Class discrimination (</a:t>
            </a:r>
            <a:r>
              <a:rPr lang="en-US" altLang="zh-CN" sz="3600" dirty="0" err="1">
                <a:latin typeface="+mj-lt"/>
              </a:rPr>
              <a:t>tSNE</a:t>
            </a:r>
            <a:r>
              <a:rPr lang="en-US" altLang="zh-CN" sz="3600" dirty="0">
                <a:latin typeface="+mj-lt"/>
              </a:rPr>
              <a:t>)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80695F-0873-4287-B94C-A135BD4D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0" y="2466955"/>
            <a:ext cx="9557019" cy="36179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C871D7-D523-4554-A74D-3950CA7A0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33" y="2819401"/>
            <a:ext cx="1356876" cy="10176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019777-9761-45F0-A26E-BC2223905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062" y="2579931"/>
            <a:ext cx="2170468" cy="1257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796B96F-FEC0-41D7-8516-89DC9C1A7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281" y="4189615"/>
            <a:ext cx="2326351" cy="136760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9F39523-1399-45F0-B0E5-E0AC677AFA3F}"/>
              </a:ext>
            </a:extLst>
          </p:cNvPr>
          <p:cNvSpPr txBox="1"/>
          <p:nvPr/>
        </p:nvSpPr>
        <p:spPr>
          <a:xfrm>
            <a:off x="10491418" y="3780757"/>
            <a:ext cx="119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speakers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9F808F-B0F3-4F87-8186-8904B283DEDF}"/>
              </a:ext>
            </a:extLst>
          </p:cNvPr>
          <p:cNvSpPr txBox="1"/>
          <p:nvPr/>
        </p:nvSpPr>
        <p:spPr>
          <a:xfrm>
            <a:off x="10540172" y="5560230"/>
            <a:ext cx="119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speakers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4228408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Phone and speaker conversion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Posteriors from </a:t>
            </a:r>
            <a:r>
              <a:rPr lang="en-US" altLang="zh-CN" sz="2800" dirty="0" err="1">
                <a:latin typeface="+mj-lt"/>
              </a:rPr>
              <a:t>mlp</a:t>
            </a:r>
            <a:endParaRPr lang="en-US" altLang="zh-CN" sz="2800" dirty="0">
              <a:latin typeface="+mj-lt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38 phones &amp; 40 speakers; 4/5 segments for </a:t>
            </a:r>
            <a:r>
              <a:rPr lang="en-US" altLang="zh-CN" sz="2800" dirty="0" err="1">
                <a:latin typeface="+mj-lt"/>
              </a:rPr>
              <a:t>mlp</a:t>
            </a:r>
            <a:r>
              <a:rPr lang="en-US" altLang="zh-CN" sz="2800" dirty="0">
                <a:latin typeface="+mj-lt"/>
              </a:rPr>
              <a:t> training and 1/5 segments for conversion and </a:t>
            </a:r>
            <a:r>
              <a:rPr lang="en-US" altLang="zh-CN" sz="2800" dirty="0" err="1">
                <a:latin typeface="+mj-lt"/>
              </a:rPr>
              <a:t>mlp</a:t>
            </a:r>
            <a:r>
              <a:rPr lang="en-US" altLang="zh-CN" sz="2800" dirty="0">
                <a:latin typeface="+mj-lt"/>
              </a:rPr>
              <a:t> test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0520B-A8B4-44EB-A3DD-6D1F710B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76" y="2188622"/>
            <a:ext cx="5940308" cy="4145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F64D16-4DA7-4869-9795-1DE22164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13" y="1437957"/>
            <a:ext cx="4657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factorization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304" y="1554480"/>
            <a:ext cx="6040583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Speaker conversion example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Converting a Speech </a:t>
            </a:r>
            <a:r>
              <a:rPr lang="en-US" altLang="zh-CN" sz="2800" b="1" i="1" dirty="0" err="1">
                <a:latin typeface="+mj-lt"/>
              </a:rPr>
              <a:t>Xa</a:t>
            </a:r>
            <a:r>
              <a:rPr lang="en-US" altLang="zh-CN" sz="2800" dirty="0">
                <a:latin typeface="+mj-lt"/>
              </a:rPr>
              <a:t> spoken by speaker </a:t>
            </a:r>
            <a:r>
              <a:rPr lang="en-US" altLang="zh-CN" sz="2800" b="1" i="1" dirty="0">
                <a:latin typeface="+mj-lt"/>
              </a:rPr>
              <a:t>a</a:t>
            </a:r>
            <a:r>
              <a:rPr lang="en-US" altLang="zh-CN" sz="2800" dirty="0">
                <a:latin typeface="+mj-lt"/>
              </a:rPr>
              <a:t> to </a:t>
            </a:r>
            <a:r>
              <a:rPr lang="en-US" altLang="zh-CN" sz="2800" b="1" i="1" dirty="0" err="1">
                <a:latin typeface="+mj-lt"/>
              </a:rPr>
              <a:t>Xb</a:t>
            </a:r>
            <a:r>
              <a:rPr lang="en-US" altLang="zh-CN" sz="2800" dirty="0">
                <a:latin typeface="+mj-lt"/>
              </a:rPr>
              <a:t> which sounds like coming from speaker </a:t>
            </a:r>
            <a:r>
              <a:rPr lang="en-US" altLang="zh-CN" sz="2800" b="1" i="1" dirty="0">
                <a:latin typeface="+mj-lt"/>
              </a:rPr>
              <a:t>b</a:t>
            </a:r>
            <a:r>
              <a:rPr lang="en-US" altLang="zh-CN" sz="2800" dirty="0">
                <a:latin typeface="+mj-lt"/>
              </a:rPr>
              <a:t>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88AD7C-1EB5-4B92-879F-3F6F61AF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25" y="1072340"/>
            <a:ext cx="4804396" cy="52619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5ACFEA-85B2-40F2-B493-E08DABAD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3542867"/>
            <a:ext cx="3048000" cy="1019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65FF08-60CD-44E0-B533-BE3B7F7A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49" y="4497590"/>
            <a:ext cx="2152650" cy="361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02458B-861F-4579-A120-CC9F49FCC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228"/>
          <a:stretch/>
        </p:blipFill>
        <p:spPr>
          <a:xfrm>
            <a:off x="1605395" y="5042145"/>
            <a:ext cx="3162300" cy="7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6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Discussions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872990"/>
            <a:ext cx="9144000" cy="46774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The phone factor code and speaker factor code are not fully independent.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Dimension splitting makes differences.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The two codes couldn’t get the best performance at the same time.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Discrimination of each code space is not so good as we hoped.</a:t>
            </a:r>
          </a:p>
          <a:p>
            <a:pPr algn="l">
              <a:lnSpc>
                <a:spcPct val="100000"/>
              </a:lnSpc>
            </a:pPr>
            <a:endParaRPr lang="en-US" altLang="zh-CN" sz="40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5EA7D3-0999-4C1C-8E46-AB0EBC7CC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"/>
          <a:stretch/>
        </p:blipFill>
        <p:spPr>
          <a:xfrm>
            <a:off x="9306099" y="2889365"/>
            <a:ext cx="302306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64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Summary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872990"/>
            <a:ext cx="9144000" cy="46774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Informational speech factorization by factorial DNF is feasible, but there remain some problems to be solved.</a:t>
            </a:r>
          </a:p>
          <a:p>
            <a:pPr algn="l">
              <a:lnSpc>
                <a:spcPct val="100000"/>
              </a:lnSpc>
            </a:pPr>
            <a:endParaRPr lang="en-US" altLang="zh-CN" sz="40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76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VAE and NF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872990"/>
            <a:ext cx="9144000" cy="46774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VAE</a:t>
            </a: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ELBO</a:t>
            </a: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Information loss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800" dirty="0">
                <a:latin typeface="+mj-lt"/>
              </a:rPr>
              <a:t>NF</a:t>
            </a: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A18C8E-2D32-4085-B620-38676E75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37" y="1872990"/>
            <a:ext cx="5814587" cy="6840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E81CB9-88F6-4685-9950-24F1030C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441" y="3484345"/>
            <a:ext cx="3833858" cy="10827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B2B240-5EA2-47BA-9E7F-80CC24037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562" y="4685290"/>
            <a:ext cx="4838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DNF</a:t>
            </a:r>
            <a:endParaRPr lang="zh-CN" altLang="en-US" sz="5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23FD22-5ACA-4F8F-9A41-5B88EBCE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33" y="1437957"/>
            <a:ext cx="5658543" cy="38475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F5DDC3-1DF6-4ED4-9578-EED4A7ED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76" y="5285493"/>
            <a:ext cx="3457575" cy="6381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1FD73CB-F18F-4B6A-A0C2-BE8F6F384404}"/>
              </a:ext>
            </a:extLst>
          </p:cNvPr>
          <p:cNvSpPr/>
          <p:nvPr/>
        </p:nvSpPr>
        <p:spPr>
          <a:xfrm>
            <a:off x="1498697" y="5281415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Supervision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3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Factorial DNF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872990"/>
            <a:ext cx="9144000" cy="46774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Take more than one </a:t>
            </a:r>
            <a:r>
              <a:rPr lang="en-US" altLang="zh-CN" sz="3600">
                <a:latin typeface="+mj-lt"/>
              </a:rPr>
              <a:t>information factors into </a:t>
            </a:r>
            <a:r>
              <a:rPr lang="en-US" altLang="zh-CN" sz="3600" dirty="0">
                <a:latin typeface="+mj-lt"/>
              </a:rPr>
              <a:t>consideration. (two factors as example)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split the latent code into two partial codes (different dimensions).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j-lt"/>
              </a:rPr>
              <a:t>The two codes are independent because of the prior’s diagonal Gaussian.</a:t>
            </a:r>
            <a:endParaRPr lang="en-US" altLang="zh-CN" sz="40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3B5440-FC26-47E3-9D4B-FB0748CB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550" y="5499303"/>
            <a:ext cx="2909022" cy="9388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7FD036-5CBF-4D0E-9811-1ABC2BFD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58" y="3784889"/>
            <a:ext cx="1823951" cy="4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0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Factorial DNF</a:t>
            </a:r>
            <a:endParaRPr lang="zh-CN" altLang="en-US" sz="5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F82EF5-E940-4905-8F6F-4CD0AF74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660" y="1639426"/>
            <a:ext cx="2934133" cy="1087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3739E2-5081-4F2B-B403-20BFF4FD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47" y="3391682"/>
            <a:ext cx="2842364" cy="6153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27E142-C8AB-4623-BFDE-55A7E7F4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04230"/>
            <a:ext cx="5608539" cy="697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85546-67AF-4792-82AB-EECA9E110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473"/>
          <a:stretch/>
        </p:blipFill>
        <p:spPr>
          <a:xfrm>
            <a:off x="2057660" y="3986098"/>
            <a:ext cx="2411956" cy="12725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E8D690-1812-4CF8-A2A0-61FB4E101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07" y="4497185"/>
            <a:ext cx="692835" cy="351435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9189C0F8-36B8-49F8-BCF0-678D3E30B502}"/>
              </a:ext>
            </a:extLst>
          </p:cNvPr>
          <p:cNvSpPr/>
          <p:nvPr/>
        </p:nvSpPr>
        <p:spPr>
          <a:xfrm>
            <a:off x="5242242" y="3704230"/>
            <a:ext cx="759547" cy="69735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9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Experimental settings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Data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TIMIT, 462 speakers in training set, the original 58 phones are mapped to 39 phones(using 38 phones without ‘</a:t>
            </a:r>
            <a:r>
              <a:rPr lang="en-US" altLang="zh-CN" sz="2800" dirty="0" err="1">
                <a:latin typeface="+mj-lt"/>
              </a:rPr>
              <a:t>sil</a:t>
            </a:r>
            <a:r>
              <a:rPr lang="en-US" altLang="zh-CN" sz="2800" dirty="0">
                <a:latin typeface="+mj-lt"/>
              </a:rPr>
              <a:t>’, which is ‘silence’) by Kaldi’s phone mapping tool.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Phone segments with a 200ms duration, guaranteeing that main phones are in the middle of these segments.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4000 dimensions, 20 × 200 time-frequency spectrograms, where 20 is the number of frames in the segment, and 200 is the number of frequency bins.</a:t>
            </a:r>
            <a:endParaRPr lang="en-US" altLang="zh-CN" sz="4000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zh-CN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265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Experimental settings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Model training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VAE involves three convolutional layers followed by a fully connected layers, and the dimension of the latent space is 128</a:t>
            </a:r>
            <a:endParaRPr lang="en-US" altLang="zh-CN" sz="4000" dirty="0">
              <a:latin typeface="+mj-lt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NF, DNF and f-DNF models follow the </a:t>
            </a:r>
            <a:r>
              <a:rPr lang="en-US" altLang="zh-CN" sz="2800" dirty="0" err="1">
                <a:latin typeface="+mj-lt"/>
              </a:rPr>
              <a:t>RealNVP</a:t>
            </a:r>
            <a:r>
              <a:rPr lang="en-US" altLang="zh-CN" sz="2800" dirty="0">
                <a:latin typeface="+mj-lt"/>
              </a:rPr>
              <a:t> structure, there are 6 blocks in every model, and each block has a coupling layer and a batch norm layer.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Class means of DNF and f-DNF are initialized by </a:t>
            </a:r>
            <a:r>
              <a:rPr lang="en-US" altLang="zh-CN" sz="2800" b="1" dirty="0">
                <a:latin typeface="+mj-lt"/>
              </a:rPr>
              <a:t>0-I</a:t>
            </a:r>
            <a:r>
              <a:rPr lang="en-US" altLang="zh-CN" sz="2800" dirty="0">
                <a:latin typeface="+mj-lt"/>
              </a:rPr>
              <a:t> normal distribution, and within variances are set as 1.0.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j-lt"/>
              </a:rPr>
              <a:t>Each partial codes of f-DNF has 2000 dimensions.</a:t>
            </a:r>
          </a:p>
        </p:txBody>
      </p:sp>
    </p:spTree>
    <p:extLst>
      <p:ext uri="{BB962C8B-B14F-4D97-AF65-F5344CB8AC3E}">
        <p14:creationId xmlns:p14="http://schemas.microsoft.com/office/powerpoint/2010/main" val="214310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68B77-AD74-48E6-805C-672767F3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2" y="523702"/>
            <a:ext cx="8442961" cy="914255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/>
              <a:t>Speech encoding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6D858-8C9D-4059-9085-C659137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70" y="1554480"/>
            <a:ext cx="9144000" cy="49959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dirty="0">
                <a:latin typeface="+mj-lt"/>
              </a:rPr>
              <a:t>Phone class means as representations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9092CF-7435-4577-A313-1DE22255A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7" y="2748516"/>
            <a:ext cx="3832504" cy="2555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D75F38-D711-4626-BDE9-885730D0A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" y="2748516"/>
            <a:ext cx="3832505" cy="25550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462175A-49ED-4C44-B71F-A74441DAF79B}"/>
              </a:ext>
            </a:extLst>
          </p:cNvPr>
          <p:cNvSpPr/>
          <p:nvPr/>
        </p:nvSpPr>
        <p:spPr>
          <a:xfrm>
            <a:off x="1838949" y="52353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VEA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4CE409-BCFE-4AA6-80E4-283E1DBD387A}"/>
              </a:ext>
            </a:extLst>
          </p:cNvPr>
          <p:cNvSpPr/>
          <p:nvPr/>
        </p:nvSpPr>
        <p:spPr>
          <a:xfrm>
            <a:off x="5502177" y="5235376"/>
            <a:ext cx="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NF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446C5B-6901-4D85-93CF-13B31FDE8824}"/>
              </a:ext>
            </a:extLst>
          </p:cNvPr>
          <p:cNvSpPr/>
          <p:nvPr/>
        </p:nvSpPr>
        <p:spPr>
          <a:xfrm>
            <a:off x="9155499" y="523537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DNF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561AE87-E626-45FD-87A5-942D65C53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08" y="2748515"/>
            <a:ext cx="3832505" cy="25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526</Words>
  <Application>Microsoft Office PowerPoint</Application>
  <PresentationFormat>宽屏</PresentationFormat>
  <Paragraphs>105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Times New Roman</vt:lpstr>
      <vt:lpstr>Office 主题​​</vt:lpstr>
      <vt:lpstr>Informational Speech Factorization</vt:lpstr>
      <vt:lpstr>Introduction</vt:lpstr>
      <vt:lpstr>VAE and NF</vt:lpstr>
      <vt:lpstr>DNF</vt:lpstr>
      <vt:lpstr>Factorial DNF</vt:lpstr>
      <vt:lpstr>Factorial DNF</vt:lpstr>
      <vt:lpstr>Experimental settings</vt:lpstr>
      <vt:lpstr>Experimental settings</vt:lpstr>
      <vt:lpstr>Speech encoding</vt:lpstr>
      <vt:lpstr>Speech encoding</vt:lpstr>
      <vt:lpstr>Speech encoding</vt:lpstr>
      <vt:lpstr>Speech encoding</vt:lpstr>
      <vt:lpstr>Speech encoding</vt:lpstr>
      <vt:lpstr>Speech encoding</vt:lpstr>
      <vt:lpstr>Speech encoding</vt:lpstr>
      <vt:lpstr>Speech factorization</vt:lpstr>
      <vt:lpstr>Speech factorization</vt:lpstr>
      <vt:lpstr>Speech factorization</vt:lpstr>
      <vt:lpstr>Speech factorization</vt:lpstr>
      <vt:lpstr>Speech factorization</vt:lpstr>
      <vt:lpstr>Speech factorization</vt:lpstr>
      <vt:lpstr>Speech factorization</vt:lpstr>
      <vt:lpstr>Discussions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Speech Factorization</dc:title>
  <dc:creator>USER-</dc:creator>
  <cp:lastModifiedBy>USER-</cp:lastModifiedBy>
  <cp:revision>76</cp:revision>
  <dcterms:created xsi:type="dcterms:W3CDTF">2020-10-18T17:28:52Z</dcterms:created>
  <dcterms:modified xsi:type="dcterms:W3CDTF">2020-10-19T10:09:14Z</dcterms:modified>
</cp:coreProperties>
</file>