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7" r:id="rId2"/>
    <p:sldId id="259" r:id="rId3"/>
    <p:sldId id="325" r:id="rId4"/>
    <p:sldId id="306" r:id="rId5"/>
    <p:sldId id="305" r:id="rId6"/>
    <p:sldId id="312" r:id="rId7"/>
    <p:sldId id="308" r:id="rId8"/>
    <p:sldId id="309" r:id="rId9"/>
    <p:sldId id="310" r:id="rId10"/>
    <p:sldId id="318" r:id="rId11"/>
    <p:sldId id="319" r:id="rId12"/>
    <p:sldId id="321" r:id="rId13"/>
    <p:sldId id="326" r:id="rId14"/>
    <p:sldId id="322" r:id="rId15"/>
    <p:sldId id="323" r:id="rId16"/>
    <p:sldId id="324" r:id="rId17"/>
    <p:sldId id="327" r:id="rId18"/>
    <p:sldId id="301" r:id="rId19"/>
    <p:sldId id="302" r:id="rId20"/>
    <p:sldId id="303" r:id="rId21"/>
    <p:sldId id="304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20" autoAdjust="0"/>
  </p:normalViewPr>
  <p:slideViewPr>
    <p:cSldViewPr>
      <p:cViewPr varScale="1">
        <p:scale>
          <a:sx n="89" d="100"/>
          <a:sy n="89" d="100"/>
        </p:scale>
        <p:origin x="57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9A1B-F294-4003-A9CE-EE36E789B19E}" type="datetimeFigureOut">
              <a:rPr lang="zh-CN" altLang="en-US" smtClean="0"/>
              <a:t>2016/4/11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91EB-7985-4F2A-BA21-D7EAFDFD8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5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91EB-7985-4F2A-BA21-D7EAFDFD8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39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中文：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91EB-7985-4F2A-BA21-D7EAFDFD813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6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可能还需要的用户信息：</a:t>
            </a:r>
            <a:endParaRPr lang="en-US" altLang="zh-CN" dirty="0" smtClean="0"/>
          </a:p>
          <a:p>
            <a:r>
              <a:rPr lang="zh-CN" altLang="en-US" dirty="0" smtClean="0"/>
              <a:t>   观看时长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8BD3-9A3C-49F2-8E50-13F2CB362C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5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改进的思路：</a:t>
            </a:r>
            <a:endParaRPr lang="en-US" altLang="zh-CN" dirty="0" smtClean="0"/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种子标签为种子视频对应的标签（即选择用户最近的浏览的视频对应相应的标签）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8BD3-9A3C-49F2-8E50-13F2CB362C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7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标签类别的覆盖率？？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8BD3-9A3C-49F2-8E50-13F2CB362C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4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标签类别的覆盖率？？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8BD3-9A3C-49F2-8E50-13F2CB362C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标签类别的覆盖率？？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8BD3-9A3C-49F2-8E50-13F2CB362C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5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8BD3-9A3C-49F2-8E50-13F2CB362C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606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中文：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91EB-7985-4F2A-BA21-D7EAFDFD813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26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中文：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91EB-7985-4F2A-BA21-D7EAFDFD813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88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58058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31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0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2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217B-22EA-4D13-AE46-B5AC8D4FC5BD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1DF3-7319-4B88-B1FE-FC39587A7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33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尾版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尾版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98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59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16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6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4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49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2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合一集团PPT2（16-9）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18"/>
            <a:ext cx="9144000" cy="5143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04EA242-331B-488A-B07C-48D93F727A30}" type="datetimeFigureOut">
              <a:rPr lang="zh-CN" altLang="en-US" smtClean="0"/>
              <a:pPr/>
              <a:t>2016/4/11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49C301-609B-413E-8D10-41CE06EDD1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076" name="Picture 4" descr="C:\Users\xieda\Desktop\大数据logo\小鲸鱼（不透明度78%）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443958"/>
            <a:ext cx="587784" cy="4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0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Tx/>
        <a:buBlip>
          <a:blip r:embed="rId18"/>
        </a:buBlip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/>
              <a:t>优</a:t>
            </a:r>
            <a:r>
              <a:rPr lang="zh-CN" altLang="en-US" dirty="0" smtClean="0"/>
              <a:t>酷土豆个性推荐技术分享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200796" cy="1314450"/>
          </a:xfrm>
        </p:spPr>
        <p:txBody>
          <a:bodyPr/>
          <a:lstStyle/>
          <a:p>
            <a:pPr algn="r"/>
            <a:r>
              <a:rPr lang="zh-CN" altLang="en-US" dirty="0" smtClean="0"/>
              <a:t>刘荣</a:t>
            </a:r>
            <a:endParaRPr lang="en-US" altLang="zh-CN" dirty="0" smtClean="0"/>
          </a:p>
          <a:p>
            <a:pPr algn="r"/>
            <a:r>
              <a:rPr lang="zh-CN" altLang="en-US" dirty="0" smtClean="0"/>
              <a:t>大数据</a:t>
            </a:r>
            <a:r>
              <a:rPr lang="zh-CN" altLang="en-US" dirty="0"/>
              <a:t>及</a:t>
            </a:r>
            <a:r>
              <a:rPr lang="zh-CN" altLang="en-US" dirty="0" smtClean="0"/>
              <a:t>搜库开发团队 </a:t>
            </a:r>
            <a:r>
              <a:rPr lang="en-US" altLang="zh-CN" dirty="0"/>
              <a:t>4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/>
              <a:t>u</a:t>
            </a:r>
            <a:r>
              <a:rPr lang="en-US" altLang="zh-CN" dirty="0" err="1" smtClean="0"/>
              <a:t>ts</a:t>
            </a:r>
            <a:r>
              <a:rPr lang="zh-CN" altLang="en-US" dirty="0" smtClean="0"/>
              <a:t>候选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流程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52805" y="1580570"/>
            <a:ext cx="1080903" cy="337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用户</a:t>
            </a:r>
            <a:r>
              <a:rPr lang="en-US" altLang="zh-CN" sz="1350" dirty="0">
                <a:solidFill>
                  <a:schemeClr val="tx1"/>
                </a:solidFill>
              </a:rPr>
              <a:t>—</a:t>
            </a:r>
            <a:r>
              <a:rPr lang="zh-CN" altLang="en-US" sz="1350" dirty="0">
                <a:solidFill>
                  <a:schemeClr val="tx1"/>
                </a:solidFill>
              </a:rPr>
              <a:t>标签</a:t>
            </a:r>
          </a:p>
        </p:txBody>
      </p:sp>
      <p:sp>
        <p:nvSpPr>
          <p:cNvPr id="5" name="矩形 4"/>
          <p:cNvSpPr/>
          <p:nvPr/>
        </p:nvSpPr>
        <p:spPr>
          <a:xfrm>
            <a:off x="5078402" y="1652171"/>
            <a:ext cx="1080903" cy="337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视频</a:t>
            </a:r>
            <a:r>
              <a:rPr lang="en-US" altLang="zh-CN" sz="1350" dirty="0">
                <a:solidFill>
                  <a:schemeClr val="tx1"/>
                </a:solidFill>
              </a:rPr>
              <a:t>—</a:t>
            </a:r>
            <a:r>
              <a:rPr lang="zh-CN" altLang="en-US" sz="1350" dirty="0">
                <a:solidFill>
                  <a:schemeClr val="tx1"/>
                </a:solidFill>
              </a:rPr>
              <a:t>标签</a:t>
            </a:r>
          </a:p>
        </p:txBody>
      </p:sp>
      <p:sp>
        <p:nvSpPr>
          <p:cNvPr id="8" name="矩形 7"/>
          <p:cNvSpPr/>
          <p:nvPr/>
        </p:nvSpPr>
        <p:spPr>
          <a:xfrm>
            <a:off x="4225583" y="2691702"/>
            <a:ext cx="754380" cy="172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点击量</a:t>
            </a:r>
          </a:p>
        </p:txBody>
      </p:sp>
      <p:sp>
        <p:nvSpPr>
          <p:cNvPr id="9" name="矩形 8"/>
          <p:cNvSpPr/>
          <p:nvPr/>
        </p:nvSpPr>
        <p:spPr>
          <a:xfrm>
            <a:off x="3104857" y="4255196"/>
            <a:ext cx="1593167" cy="337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用户</a:t>
            </a:r>
            <a:r>
              <a:rPr lang="en-US" altLang="zh-CN" sz="1350" dirty="0">
                <a:solidFill>
                  <a:schemeClr val="tx1"/>
                </a:solidFill>
              </a:rPr>
              <a:t>—</a:t>
            </a:r>
            <a:r>
              <a:rPr lang="zh-CN" altLang="en-US" sz="1350" dirty="0">
                <a:solidFill>
                  <a:schemeClr val="tx1"/>
                </a:solidFill>
              </a:rPr>
              <a:t>标签</a:t>
            </a:r>
            <a:r>
              <a:rPr lang="en-US" altLang="zh-CN" sz="1350" dirty="0">
                <a:solidFill>
                  <a:schemeClr val="tx1"/>
                </a:solidFill>
              </a:rPr>
              <a:t>—</a:t>
            </a:r>
            <a:r>
              <a:rPr lang="zh-CN" altLang="en-US" sz="1350" dirty="0">
                <a:solidFill>
                  <a:schemeClr val="tx1"/>
                </a:solidFill>
              </a:rPr>
              <a:t>视频</a:t>
            </a:r>
          </a:p>
        </p:txBody>
      </p:sp>
      <p:sp>
        <p:nvSpPr>
          <p:cNvPr id="10" name="矩形 9"/>
          <p:cNvSpPr/>
          <p:nvPr/>
        </p:nvSpPr>
        <p:spPr>
          <a:xfrm>
            <a:off x="2363373" y="2712860"/>
            <a:ext cx="1107831" cy="17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二三级标签</a:t>
            </a:r>
          </a:p>
        </p:txBody>
      </p:sp>
      <p:sp>
        <p:nvSpPr>
          <p:cNvPr id="12" name="下箭头 11"/>
          <p:cNvSpPr/>
          <p:nvPr/>
        </p:nvSpPr>
        <p:spPr>
          <a:xfrm>
            <a:off x="5492818" y="2026614"/>
            <a:ext cx="161761" cy="34170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下箭头 12"/>
          <p:cNvSpPr/>
          <p:nvPr/>
        </p:nvSpPr>
        <p:spPr>
          <a:xfrm>
            <a:off x="2277218" y="2050473"/>
            <a:ext cx="172311" cy="3376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5389664" y="3052164"/>
            <a:ext cx="754380" cy="172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评论量</a:t>
            </a:r>
          </a:p>
        </p:txBody>
      </p:sp>
      <p:sp>
        <p:nvSpPr>
          <p:cNvPr id="18" name="矩形 17"/>
          <p:cNvSpPr/>
          <p:nvPr/>
        </p:nvSpPr>
        <p:spPr>
          <a:xfrm>
            <a:off x="4225583" y="3059283"/>
            <a:ext cx="1039250" cy="1937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视频质量分</a:t>
            </a:r>
          </a:p>
        </p:txBody>
      </p:sp>
      <p:sp>
        <p:nvSpPr>
          <p:cNvPr id="19" name="矩形 18"/>
          <p:cNvSpPr/>
          <p:nvPr/>
        </p:nvSpPr>
        <p:spPr>
          <a:xfrm>
            <a:off x="5081348" y="2707468"/>
            <a:ext cx="1175825" cy="182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视频创建时间</a:t>
            </a:r>
          </a:p>
        </p:txBody>
      </p:sp>
      <p:sp>
        <p:nvSpPr>
          <p:cNvPr id="20" name="矩形 19"/>
          <p:cNvSpPr/>
          <p:nvPr/>
        </p:nvSpPr>
        <p:spPr>
          <a:xfrm>
            <a:off x="6257173" y="3052164"/>
            <a:ext cx="754380" cy="172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观看量</a:t>
            </a:r>
          </a:p>
        </p:txBody>
      </p:sp>
      <p:sp>
        <p:nvSpPr>
          <p:cNvPr id="21" name="矩形 20"/>
          <p:cNvSpPr/>
          <p:nvPr/>
        </p:nvSpPr>
        <p:spPr>
          <a:xfrm>
            <a:off x="4098104" y="2461527"/>
            <a:ext cx="3530103" cy="1221329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3" name="矩形 22"/>
          <p:cNvSpPr/>
          <p:nvPr/>
        </p:nvSpPr>
        <p:spPr>
          <a:xfrm>
            <a:off x="6404241" y="2712861"/>
            <a:ext cx="939094" cy="150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频道类别</a:t>
            </a:r>
          </a:p>
        </p:txBody>
      </p:sp>
      <p:sp>
        <p:nvSpPr>
          <p:cNvPr id="24" name="矩形 23"/>
          <p:cNvSpPr/>
          <p:nvPr/>
        </p:nvSpPr>
        <p:spPr>
          <a:xfrm>
            <a:off x="4225583" y="3398897"/>
            <a:ext cx="852818" cy="166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敏感视频</a:t>
            </a:r>
          </a:p>
        </p:txBody>
      </p:sp>
      <p:sp>
        <p:nvSpPr>
          <p:cNvPr id="25" name="矩形 24"/>
          <p:cNvSpPr/>
          <p:nvPr/>
        </p:nvSpPr>
        <p:spPr>
          <a:xfrm>
            <a:off x="6257173" y="3370232"/>
            <a:ext cx="852818" cy="166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视频级别</a:t>
            </a:r>
          </a:p>
        </p:txBody>
      </p:sp>
      <p:sp>
        <p:nvSpPr>
          <p:cNvPr id="26" name="矩形 25"/>
          <p:cNvSpPr/>
          <p:nvPr/>
        </p:nvSpPr>
        <p:spPr>
          <a:xfrm>
            <a:off x="2379793" y="3072191"/>
            <a:ext cx="1107831" cy="17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标签权重</a:t>
            </a:r>
          </a:p>
        </p:txBody>
      </p:sp>
      <p:sp>
        <p:nvSpPr>
          <p:cNvPr id="27" name="矩形 26"/>
          <p:cNvSpPr/>
          <p:nvPr/>
        </p:nvSpPr>
        <p:spPr>
          <a:xfrm>
            <a:off x="970670" y="2699584"/>
            <a:ext cx="1107831" cy="17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访问时间</a:t>
            </a:r>
          </a:p>
        </p:txBody>
      </p:sp>
      <p:sp>
        <p:nvSpPr>
          <p:cNvPr id="29" name="矩形 28"/>
          <p:cNvSpPr/>
          <p:nvPr/>
        </p:nvSpPr>
        <p:spPr>
          <a:xfrm>
            <a:off x="886264" y="2448618"/>
            <a:ext cx="2821103" cy="1221329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1" name="下箭头 30"/>
          <p:cNvSpPr/>
          <p:nvPr/>
        </p:nvSpPr>
        <p:spPr>
          <a:xfrm>
            <a:off x="3487624" y="3798175"/>
            <a:ext cx="737959" cy="40203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0517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/>
              <a:t>u</a:t>
            </a:r>
            <a:r>
              <a:rPr lang="en-US" altLang="zh-CN" dirty="0" err="1" smtClean="0"/>
              <a:t>ts</a:t>
            </a:r>
            <a:r>
              <a:rPr lang="zh-CN" altLang="en-US" dirty="0" smtClean="0"/>
              <a:t>重排序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线下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2589335" cy="371658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用户视频相关计算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445136" y="2160270"/>
                <a:ext cx="1975637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altLang="zh-CN" sz="27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𝑢𝑡</m:t>
                        </m:r>
                      </m:sub>
                    </m:sSub>
                    <m:r>
                      <a:rPr lang="en-US" altLang="zh-CN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𝑣𝑡</m:t>
                        </m:r>
                      </m:sub>
                    </m:sSub>
                  </m:oMath>
                </a14:m>
                <a:endParaRPr lang="zh-CN" altLang="en-US" sz="27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180" y="2880360"/>
                <a:ext cx="2634183" cy="553998"/>
              </a:xfrm>
              <a:prstGeom prst="rect">
                <a:avLst/>
              </a:prstGeom>
              <a:blipFill rotWithShape="0">
                <a:blip r:embed="rId3"/>
                <a:stretch>
                  <a:fillRect t="-25556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uts</a:t>
            </a:r>
            <a:r>
              <a:rPr lang="zh-CN" altLang="en-US" dirty="0" smtClean="0"/>
              <a:t>重排序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在线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99627" y="1885840"/>
                <a:ext cx="3164649" cy="596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𝑊𝑒𝑖𝑔h𝑡</m:t>
                          </m:r>
                        </m:e>
                        <m:sub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𝑣𝑖𝑑</m:t>
                          </m:r>
                        </m:sub>
                      </m:sSub>
                      <m:r>
                        <a:rPr lang="zh-CN" altLang="en-US" sz="135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𝑣𝑖𝑑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𝑡𝑖𝑚𝑒𝐷𝑒𝑐𝑎𝑦</m:t>
                              </m:r>
                            </m:e>
                            <m:sup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𝑑𝑎𝑦𝑠𝐼𝑛𝑡𝑒𝑟𝑣𝑎𝑙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35" y="2514453"/>
                <a:ext cx="4153124" cy="764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41219" y="1341187"/>
            <a:ext cx="26520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zh-CN" sz="1350" b="1" dirty="0">
                <a:latin typeface="Calibri" panose="020F0502020204030204" pitchFamily="34" charset="0"/>
                <a:cs typeface="Times New Roman" panose="02020603050405020304" pitchFamily="18" charset="0"/>
              </a:rPr>
              <a:t>计算用户近期观看的行为权重</a:t>
            </a:r>
            <a:endParaRPr lang="zh-CN" altLang="en-US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69324" y="2868478"/>
                <a:ext cx="3890360" cy="596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3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𝑊𝑒𝑖𝑔h𝑡</m:t>
                          </m:r>
                        </m:e>
                        <m:sub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𝑡𝑎𝑔</m:t>
                          </m:r>
                        </m:sub>
                        <m:sup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𝑢𝑠𝑒𝑟</m:t>
                          </m:r>
                        </m:sup>
                      </m:sSubSup>
                      <m:r>
                        <a:rPr lang="zh-CN" altLang="en-US" sz="135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𝑣𝑖𝑑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  <m:t>𝑆𝑢𝑝𝑝𝑜𝑟𝑡</m:t>
                                  </m:r>
                                </m:e>
                                <m:sub>
                                  <m: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  <m:t>𝑡𝑎𝑔</m:t>
                                  </m:r>
                                </m:sub>
                                <m:sup>
                                  <m: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  <m:t>𝑣𝑖𝑑</m:t>
                                  </m:r>
                                </m:sup>
                              </m:sSubSup>
                              <m:r>
                                <a:rPr lang="zh-CN" altLang="en-US" sz="135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type m:val="lin"/>
                                  <m:ctrlP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350" i="1">
                                          <a:latin typeface="Cambria Math" panose="02040503050406030204" pitchFamily="18" charset="0"/>
                                        </a:rPr>
                                        <m:t>𝑊𝑒𝑖𝑔h𝑡</m:t>
                                      </m:r>
                                    </m:e>
                                    <m:sub>
                                      <m:r>
                                        <a:rPr lang="zh-CN" altLang="en-US" sz="1350" i="1">
                                          <a:latin typeface="Cambria Math" panose="02040503050406030204" pitchFamily="18" charset="0"/>
                                        </a:rPr>
                                        <m:t>𝑣𝑖𝑑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sz="135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64" y="3824638"/>
                <a:ext cx="5122107" cy="764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03446" y="3443679"/>
                <a:ext cx="3259803" cy="403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3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𝑊𝑒𝑖𝑔h𝑡</m:t>
                              </m:r>
                            </m:e>
                          </m:bar>
                        </m:e>
                        <m:sub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𝑡𝑎𝑔</m:t>
                          </m:r>
                        </m:sub>
                        <m:sup>
                          <m:r>
                            <a:rPr lang="zh-CN" altLang="en-US" sz="1350" i="1">
                              <a:latin typeface="Cambria Math" panose="02040503050406030204" pitchFamily="18" charset="0"/>
                            </a:rPr>
                            <m:t>𝑢𝑠𝑒𝑟</m:t>
                          </m:r>
                        </m:sup>
                      </m:sSubSup>
                      <m:r>
                        <a:rPr lang="zh-CN" altLang="en-US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zh-CN" alt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𝑊𝑒𝑖𝑔h𝑡</m:t>
                              </m:r>
                            </m:e>
                            <m:sub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𝑡𝑎𝑔</m:t>
                              </m:r>
                            </m:sub>
                            <m:sup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𝑢𝑠𝑒𝑟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𝑈𝑠𝑒𝑟𝑁𝑢𝑚</m:t>
                              </m:r>
                            </m:e>
                            <m:sub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𝑡𝑎𝑔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595" y="4591571"/>
                <a:ext cx="4281364" cy="507896"/>
              </a:xfrm>
              <a:prstGeom prst="rect">
                <a:avLst/>
              </a:prstGeom>
              <a:blipFill rotWithShape="0">
                <a:blip r:embed="rId5"/>
                <a:stretch>
                  <a:fillRect t="-69048" b="-115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20931" y="2590593"/>
            <a:ext cx="23057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zh-CN" altLang="zh-CN" sz="135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提取用户的近期兴趣权重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542825" y="4295355"/>
                <a:ext cx="3943324" cy="629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𝑊𝑒𝑖𝑔h𝑡</m:t>
                              </m:r>
                            </m:e>
                            <m:sub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𝑣𝑖𝑑</m:t>
                              </m:r>
                            </m:sub>
                            <m:sup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𝑢𝑠𝑒𝑟</m:t>
                              </m:r>
                            </m:sup>
                          </m:sSubSup>
                          <m:r>
                            <a:rPr lang="zh-CN" altLang="en-US" sz="135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𝑡𝑎𝑔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zh-CN" alt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350" i="1">
                                          <a:latin typeface="Cambria Math" panose="02040503050406030204" pitchFamily="18" charset="0"/>
                                        </a:rPr>
                                        <m:t>𝑊𝑒𝑖𝑔h𝑡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  <m:t>𝑡𝑎𝑔</m:t>
                                  </m:r>
                                </m:sub>
                                <m:sup>
                                  <m:r>
                                    <a:rPr lang="zh-CN" altLang="en-US" sz="1350" i="1">
                                      <a:latin typeface="Cambria Math" panose="02040503050406030204" pitchFamily="18" charset="0"/>
                                    </a:rPr>
                                    <m:t>𝑢𝑠𝑒𝑟</m:t>
                                  </m:r>
                                </m:sup>
                              </m:sSubSup>
                            </m:e>
                          </m:nary>
                          <m:r>
                            <a:rPr lang="zh-CN" altLang="en-US" sz="1350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𝑊𝑒𝑖𝑔h𝑡</m:t>
                              </m:r>
                            </m:e>
                            <m:sub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𝑡𝑎𝑔</m:t>
                              </m:r>
                            </m:sub>
                            <m:sup>
                              <m:r>
                                <a:rPr lang="zh-CN" altLang="en-US" sz="1350" i="1">
                                  <a:latin typeface="Cambria Math" panose="02040503050406030204" pitchFamily="18" charset="0"/>
                                </a:rPr>
                                <m:t>𝑣𝑖𝑑</m:t>
                              </m:r>
                            </m:sup>
                          </m:sSubSup>
                          <m:r>
                            <a:rPr lang="zh-CN" altLang="en-US" sz="135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zh-CN" altLang="en-US" sz="13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TQ</m:t>
                          </m:r>
                        </m:e>
                      </m:d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33" y="5727139"/>
                <a:ext cx="5192768" cy="8082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39616" y="3839998"/>
            <a:ext cx="19595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zh-CN" altLang="zh-CN" sz="135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获取用户的推荐视频</a:t>
            </a:r>
          </a:p>
        </p:txBody>
      </p:sp>
    </p:spTree>
    <p:extLst>
      <p:ext uri="{BB962C8B-B14F-4D97-AF65-F5344CB8AC3E}">
        <p14:creationId xmlns:p14="http://schemas.microsoft.com/office/powerpoint/2010/main" val="7940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Uts</a:t>
            </a:r>
            <a:r>
              <a:rPr lang="zh-CN" altLang="en-US" dirty="0"/>
              <a:t>线</a:t>
            </a:r>
            <a:r>
              <a:rPr lang="zh-CN" altLang="en-US" dirty="0" smtClean="0"/>
              <a:t>上融合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41219" y="1341187"/>
            <a:ext cx="23057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35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在线和离线计算候选融合</a:t>
            </a:r>
            <a:endParaRPr lang="en-US" altLang="zh-CN" sz="135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zh-CN" altLang="en-US" sz="135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交叉融合</a:t>
            </a:r>
            <a:endParaRPr lang="zh-CN" altLang="en-US" sz="1350" b="1" dirty="0"/>
          </a:p>
        </p:txBody>
      </p:sp>
      <p:sp>
        <p:nvSpPr>
          <p:cNvPr id="11" name="椭圆 10"/>
          <p:cNvSpPr/>
          <p:nvPr/>
        </p:nvSpPr>
        <p:spPr>
          <a:xfrm>
            <a:off x="2267744" y="2126580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67744" y="2636481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267744" y="3024577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67744" y="3477158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267744" y="3961472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76056" y="2126580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76056" y="2636481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76056" y="3024577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076056" y="3477158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76056" y="3961472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79912" y="2126580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79912" y="2800493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779912" y="3961472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cxnSp>
        <p:nvCxnSpPr>
          <p:cNvPr id="26" name="直接箭头连接符 25"/>
          <p:cNvCxnSpPr>
            <a:stCxn id="11" idx="6"/>
            <a:endCxn id="21" idx="2"/>
          </p:cNvCxnSpPr>
          <p:nvPr/>
        </p:nvCxnSpPr>
        <p:spPr>
          <a:xfrm>
            <a:off x="2563166" y="2269016"/>
            <a:ext cx="1216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6" idx="3"/>
            <a:endCxn id="23" idx="6"/>
          </p:cNvCxnSpPr>
          <p:nvPr/>
        </p:nvCxnSpPr>
        <p:spPr>
          <a:xfrm flipH="1">
            <a:off x="4075334" y="2369733"/>
            <a:ext cx="1043986" cy="573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2" idx="6"/>
          </p:cNvCxnSpPr>
          <p:nvPr/>
        </p:nvCxnSpPr>
        <p:spPr>
          <a:xfrm>
            <a:off x="2563166" y="2778917"/>
            <a:ext cx="1212058" cy="76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3779912" y="3401894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cxnSp>
        <p:nvCxnSpPr>
          <p:cNvPr id="35" name="直接箭头连接符 34"/>
          <p:cNvCxnSpPr>
            <a:stCxn id="18" idx="2"/>
            <a:endCxn id="25" idx="6"/>
          </p:cNvCxnSpPr>
          <p:nvPr/>
        </p:nvCxnSpPr>
        <p:spPr>
          <a:xfrm flipH="1">
            <a:off x="4075334" y="3167013"/>
            <a:ext cx="1000722" cy="93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979712" y="185018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在线候选</a:t>
            </a:r>
            <a:endParaRPr lang="zh-CN" altLang="en-US" sz="1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4772361" y="180189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离线候选</a:t>
            </a:r>
            <a:endParaRPr lang="zh-CN" altLang="en-US" sz="1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3476217" y="175991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最终候选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92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基于协同过滤个性会推荐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973580" y="1752014"/>
                <a:ext cx="2869809" cy="653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1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40" y="2336018"/>
                <a:ext cx="3826412" cy="8718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738554" y="1268016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zh-CN" altLang="en-US" b="1" dirty="0"/>
              <a:t>相关视频计算：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60585" y="2539188"/>
                <a:ext cx="4390241" cy="316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350" dirty="0"/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350" dirty="0"/>
                  <a:t>是种子视频，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350" dirty="0"/>
                  <a:t>是共现次数</a:t>
                </a:r>
                <a:r>
                  <a:rPr lang="en-US" altLang="zh-CN" sz="1350" dirty="0"/>
                  <a:t>, </a:t>
                </a:r>
                <a14:m>
                  <m:oMath xmlns:m="http://schemas.openxmlformats.org/officeDocument/2006/math">
                    <m:r>
                      <a:rPr lang="en-US" altLang="zh-CN" sz="135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35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35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350" dirty="0"/>
                  <a:t>。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6" y="3385583"/>
                <a:ext cx="5786841" cy="391646"/>
              </a:xfrm>
              <a:prstGeom prst="rect">
                <a:avLst/>
              </a:prstGeom>
              <a:blipFill rotWithShape="0">
                <a:blip r:embed="rId4"/>
                <a:stretch>
                  <a:fillRect l="-948" t="-12308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38554" y="3261568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zh-CN" altLang="en-US" b="1" dirty="0"/>
              <a:t>问题</a:t>
            </a:r>
            <a:endParaRPr lang="en-US" altLang="zh-CN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287193" y="3819379"/>
            <a:ext cx="33233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eriod"/>
            </a:pPr>
            <a:r>
              <a:rPr lang="zh-CN" altLang="en-US" sz="1350" dirty="0"/>
              <a:t>视频表示偏差、视频噪音</a:t>
            </a:r>
            <a:endParaRPr lang="en-US" altLang="zh-CN" sz="1350" dirty="0"/>
          </a:p>
          <a:p>
            <a:pPr marL="257175" indent="-257175">
              <a:buAutoNum type="arabicPeriod"/>
            </a:pPr>
            <a:r>
              <a:rPr lang="zh-CN" altLang="en-US" sz="1350" dirty="0"/>
              <a:t>额外的数据信息：观看时长，视频</a:t>
            </a:r>
            <a:r>
              <a:rPr lang="en-US" altLang="zh-CN" sz="1350" dirty="0"/>
              <a:t>title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975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基于协同过滤个性会推荐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候选集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047435" y="2637484"/>
                <a:ext cx="2869809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altLang="zh-CN" sz="21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13" y="3516645"/>
                <a:ext cx="3826412" cy="11890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738554" y="1268016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zh-CN" altLang="en-US" b="1" dirty="0"/>
              <a:t>候选视频计算：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48041" y="3729319"/>
                <a:ext cx="47806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350" dirty="0"/>
                  <a:t>其中，</a:t>
                </a:r>
                <a14:m>
                  <m:oMath xmlns:m="http://schemas.openxmlformats.org/officeDocument/2006/math">
                    <m:r>
                      <a:rPr lang="en-US" altLang="zh-CN" sz="135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sz="1350" dirty="0"/>
                  <a:t>是种子集：用户看多的，喜欢的，订阅的，评论的。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21" y="4972426"/>
                <a:ext cx="654345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45"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166933" y="1584696"/>
                <a:ext cx="2869809" cy="843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⋃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1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44" y="2112928"/>
                <a:ext cx="3826412" cy="11436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1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基于协同过滤个性会推荐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排序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8553" y="1268016"/>
            <a:ext cx="156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zh-CN" altLang="en-US" b="1" dirty="0"/>
              <a:t>排序原则：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31544" y="2879962"/>
            <a:ext cx="52020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u"/>
            </a:pPr>
            <a:r>
              <a:rPr lang="zh-CN" altLang="en-US" sz="1350" dirty="0"/>
              <a:t>视频的质量</a:t>
            </a:r>
            <a:endParaRPr lang="en-US" altLang="zh-CN" sz="1350" dirty="0"/>
          </a:p>
          <a:p>
            <a:r>
              <a:rPr lang="en-US" altLang="zh-CN" sz="1350" dirty="0"/>
              <a:t>        1.  </a:t>
            </a:r>
            <a:r>
              <a:rPr lang="zh-CN" altLang="en-US" sz="1350" dirty="0"/>
              <a:t>视频的观看量，评分、评论数、分享数、上传时间和顶和踩</a:t>
            </a:r>
            <a:endParaRPr lang="en-US" altLang="zh-CN" sz="1350" dirty="0"/>
          </a:p>
        </p:txBody>
      </p:sp>
      <p:sp>
        <p:nvSpPr>
          <p:cNvPr id="10" name="文本框 9"/>
          <p:cNvSpPr txBox="1"/>
          <p:nvPr/>
        </p:nvSpPr>
        <p:spPr>
          <a:xfrm>
            <a:off x="1050594" y="3470512"/>
            <a:ext cx="39517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u"/>
            </a:pPr>
            <a:r>
              <a:rPr lang="zh-CN" altLang="en-US" sz="1350" dirty="0"/>
              <a:t>用户的行为</a:t>
            </a:r>
            <a:endParaRPr lang="en-US" altLang="zh-CN" sz="1350" dirty="0"/>
          </a:p>
          <a:p>
            <a:r>
              <a:rPr lang="en-US" altLang="zh-CN" sz="1350" dirty="0"/>
              <a:t>        1. </a:t>
            </a:r>
            <a:r>
              <a:rPr lang="zh-CN" altLang="en-US" sz="1350" dirty="0"/>
              <a:t>种子视频的选取中的观看时间，和评论数。</a:t>
            </a:r>
            <a:endParaRPr lang="en-US" altLang="zh-CN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50593" y="4042012"/>
            <a:ext cx="464422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u"/>
            </a:pPr>
            <a:r>
              <a:rPr lang="zh-CN" altLang="en-US" sz="1350" dirty="0"/>
              <a:t>视频的多样性</a:t>
            </a:r>
            <a:endParaRPr lang="en-US" altLang="zh-CN" sz="1350" dirty="0"/>
          </a:p>
          <a:p>
            <a:r>
              <a:rPr lang="en-US" altLang="zh-CN" sz="1350" dirty="0"/>
              <a:t>        1. </a:t>
            </a:r>
            <a:r>
              <a:rPr lang="zh-CN" altLang="en-US" sz="1350" dirty="0"/>
              <a:t>限定同一个种子视频推荐的个数</a:t>
            </a:r>
            <a:endParaRPr lang="en-US" altLang="zh-CN" sz="1350" dirty="0"/>
          </a:p>
          <a:p>
            <a:r>
              <a:rPr lang="en-US" altLang="zh-CN" sz="1350" dirty="0"/>
              <a:t>        2. </a:t>
            </a:r>
            <a:r>
              <a:rPr lang="zh-CN" altLang="en-US" sz="1350" dirty="0"/>
              <a:t>限定同一个上传者视频的个数</a:t>
            </a:r>
            <a:endParaRPr lang="en-US" altLang="zh-CN" sz="1350" dirty="0"/>
          </a:p>
          <a:p>
            <a:r>
              <a:rPr lang="en-US" altLang="zh-CN" sz="1350" dirty="0"/>
              <a:t>        3. </a:t>
            </a:r>
            <a:r>
              <a:rPr lang="zh-CN" altLang="en-US" sz="1350" dirty="0"/>
              <a:t>主题模型或基于内容的分析，去除相关性太强的视频</a:t>
            </a:r>
            <a:endParaRPr lang="en-US" altLang="zh-CN" sz="1350" dirty="0"/>
          </a:p>
          <a:p>
            <a:r>
              <a:rPr lang="zh-CN" altLang="en-US" sz="1350" dirty="0"/>
              <a:t>        </a:t>
            </a:r>
            <a:r>
              <a:rPr lang="en-US" altLang="zh-CN" sz="1350" dirty="0"/>
              <a:t>4. </a:t>
            </a:r>
            <a:r>
              <a:rPr lang="zh-CN" altLang="en-US" sz="1350" dirty="0"/>
              <a:t>推荐列表分为多个子集：可以从多样性中获取</a:t>
            </a:r>
          </a:p>
          <a:p>
            <a:endParaRPr lang="en-US" altLang="zh-CN" sz="1350" dirty="0"/>
          </a:p>
        </p:txBody>
      </p:sp>
      <p:sp>
        <p:nvSpPr>
          <p:cNvPr id="4" name="矩形 3"/>
          <p:cNvSpPr/>
          <p:nvPr/>
        </p:nvSpPr>
        <p:spPr>
          <a:xfrm>
            <a:off x="1919656" y="1803225"/>
            <a:ext cx="1200734" cy="339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视频质量信息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1938706" y="2298525"/>
            <a:ext cx="1200734" cy="339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用户的行为</a:t>
            </a:r>
          </a:p>
        </p:txBody>
      </p:sp>
      <p:sp>
        <p:nvSpPr>
          <p:cNvPr id="14" name="矩形 13"/>
          <p:cNvSpPr/>
          <p:nvPr/>
        </p:nvSpPr>
        <p:spPr>
          <a:xfrm>
            <a:off x="3577006" y="2031825"/>
            <a:ext cx="893882" cy="339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线性组合</a:t>
            </a:r>
          </a:p>
        </p:txBody>
      </p:sp>
      <p:sp>
        <p:nvSpPr>
          <p:cNvPr id="15" name="矩形 14"/>
          <p:cNvSpPr/>
          <p:nvPr/>
        </p:nvSpPr>
        <p:spPr>
          <a:xfrm>
            <a:off x="5291506" y="2031825"/>
            <a:ext cx="1200734" cy="339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视频多样性</a:t>
            </a:r>
          </a:p>
        </p:txBody>
      </p:sp>
      <p:sp>
        <p:nvSpPr>
          <p:cNvPr id="5" name="右箭头 4"/>
          <p:cNvSpPr/>
          <p:nvPr/>
        </p:nvSpPr>
        <p:spPr>
          <a:xfrm>
            <a:off x="3139440" y="2142685"/>
            <a:ext cx="437566" cy="15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右箭头 15"/>
          <p:cNvSpPr/>
          <p:nvPr/>
        </p:nvSpPr>
        <p:spPr>
          <a:xfrm>
            <a:off x="4682490" y="2161735"/>
            <a:ext cx="437566" cy="15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05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CTR</a:t>
            </a:r>
            <a:r>
              <a:rPr lang="zh-CN" altLang="en-US" dirty="0" smtClean="0"/>
              <a:t>预估的模型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8553" y="1268016"/>
            <a:ext cx="14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CTR</a:t>
            </a:r>
            <a:r>
              <a:rPr lang="zh-CN" altLang="en-US" b="1" dirty="0" smtClean="0"/>
              <a:t>预估：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267744" y="1707654"/>
            <a:ext cx="3116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p(click| </a:t>
            </a:r>
            <a:r>
              <a:rPr lang="en-US" altLang="zh-CN" dirty="0" err="1" smtClean="0"/>
              <a:t>user,video,age,pos,apt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1540182" y="2112804"/>
            <a:ext cx="5552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其中：观看</a:t>
            </a:r>
            <a:r>
              <a:rPr lang="zh-CN" altLang="en-US" sz="1200" dirty="0"/>
              <a:t>的视频</a:t>
            </a:r>
            <a:r>
              <a:rPr lang="en-US" altLang="zh-CN" sz="1200" dirty="0"/>
              <a:t>(</a:t>
            </a:r>
            <a:r>
              <a:rPr lang="en-US" altLang="zh-CN" sz="1200" dirty="0" err="1"/>
              <a:t>svideo</a:t>
            </a:r>
            <a:r>
              <a:rPr lang="en-US" altLang="zh-CN" sz="1200" dirty="0"/>
              <a:t>)</a:t>
            </a:r>
            <a:r>
              <a:rPr lang="zh-CN" altLang="en-US" sz="1200" dirty="0"/>
              <a:t>，平台</a:t>
            </a:r>
            <a:r>
              <a:rPr lang="en-US" altLang="zh-CN" sz="1200" dirty="0"/>
              <a:t>(apt),</a:t>
            </a:r>
            <a:r>
              <a:rPr lang="zh-CN" altLang="en-US" sz="1200" dirty="0"/>
              <a:t>应用</a:t>
            </a:r>
            <a:r>
              <a:rPr lang="en-US" altLang="zh-CN" sz="1200" dirty="0"/>
              <a:t>(</a:t>
            </a:r>
            <a:r>
              <a:rPr lang="en-US" altLang="zh-CN" sz="1200" dirty="0" err="1"/>
              <a:t>pg</a:t>
            </a:r>
            <a:r>
              <a:rPr lang="en-US" altLang="zh-CN" sz="1200" dirty="0"/>
              <a:t>),</a:t>
            </a:r>
            <a:r>
              <a:rPr lang="zh-CN" altLang="en-US" sz="1200" dirty="0"/>
              <a:t>模块</a:t>
            </a:r>
            <a:r>
              <a:rPr lang="en-US" altLang="zh-CN" sz="1200" dirty="0"/>
              <a:t>(md),</a:t>
            </a:r>
            <a:r>
              <a:rPr lang="zh-CN" altLang="en-US" sz="1200" dirty="0"/>
              <a:t>展示顺序</a:t>
            </a:r>
            <a:r>
              <a:rPr lang="en-US" altLang="zh-CN" sz="1200" dirty="0"/>
              <a:t>(</a:t>
            </a:r>
            <a:r>
              <a:rPr lang="en-US" altLang="zh-CN" sz="1200" dirty="0" err="1"/>
              <a:t>pos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38553" y="2643758"/>
            <a:ext cx="156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逻辑回归：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50989" y="3075806"/>
                <a:ext cx="1821011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89" y="3075806"/>
                <a:ext cx="1821011" cy="5690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210555" y="4312505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更新的方式：离线：</a:t>
            </a:r>
            <a:r>
              <a:rPr lang="en-US" altLang="zh-CN" sz="1400" dirty="0" smtClean="0"/>
              <a:t>SGD,LBFGS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                    </a:t>
            </a:r>
            <a:r>
              <a:rPr lang="zh-CN" altLang="en-US" sz="1400" dirty="0" smtClean="0"/>
              <a:t>在线：</a:t>
            </a:r>
            <a:r>
              <a:rPr lang="en-US" altLang="zh-CN" sz="1400" dirty="0" smtClean="0"/>
              <a:t>FTRL(</a:t>
            </a:r>
            <a:r>
              <a:rPr lang="zh-CN" altLang="en-US" sz="1400" dirty="0" smtClean="0"/>
              <a:t>增量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471222" y="3795886"/>
                <a:ext cx="6175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 smtClean="0"/>
                  <a:t>为权重，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为特征，如</a:t>
                </a:r>
                <a:r>
                  <a:rPr lang="en-US" altLang="zh-CN" dirty="0" smtClean="0"/>
                  <a:t>x=[0,1,0,1],[</a:t>
                </a:r>
                <a:r>
                  <a:rPr lang="zh-CN" altLang="en-US" dirty="0" smtClean="0"/>
                  <a:t>男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女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设备苹果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设备小米</a:t>
                </a:r>
                <a:r>
                  <a:rPr lang="en-US" altLang="zh-CN" dirty="0" smtClean="0"/>
                  <a:t>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22" y="3795886"/>
                <a:ext cx="617540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5000" r="-197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视频推荐相关的一些想法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视频向量化</a:t>
            </a:r>
            <a:endParaRPr lang="en-US" altLang="zh-CN" sz="1600" dirty="0" smtClean="0"/>
          </a:p>
          <a:p>
            <a:r>
              <a:rPr lang="zh-CN" altLang="en-US" sz="1600" dirty="0" smtClean="0"/>
              <a:t>视频标签关键词：协同训练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100" dirty="0" smtClean="0"/>
              <a:t>       </a:t>
            </a:r>
            <a:endParaRPr lang="en-US" altLang="zh-CN" sz="1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283718"/>
            <a:ext cx="3049513" cy="1897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434262"/>
            <a:ext cx="3905362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视频推荐相关的一些想法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基于视频观看序列的个性化推荐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100" dirty="0" smtClean="0"/>
              <a:t>       </a:t>
            </a:r>
            <a:endParaRPr lang="en-US" altLang="zh-CN" sz="11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063625"/>
            <a:ext cx="2304256" cy="41534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3200" y="1851670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X:</a:t>
            </a:r>
            <a:r>
              <a:rPr lang="zh-CN" altLang="en-US" dirty="0" smtClean="0"/>
              <a:t>用户特征，如年龄，地域，性别，标签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48844" y="241904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y:</a:t>
            </a:r>
            <a:r>
              <a:rPr lang="zh-CN" altLang="en-US" dirty="0" smtClean="0"/>
              <a:t>用户观看序列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11560" y="298641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用户的精准推荐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3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优</a:t>
            </a:r>
            <a:r>
              <a:rPr lang="zh-CN" altLang="en-US" sz="2400" dirty="0" smtClean="0"/>
              <a:t>酷土豆相关业务和数据</a:t>
            </a:r>
            <a:endParaRPr lang="en-US" altLang="zh-CN" sz="2400" dirty="0" smtClean="0"/>
          </a:p>
          <a:p>
            <a:r>
              <a:rPr lang="zh-CN" altLang="en-US" sz="2400" dirty="0" smtClean="0"/>
              <a:t>基于标签的个性化推荐</a:t>
            </a:r>
            <a:endParaRPr lang="en-US" altLang="zh-CN" sz="2400" dirty="0" smtClean="0"/>
          </a:p>
          <a:p>
            <a:r>
              <a:rPr lang="zh-CN" altLang="en-US" sz="2400" dirty="0" smtClean="0"/>
              <a:t>基于协同过滤的个性化推荐</a:t>
            </a:r>
            <a:endParaRPr lang="en-US" altLang="zh-CN" sz="2400" dirty="0" smtClean="0"/>
          </a:p>
          <a:p>
            <a:r>
              <a:rPr lang="zh-CN" altLang="en-US" sz="2400" dirty="0" smtClean="0"/>
              <a:t>深度学习视频中应用</a:t>
            </a:r>
            <a:endParaRPr lang="en-US" altLang="zh-CN" sz="24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视频推荐相关的一些想法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视频描述或产生标题</a:t>
            </a:r>
            <a:endParaRPr lang="en-US" altLang="zh-CN" sz="1600" dirty="0" smtClean="0"/>
          </a:p>
          <a:p>
            <a:r>
              <a:rPr lang="zh-CN" altLang="en-US" sz="1600" dirty="0" smtClean="0"/>
              <a:t>视频打点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100" dirty="0" smtClean="0"/>
              <a:t>       </a:t>
            </a:r>
            <a:endParaRPr lang="en-US" altLang="zh-CN" sz="1100" dirty="0"/>
          </a:p>
        </p:txBody>
      </p:sp>
    </p:spTree>
    <p:extLst>
      <p:ext uri="{BB962C8B-B14F-4D97-AF65-F5344CB8AC3E}">
        <p14:creationId xmlns:p14="http://schemas.microsoft.com/office/powerpoint/2010/main" val="23199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END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414952" y="2211710"/>
            <a:ext cx="2314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Question?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3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优酷土豆中个性化推荐业务场景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12903"/>
            <a:ext cx="4458841" cy="22589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6708" y="120359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 smtClean="0"/>
              <a:t>首页猜你喜欢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03122"/>
            <a:ext cx="1730141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1490" y="1189856"/>
            <a:ext cx="8423910" cy="3774281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视频信息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视频质量分</a:t>
            </a:r>
            <a:endParaRPr lang="en-US" altLang="zh-CN" dirty="0" smtClean="0"/>
          </a:p>
          <a:p>
            <a:pPr lvl="1"/>
            <a:r>
              <a:rPr lang="zh-CN" altLang="en-US" dirty="0"/>
              <a:t>二</a:t>
            </a:r>
            <a:r>
              <a:rPr lang="zh-CN" altLang="en-US" dirty="0" smtClean="0"/>
              <a:t>级频道信息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视频创建信息：创建时间、</a:t>
            </a:r>
            <a:r>
              <a:rPr lang="zh-CN" altLang="en-US" dirty="0"/>
              <a:t>上</a:t>
            </a:r>
            <a:r>
              <a:rPr lang="zh-CN" altLang="en-US" dirty="0" smtClean="0"/>
              <a:t>传者的质量分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敏感视频</a:t>
            </a:r>
            <a:endParaRPr lang="en-US" altLang="zh-CN" dirty="0" smtClean="0"/>
          </a:p>
          <a:p>
            <a:pPr lvl="1"/>
            <a:r>
              <a:rPr lang="zh-CN" altLang="en-US" dirty="0"/>
              <a:t>道</a:t>
            </a:r>
            <a:r>
              <a:rPr lang="zh-CN" altLang="en-US" dirty="0" smtClean="0"/>
              <a:t>长级别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视频的</a:t>
            </a:r>
            <a:r>
              <a:rPr lang="zh-CN" altLang="en-US" dirty="0"/>
              <a:t>描述</a:t>
            </a:r>
            <a:endParaRPr lang="en-US" altLang="zh-CN" dirty="0"/>
          </a:p>
          <a:p>
            <a:r>
              <a:rPr lang="zh-CN" altLang="en-US" dirty="0" smtClean="0"/>
              <a:t>用户信息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vv</a:t>
            </a:r>
            <a:r>
              <a:rPr lang="zh-CN" altLang="en-US" dirty="0" smtClean="0"/>
              <a:t>量、评论量、点击量、请求量，收藏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访问时间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用户标签</a:t>
            </a:r>
            <a:endParaRPr lang="en-US" altLang="zh-CN" dirty="0" smtClean="0"/>
          </a:p>
          <a:p>
            <a:r>
              <a:rPr lang="zh-CN" altLang="en-US" dirty="0" smtClean="0"/>
              <a:t>标签信息（专家知识</a:t>
            </a:r>
            <a:r>
              <a:rPr lang="en-US" altLang="zh-CN" dirty="0" smtClean="0"/>
              <a:t>-</a:t>
            </a:r>
            <a:r>
              <a:rPr lang="zh-CN" altLang="en-US" dirty="0"/>
              <a:t>人工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47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uts</a:t>
            </a:r>
            <a:r>
              <a:rPr lang="zh-CN" altLang="en-US" dirty="0" smtClean="0"/>
              <a:t>算法流程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7216" y="2333768"/>
            <a:ext cx="951931" cy="356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数据</a:t>
            </a:r>
          </a:p>
        </p:txBody>
      </p:sp>
      <p:sp>
        <p:nvSpPr>
          <p:cNvPr id="5" name="矩形 4"/>
          <p:cNvSpPr/>
          <p:nvPr/>
        </p:nvSpPr>
        <p:spPr>
          <a:xfrm>
            <a:off x="2528830" y="1977089"/>
            <a:ext cx="1353854" cy="356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用户标签相关性</a:t>
            </a:r>
          </a:p>
        </p:txBody>
      </p:sp>
      <p:sp>
        <p:nvSpPr>
          <p:cNvPr id="6" name="矩形 5"/>
          <p:cNvSpPr/>
          <p:nvPr/>
        </p:nvSpPr>
        <p:spPr>
          <a:xfrm>
            <a:off x="2528830" y="2690447"/>
            <a:ext cx="1353854" cy="356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视频标签相关性</a:t>
            </a:r>
          </a:p>
        </p:txBody>
      </p:sp>
      <p:sp>
        <p:nvSpPr>
          <p:cNvPr id="7" name="矩形 6"/>
          <p:cNvSpPr/>
          <p:nvPr/>
        </p:nvSpPr>
        <p:spPr>
          <a:xfrm>
            <a:off x="4572000" y="2333768"/>
            <a:ext cx="951931" cy="356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计算</a:t>
            </a:r>
            <a:r>
              <a:rPr lang="en-US" altLang="zh-CN" sz="1350" b="1" dirty="0">
                <a:solidFill>
                  <a:schemeClr val="tx1"/>
                </a:solidFill>
              </a:rPr>
              <a:t>/</a:t>
            </a:r>
            <a:r>
              <a:rPr lang="zh-CN" altLang="en-US" sz="1350" b="1" dirty="0">
                <a:solidFill>
                  <a:schemeClr val="tx1"/>
                </a:solidFill>
              </a:rPr>
              <a:t>候选</a:t>
            </a:r>
          </a:p>
        </p:txBody>
      </p:sp>
      <p:sp>
        <p:nvSpPr>
          <p:cNvPr id="8" name="矩形 7"/>
          <p:cNvSpPr/>
          <p:nvPr/>
        </p:nvSpPr>
        <p:spPr>
          <a:xfrm>
            <a:off x="6038557" y="2333768"/>
            <a:ext cx="951931" cy="356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重排序</a:t>
            </a:r>
          </a:p>
        </p:txBody>
      </p:sp>
      <p:sp>
        <p:nvSpPr>
          <p:cNvPr id="9" name="矩形 8"/>
          <p:cNvSpPr/>
          <p:nvPr/>
        </p:nvSpPr>
        <p:spPr>
          <a:xfrm>
            <a:off x="7635354" y="2333768"/>
            <a:ext cx="951931" cy="356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展示</a:t>
            </a:r>
          </a:p>
        </p:txBody>
      </p:sp>
      <p:sp>
        <p:nvSpPr>
          <p:cNvPr id="10" name="右箭头 9"/>
          <p:cNvSpPr/>
          <p:nvPr/>
        </p:nvSpPr>
        <p:spPr>
          <a:xfrm>
            <a:off x="1833944" y="2380222"/>
            <a:ext cx="554519" cy="263771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右箭头 10"/>
          <p:cNvSpPr/>
          <p:nvPr/>
        </p:nvSpPr>
        <p:spPr>
          <a:xfrm>
            <a:off x="3950083" y="2380222"/>
            <a:ext cx="554519" cy="263771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右箭头 11"/>
          <p:cNvSpPr/>
          <p:nvPr/>
        </p:nvSpPr>
        <p:spPr>
          <a:xfrm>
            <a:off x="5565714" y="2420301"/>
            <a:ext cx="444183" cy="183614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右箭头 12"/>
          <p:cNvSpPr/>
          <p:nvPr/>
        </p:nvSpPr>
        <p:spPr>
          <a:xfrm>
            <a:off x="7095921" y="2420301"/>
            <a:ext cx="444183" cy="183614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7479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98" y="1"/>
            <a:ext cx="7886700" cy="994172"/>
          </a:xfrm>
        </p:spPr>
        <p:txBody>
          <a:bodyPr/>
          <a:lstStyle/>
          <a:p>
            <a:pPr algn="ctr"/>
            <a:r>
              <a:rPr lang="en-US" altLang="zh-CN" dirty="0" err="1"/>
              <a:t>u</a:t>
            </a:r>
            <a:r>
              <a:rPr lang="en-US" altLang="zh-CN" dirty="0" err="1" smtClean="0"/>
              <a:t>ts</a:t>
            </a:r>
            <a:r>
              <a:rPr lang="zh-CN" altLang="en-US" dirty="0" smtClean="0"/>
              <a:t>视频标签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映射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669344" y="2679897"/>
            <a:ext cx="495886" cy="5275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dirty="0">
                <a:solidFill>
                  <a:schemeClr val="tx1"/>
                </a:solidFill>
              </a:rPr>
              <a:t>视频</a:t>
            </a:r>
          </a:p>
        </p:txBody>
      </p:sp>
      <p:sp>
        <p:nvSpPr>
          <p:cNvPr id="5" name="椭圆 4"/>
          <p:cNvSpPr/>
          <p:nvPr/>
        </p:nvSpPr>
        <p:spPr>
          <a:xfrm>
            <a:off x="4294158" y="1804184"/>
            <a:ext cx="221568" cy="20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椭圆 5"/>
          <p:cNvSpPr/>
          <p:nvPr/>
        </p:nvSpPr>
        <p:spPr>
          <a:xfrm>
            <a:off x="4294158" y="2342275"/>
            <a:ext cx="221568" cy="20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椭圆 6"/>
          <p:cNvSpPr/>
          <p:nvPr/>
        </p:nvSpPr>
        <p:spPr>
          <a:xfrm>
            <a:off x="4283606" y="2869813"/>
            <a:ext cx="221568" cy="20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椭圆 7"/>
          <p:cNvSpPr/>
          <p:nvPr/>
        </p:nvSpPr>
        <p:spPr>
          <a:xfrm>
            <a:off x="4283604" y="3323497"/>
            <a:ext cx="221568" cy="20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椭圆 8"/>
          <p:cNvSpPr/>
          <p:nvPr/>
        </p:nvSpPr>
        <p:spPr>
          <a:xfrm>
            <a:off x="4283604" y="3865661"/>
            <a:ext cx="221568" cy="20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椭圆 9"/>
          <p:cNvSpPr/>
          <p:nvPr/>
        </p:nvSpPr>
        <p:spPr>
          <a:xfrm>
            <a:off x="4294158" y="4324621"/>
            <a:ext cx="221568" cy="20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等腰三角形 10"/>
          <p:cNvSpPr/>
          <p:nvPr/>
        </p:nvSpPr>
        <p:spPr>
          <a:xfrm>
            <a:off x="5781820" y="2178738"/>
            <a:ext cx="327074" cy="34817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等腰三角形 11"/>
          <p:cNvSpPr/>
          <p:nvPr/>
        </p:nvSpPr>
        <p:spPr>
          <a:xfrm>
            <a:off x="5781820" y="2801833"/>
            <a:ext cx="327074" cy="34817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等腰三角形 12"/>
          <p:cNvSpPr/>
          <p:nvPr/>
        </p:nvSpPr>
        <p:spPr>
          <a:xfrm>
            <a:off x="5781820" y="3424929"/>
            <a:ext cx="327074" cy="3481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5" name="直接箭头连接符 14"/>
          <p:cNvCxnSpPr>
            <a:stCxn id="4" idx="6"/>
            <a:endCxn id="5" idx="2"/>
          </p:cNvCxnSpPr>
          <p:nvPr/>
        </p:nvCxnSpPr>
        <p:spPr>
          <a:xfrm flipV="1">
            <a:off x="3165229" y="1905017"/>
            <a:ext cx="1128929" cy="103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4" idx="6"/>
            <a:endCxn id="6" idx="3"/>
          </p:cNvCxnSpPr>
          <p:nvPr/>
        </p:nvCxnSpPr>
        <p:spPr>
          <a:xfrm flipV="1">
            <a:off x="3165229" y="2514407"/>
            <a:ext cx="1161377" cy="42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4" idx="6"/>
            <a:endCxn id="7" idx="2"/>
          </p:cNvCxnSpPr>
          <p:nvPr/>
        </p:nvCxnSpPr>
        <p:spPr>
          <a:xfrm>
            <a:off x="3165230" y="2943667"/>
            <a:ext cx="1118376" cy="2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4" idx="6"/>
            <a:endCxn id="8" idx="2"/>
          </p:cNvCxnSpPr>
          <p:nvPr/>
        </p:nvCxnSpPr>
        <p:spPr>
          <a:xfrm>
            <a:off x="3165229" y="2943667"/>
            <a:ext cx="1118375" cy="480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4" idx="6"/>
            <a:endCxn id="9" idx="2"/>
          </p:cNvCxnSpPr>
          <p:nvPr/>
        </p:nvCxnSpPr>
        <p:spPr>
          <a:xfrm>
            <a:off x="3165229" y="2943667"/>
            <a:ext cx="1118375" cy="1022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4" idx="6"/>
            <a:endCxn id="10" idx="2"/>
          </p:cNvCxnSpPr>
          <p:nvPr/>
        </p:nvCxnSpPr>
        <p:spPr>
          <a:xfrm>
            <a:off x="3165229" y="2943667"/>
            <a:ext cx="1128929" cy="148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5" idx="6"/>
          </p:cNvCxnSpPr>
          <p:nvPr/>
        </p:nvCxnSpPr>
        <p:spPr>
          <a:xfrm>
            <a:off x="4515726" y="1905017"/>
            <a:ext cx="1266094" cy="52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6" idx="6"/>
            <a:endCxn id="12" idx="3"/>
          </p:cNvCxnSpPr>
          <p:nvPr/>
        </p:nvCxnSpPr>
        <p:spPr>
          <a:xfrm>
            <a:off x="4515727" y="2443107"/>
            <a:ext cx="1429631" cy="706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8" idx="6"/>
            <a:endCxn id="11" idx="2"/>
          </p:cNvCxnSpPr>
          <p:nvPr/>
        </p:nvCxnSpPr>
        <p:spPr>
          <a:xfrm flipV="1">
            <a:off x="4505172" y="2526913"/>
            <a:ext cx="1276648" cy="89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7" idx="6"/>
            <a:endCxn id="13" idx="1"/>
          </p:cNvCxnSpPr>
          <p:nvPr/>
        </p:nvCxnSpPr>
        <p:spPr>
          <a:xfrm>
            <a:off x="4505174" y="2970646"/>
            <a:ext cx="1358415" cy="62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9" idx="6"/>
            <a:endCxn id="12" idx="2"/>
          </p:cNvCxnSpPr>
          <p:nvPr/>
        </p:nvCxnSpPr>
        <p:spPr>
          <a:xfrm flipV="1">
            <a:off x="4505172" y="3150009"/>
            <a:ext cx="1276648" cy="81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10" idx="6"/>
          </p:cNvCxnSpPr>
          <p:nvPr/>
        </p:nvCxnSpPr>
        <p:spPr>
          <a:xfrm flipV="1">
            <a:off x="4515726" y="3681625"/>
            <a:ext cx="1266094" cy="74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210539" y="135050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/>
              <a:t>词包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676893" y="135050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/>
              <a:t>标签</a:t>
            </a:r>
          </a:p>
        </p:txBody>
      </p:sp>
      <p:sp>
        <p:nvSpPr>
          <p:cNvPr id="43" name="左右箭头 42"/>
          <p:cNvSpPr/>
          <p:nvPr/>
        </p:nvSpPr>
        <p:spPr>
          <a:xfrm>
            <a:off x="4788727" y="1446056"/>
            <a:ext cx="791308" cy="138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" name="文本框 43"/>
          <p:cNvSpPr txBox="1"/>
          <p:nvPr/>
        </p:nvSpPr>
        <p:spPr>
          <a:xfrm>
            <a:off x="5064370" y="1086729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i="1" dirty="0"/>
              <a:t>人工</a:t>
            </a:r>
          </a:p>
        </p:txBody>
      </p:sp>
    </p:spTree>
    <p:extLst>
      <p:ext uri="{BB962C8B-B14F-4D97-AF65-F5344CB8AC3E}">
        <p14:creationId xmlns:p14="http://schemas.microsoft.com/office/powerpoint/2010/main" val="7233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/>
              <a:t>u</a:t>
            </a:r>
            <a:r>
              <a:rPr lang="en-US" altLang="zh-CN" dirty="0" err="1" smtClean="0"/>
              <a:t>ts</a:t>
            </a:r>
            <a:r>
              <a:rPr lang="zh-CN" altLang="en-US" dirty="0" smtClean="0"/>
              <a:t>用户标签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映射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889691" y="2606516"/>
            <a:ext cx="542498" cy="491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user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28069" y="2046852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28069" y="2556753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28069" y="2944849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28069" y="3397430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28069" y="3881744"/>
            <a:ext cx="295422" cy="28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5307037" y="2046852"/>
            <a:ext cx="232118" cy="284871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等腰三角形 9"/>
          <p:cNvSpPr/>
          <p:nvPr/>
        </p:nvSpPr>
        <p:spPr>
          <a:xfrm>
            <a:off x="5307037" y="2638876"/>
            <a:ext cx="232118" cy="28487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等腰三角形 10"/>
          <p:cNvSpPr/>
          <p:nvPr/>
        </p:nvSpPr>
        <p:spPr>
          <a:xfrm>
            <a:off x="5307037" y="3254995"/>
            <a:ext cx="232118" cy="28487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等腰三角形 11"/>
          <p:cNvSpPr/>
          <p:nvPr/>
        </p:nvSpPr>
        <p:spPr>
          <a:xfrm>
            <a:off x="5307037" y="3739308"/>
            <a:ext cx="232118" cy="284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4" name="直接箭头连接符 13"/>
          <p:cNvCxnSpPr>
            <a:stCxn id="3" idx="3"/>
            <a:endCxn id="4" idx="2"/>
          </p:cNvCxnSpPr>
          <p:nvPr/>
        </p:nvCxnSpPr>
        <p:spPr>
          <a:xfrm flipV="1">
            <a:off x="2432189" y="2189288"/>
            <a:ext cx="595880" cy="66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3" idx="3"/>
            <a:endCxn id="5" idx="3"/>
          </p:cNvCxnSpPr>
          <p:nvPr/>
        </p:nvCxnSpPr>
        <p:spPr>
          <a:xfrm flipV="1">
            <a:off x="2432189" y="2799905"/>
            <a:ext cx="639144" cy="5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3" idx="3"/>
            <a:endCxn id="6" idx="3"/>
          </p:cNvCxnSpPr>
          <p:nvPr/>
        </p:nvCxnSpPr>
        <p:spPr>
          <a:xfrm>
            <a:off x="2432189" y="2852176"/>
            <a:ext cx="639144" cy="33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3" idx="3"/>
            <a:endCxn id="7" idx="3"/>
          </p:cNvCxnSpPr>
          <p:nvPr/>
        </p:nvCxnSpPr>
        <p:spPr>
          <a:xfrm>
            <a:off x="2432189" y="2852176"/>
            <a:ext cx="639144" cy="78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3" idx="3"/>
            <a:endCxn id="8" idx="2"/>
          </p:cNvCxnSpPr>
          <p:nvPr/>
        </p:nvCxnSpPr>
        <p:spPr>
          <a:xfrm>
            <a:off x="2432189" y="2852176"/>
            <a:ext cx="595880" cy="117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4" idx="6"/>
            <a:endCxn id="11" idx="1"/>
          </p:cNvCxnSpPr>
          <p:nvPr/>
        </p:nvCxnSpPr>
        <p:spPr>
          <a:xfrm>
            <a:off x="3323491" y="2189288"/>
            <a:ext cx="2041576" cy="1208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5" idx="6"/>
            <a:endCxn id="9" idx="2"/>
          </p:cNvCxnSpPr>
          <p:nvPr/>
        </p:nvCxnSpPr>
        <p:spPr>
          <a:xfrm flipV="1">
            <a:off x="3323491" y="2331723"/>
            <a:ext cx="1983546" cy="367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6" idx="6"/>
            <a:endCxn id="9" idx="2"/>
          </p:cNvCxnSpPr>
          <p:nvPr/>
        </p:nvCxnSpPr>
        <p:spPr>
          <a:xfrm flipV="1">
            <a:off x="3323491" y="2331724"/>
            <a:ext cx="1983546" cy="755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7" idx="6"/>
            <a:endCxn id="10" idx="3"/>
          </p:cNvCxnSpPr>
          <p:nvPr/>
        </p:nvCxnSpPr>
        <p:spPr>
          <a:xfrm flipV="1">
            <a:off x="3323491" y="2923747"/>
            <a:ext cx="2099605" cy="61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8" idx="5"/>
            <a:endCxn id="12" idx="1"/>
          </p:cNvCxnSpPr>
          <p:nvPr/>
        </p:nvCxnSpPr>
        <p:spPr>
          <a:xfrm flipV="1">
            <a:off x="3280227" y="3881744"/>
            <a:ext cx="2084840" cy="24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6" idx="6"/>
            <a:endCxn id="12" idx="1"/>
          </p:cNvCxnSpPr>
          <p:nvPr/>
        </p:nvCxnSpPr>
        <p:spPr>
          <a:xfrm>
            <a:off x="3323491" y="3087285"/>
            <a:ext cx="2041576" cy="794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689784" y="1509105"/>
            <a:ext cx="13147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/>
              <a:t>180</a:t>
            </a:r>
            <a:r>
              <a:rPr lang="zh-CN" altLang="en-US" sz="1350" b="1" dirty="0"/>
              <a:t>天内的视频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810493" y="1477777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b="1" dirty="0"/>
              <a:t>用户兴趣标签</a:t>
            </a:r>
          </a:p>
        </p:txBody>
      </p:sp>
    </p:spTree>
    <p:extLst>
      <p:ext uri="{BB962C8B-B14F-4D97-AF65-F5344CB8AC3E}">
        <p14:creationId xmlns:p14="http://schemas.microsoft.com/office/powerpoint/2010/main" val="16794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/>
              <a:t>u</a:t>
            </a:r>
            <a:r>
              <a:rPr lang="en-US" altLang="zh-CN" dirty="0" err="1" smtClean="0"/>
              <a:t>ts</a:t>
            </a:r>
            <a:r>
              <a:rPr lang="zh-CN" altLang="en-US" dirty="0" smtClean="0"/>
              <a:t>用户标签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用户标签行为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113267" y="1749930"/>
                <a:ext cx="2801069" cy="2558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𝑤𝑎𝑡𝑐h</m:t>
                        </m:r>
                      </m:sub>
                    </m:sSub>
                  </m:oMath>
                </a14:m>
                <a:r>
                  <a:rPr lang="zh-CN" altLang="en-US" i="1" dirty="0">
                    <a:latin typeface="Cambria Math" panose="02040503050406030204" pitchFamily="18" charset="0"/>
                  </a:rPr>
                  <a:t>：右图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𝑠𝑒𝑎𝑟𝑐h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i="1" dirty="0">
                    <a:latin typeface="Cambria Math" panose="02040503050406030204" pitchFamily="18" charset="0"/>
                  </a:rPr>
                  <a:t>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检索的次数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𝑢𝑝𝑙𝑜𝑎𝑑𝑒𝑟</m:t>
                        </m:r>
                      </m:sub>
                    </m:sSub>
                  </m:oMath>
                </a14:m>
                <a:r>
                  <a:rPr lang="zh-CN" altLang="en-US" i="1" dirty="0">
                    <a:latin typeface="Cambria Math" panose="02040503050406030204" pitchFamily="18" charset="0"/>
                  </a:rPr>
                  <a:t>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上传 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1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分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𝑓𝑎𝑣𝑜𝑟</m:t>
                        </m:r>
                      </m:sub>
                    </m:sSub>
                  </m:oMath>
                </a14:m>
                <a:r>
                  <a:rPr lang="zh-CN" altLang="en-US" i="1" dirty="0">
                    <a:latin typeface="Cambria Math" panose="02040503050406030204" pitchFamily="18" charset="0"/>
                  </a:rPr>
                  <a:t>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收藏 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1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分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𝑐𝑜𝑚𝑚𝑒𝑛𝑡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i="1" dirty="0">
                    <a:latin typeface="Cambria Math" panose="02040503050406030204" pitchFamily="18" charset="0"/>
                  </a:rPr>
                  <a:t>：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评论，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1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分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𝑖𝑛𝑡𝑒𝑟𝑎𝑐𝑡𝑖𝑣𝑒</m:t>
                        </m:r>
                      </m:sub>
                    </m:sSub>
                  </m:oMath>
                </a14:m>
                <a:r>
                  <a:rPr lang="zh-CN" altLang="en-US" dirty="0"/>
                  <a:t>：顶踩 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分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55" y="2333240"/>
                <a:ext cx="3734759" cy="3411255"/>
              </a:xfrm>
              <a:prstGeom prst="rect">
                <a:avLst/>
              </a:prstGeom>
              <a:blipFill rotWithShape="0">
                <a:blip r:embed="rId2"/>
                <a:stretch>
                  <a:fillRect l="-2121" b="-2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422032" y="1268016"/>
            <a:ext cx="226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b="1" dirty="0"/>
              <a:t>用户视频行为说明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586" y="1749930"/>
            <a:ext cx="3529235" cy="20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/>
              <a:t>u</a:t>
            </a:r>
            <a:r>
              <a:rPr lang="en-US" altLang="zh-CN" dirty="0" err="1" smtClean="0"/>
              <a:t>ts</a:t>
            </a:r>
            <a:r>
              <a:rPr lang="zh-CN" altLang="en-US" dirty="0" smtClean="0"/>
              <a:t>用户标签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用户标签行为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2031" y="1268016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b="1" dirty="0"/>
              <a:t>用户标签计算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667210" y="1561725"/>
                <a:ext cx="149573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79" y="2082299"/>
                <a:ext cx="1989071" cy="375872"/>
              </a:xfrm>
              <a:prstGeom prst="rect">
                <a:avLst/>
              </a:prstGeom>
              <a:blipFill rotWithShape="0">
                <a:blip r:embed="rId2"/>
                <a:stretch>
                  <a:fillRect l="-3058" t="-3279" r="-306"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667210" y="2092978"/>
                <a:ext cx="1556901" cy="70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𝑇𝑎𝑔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79" y="2790637"/>
                <a:ext cx="2079031" cy="9383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667210" y="2968144"/>
                <a:ext cx="2613216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sub>
                          </m:sSub>
                        </m:e>
                      </m:rad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𝑑𝑒𝑐𝑎𝑦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𝑢𝑡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79" y="3957525"/>
                <a:ext cx="3489225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623432" y="3811714"/>
                <a:ext cx="2861361" cy="1290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350" i="1" dirty="0"/>
                  <a:t>其中</a:t>
                </a:r>
                <a:r>
                  <a:rPr lang="zh-CN" altLang="en-US" sz="1350" dirty="0"/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  <m:sup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zh-CN" altLang="en-US" sz="1350" dirty="0"/>
                  <a:t>是用户单天对视频的分数</a:t>
                </a:r>
                <a:endParaRPr lang="en-US" altLang="zh-CN" sz="1350" dirty="0"/>
              </a:p>
              <a:p>
                <a:r>
                  <a:rPr lang="en-US" altLang="zh-CN" sz="1350" dirty="0"/>
                  <a:t>            </a:t>
                </a:r>
                <a14:m>
                  <m:oMath xmlns:m="http://schemas.openxmlformats.org/officeDocument/2006/math">
                    <m:r>
                      <a:rPr lang="en-US" altLang="zh-CN" sz="135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𝑢𝑡</m:t>
                        </m:r>
                      </m:sub>
                      <m:sup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zh-CN" altLang="en-US" sz="1350" dirty="0"/>
                  <a:t>是用户单天对标签的分数</a:t>
                </a:r>
                <a:endParaRPr lang="en-US" altLang="zh-CN" sz="1350" dirty="0"/>
              </a:p>
              <a:p>
                <a:r>
                  <a:rPr lang="en-US" altLang="zh-CN" sz="135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𝑢𝑡</m:t>
                        </m:r>
                      </m:sub>
                    </m:sSub>
                  </m:oMath>
                </a14:m>
                <a:r>
                  <a:rPr lang="zh-CN" altLang="en-US" sz="1350" dirty="0"/>
                  <a:t>是用户对标签的分数</a:t>
                </a:r>
                <a:endParaRPr lang="en-US" altLang="zh-CN" sz="1350" dirty="0"/>
              </a:p>
              <a:p>
                <a:r>
                  <a:rPr lang="en-US" altLang="zh-CN" sz="135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350" i="1">
                            <a:latin typeface="Cambria Math" panose="02040503050406030204" pitchFamily="18" charset="0"/>
                          </a:rPr>
                          <m:t>𝑑𝑒𝑐𝑎𝑦</m:t>
                        </m:r>
                      </m:sub>
                    </m:sSub>
                  </m:oMath>
                </a14:m>
                <a:r>
                  <a:rPr lang="zh-CN" altLang="en-US" sz="1350" dirty="0"/>
                  <a:t>时间衰减因子</a:t>
                </a:r>
                <a:r>
                  <a:rPr lang="en-US" altLang="zh-CN" sz="1350" dirty="0"/>
                  <a:t>0.95</a:t>
                </a:r>
              </a:p>
              <a:p>
                <a:r>
                  <a:rPr lang="en-US" altLang="zh-CN" sz="135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35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altLang="zh-CN" sz="1350" i="1" dirty="0"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</m:oMath>
                </a14:m>
                <a:r>
                  <a:rPr lang="zh-CN" altLang="en-US" sz="1350" dirty="0"/>
                  <a:t>是用户登录的天数</a:t>
                </a:r>
                <a:endParaRPr lang="en-US" altLang="zh-CN" sz="1350" dirty="0"/>
              </a:p>
              <a:p>
                <a:r>
                  <a:rPr lang="en-US" altLang="zh-CN" sz="1350" dirty="0"/>
                  <a:t>            </a:t>
                </a:r>
                <a:r>
                  <a:rPr lang="en-US" altLang="zh-CN" sz="1350" i="1" dirty="0"/>
                  <a:t>F</a:t>
                </a:r>
                <a:r>
                  <a:rPr lang="en-US" altLang="zh-CN" sz="1350" dirty="0"/>
                  <a:t> </a:t>
                </a:r>
                <a:r>
                  <a:rPr lang="zh-CN" altLang="en-US" sz="1350" dirty="0"/>
                  <a:t>和</a:t>
                </a:r>
                <a:r>
                  <a:rPr lang="en-US" altLang="zh-CN" sz="1350" dirty="0" err="1"/>
                  <a:t>Fw</a:t>
                </a:r>
                <a:r>
                  <a:rPr lang="zh-CN" altLang="en-US" sz="1350" dirty="0"/>
                  <a:t>是视频行为和对应的权重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75" y="5082286"/>
                <a:ext cx="3834383" cy="1720471"/>
              </a:xfrm>
              <a:prstGeom prst="rect">
                <a:avLst/>
              </a:prstGeom>
              <a:blipFill rotWithShape="0">
                <a:blip r:embed="rId5"/>
                <a:stretch>
                  <a:fillRect l="-3657" t="-5674" r="-3339" b="-7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572000" y="1399958"/>
                <a:ext cx="445929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𝑤𝑎𝑡𝑐h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𝑠𝑒𝑎𝑟𝑐h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𝑢𝑝𝑙𝑜𝑎𝑑𝑒𝑟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𝑓𝑎𝑣𝑜𝑟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𝑐𝑜𝑚𝑚𝑒𝑛𝑡</m:t>
                          </m:r>
                        </m:sub>
                      </m:sSub>
                      <m:r>
                        <a:rPr lang="en-US" altLang="zh-CN" sz="135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𝑖𝑛𝑡𝑒𝑟𝑎𝑐𝑡𝑖𝑣𝑒</m:t>
                          </m:r>
                        </m:sub>
                      </m:sSub>
                      <m:r>
                        <a:rPr lang="en-US" altLang="zh-CN" sz="135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350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66610"/>
                <a:ext cx="5934766" cy="299249"/>
              </a:xfrm>
              <a:prstGeom prst="rect">
                <a:avLst/>
              </a:prstGeom>
              <a:blipFill rotWithShape="0">
                <a:blip r:embed="rId6"/>
                <a:stretch>
                  <a:fillRect l="-411" r="-924" b="-30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572000" y="1716236"/>
                <a:ext cx="151028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𝐹𝑤</m:t>
                      </m:r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=[1,2,2,2,1.5,1</m:t>
                      </m:r>
                      <m:r>
                        <a:rPr lang="en-US" altLang="zh-CN" sz="135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350" b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88314"/>
                <a:ext cx="201850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115" t="-2174" r="-3927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6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2230</TotalTime>
  <Words>778</Words>
  <Application>Microsoft Office PowerPoint</Application>
  <PresentationFormat>全屏显示(16:9)</PresentationFormat>
  <Paragraphs>174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主题1</vt:lpstr>
      <vt:lpstr> 优酷土豆个性推荐技术分享</vt:lpstr>
      <vt:lpstr>目录</vt:lpstr>
      <vt:lpstr>优酷土豆中个性化推荐业务场景</vt:lpstr>
      <vt:lpstr>数据</vt:lpstr>
      <vt:lpstr>uts算法流程</vt:lpstr>
      <vt:lpstr>uts视频标签—映射</vt:lpstr>
      <vt:lpstr>uts用户标签—映射</vt:lpstr>
      <vt:lpstr>uts用户标签—用户标签行为</vt:lpstr>
      <vt:lpstr>uts用户标签—用户标签行为</vt:lpstr>
      <vt:lpstr>uts候选—流程</vt:lpstr>
      <vt:lpstr>uts重排序—线下</vt:lpstr>
      <vt:lpstr>uts重排序—在线</vt:lpstr>
      <vt:lpstr>Uts线上融合</vt:lpstr>
      <vt:lpstr>基于协同过滤个性会推荐</vt:lpstr>
      <vt:lpstr>基于协同过滤个性会推荐—候选集</vt:lpstr>
      <vt:lpstr>基于协同过滤个性会推荐—排序</vt:lpstr>
      <vt:lpstr>基于CTR预估的模型</vt:lpstr>
      <vt:lpstr>视频推荐相关的一些想法</vt:lpstr>
      <vt:lpstr>视频推荐相关的一些想法</vt:lpstr>
      <vt:lpstr>视频推荐相关的一些想法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dm</dc:creator>
  <cp:lastModifiedBy>heyi</cp:lastModifiedBy>
  <cp:revision>162</cp:revision>
  <dcterms:created xsi:type="dcterms:W3CDTF">2016-03-31T00:32:40Z</dcterms:created>
  <dcterms:modified xsi:type="dcterms:W3CDTF">2016-04-11T12:34:38Z</dcterms:modified>
</cp:coreProperties>
</file>