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7" r:id="rId4"/>
    <p:sldId id="259" r:id="rId5"/>
    <p:sldId id="266" r:id="rId6"/>
    <p:sldId id="265" r:id="rId7"/>
    <p:sldId id="261" r:id="rId8"/>
    <p:sldId id="262" r:id="rId9"/>
    <p:sldId id="263" r:id="rId10"/>
    <p:sldId id="264" r:id="rId11"/>
    <p:sldId id="268" r:id="rId12"/>
  </p:sldIdLst>
  <p:sldSz cx="9144000" cy="5143500" type="screen16x9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7" autoAdjust="0"/>
  </p:normalViewPr>
  <p:slideViewPr>
    <p:cSldViewPr snapToGrid="0" snapToObjects="1">
      <p:cViewPr>
        <p:scale>
          <a:sx n="178" d="100"/>
          <a:sy n="178" d="100"/>
        </p:scale>
        <p:origin x="-1256" y="-4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2ACC0-1FFF-8543-9090-84BA62D8C190}" type="datetimeFigureOut">
              <a:rPr kumimoji="1" lang="zh-CN" altLang="en-US" smtClean="0"/>
              <a:t>7/10/17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B8E8B-8BD9-6D48-8759-DC770F2474B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8960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B8E8B-8BD9-6D48-8759-DC770F2474BB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53456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686D-AB0B-F34B-8904-F6C4374251CF}" type="datetimeFigureOut">
              <a:rPr kumimoji="1" lang="zh-CN" altLang="en-US" smtClean="0"/>
              <a:t>7/9/17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4638-A6F0-3643-99E2-DD4414EC3A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7707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686D-AB0B-F34B-8904-F6C4374251CF}" type="datetimeFigureOut">
              <a:rPr kumimoji="1" lang="zh-CN" altLang="en-US" smtClean="0"/>
              <a:t>7/9/17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4638-A6F0-3643-99E2-DD4414EC3A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5234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686D-AB0B-F34B-8904-F6C4374251CF}" type="datetimeFigureOut">
              <a:rPr kumimoji="1" lang="zh-CN" altLang="en-US" smtClean="0"/>
              <a:t>7/9/17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4638-A6F0-3643-99E2-DD4414EC3A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9315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686D-AB0B-F34B-8904-F6C4374251CF}" type="datetimeFigureOut">
              <a:rPr kumimoji="1" lang="zh-CN" altLang="en-US" smtClean="0"/>
              <a:t>7/9/17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4638-A6F0-3643-99E2-DD4414EC3A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4412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686D-AB0B-F34B-8904-F6C4374251CF}" type="datetimeFigureOut">
              <a:rPr kumimoji="1" lang="zh-CN" altLang="en-US" smtClean="0"/>
              <a:t>7/9/17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4638-A6F0-3643-99E2-DD4414EC3A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4489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686D-AB0B-F34B-8904-F6C4374251CF}" type="datetimeFigureOut">
              <a:rPr kumimoji="1" lang="zh-CN" altLang="en-US" smtClean="0"/>
              <a:t>7/9/17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4638-A6F0-3643-99E2-DD4414EC3A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5208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686D-AB0B-F34B-8904-F6C4374251CF}" type="datetimeFigureOut">
              <a:rPr kumimoji="1" lang="zh-CN" altLang="en-US" smtClean="0"/>
              <a:t>7/9/17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4638-A6F0-3643-99E2-DD4414EC3A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8367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686D-AB0B-F34B-8904-F6C4374251CF}" type="datetimeFigureOut">
              <a:rPr kumimoji="1" lang="zh-CN" altLang="en-US" smtClean="0"/>
              <a:t>7/9/17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4638-A6F0-3643-99E2-DD4414EC3A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103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686D-AB0B-F34B-8904-F6C4374251CF}" type="datetimeFigureOut">
              <a:rPr kumimoji="1" lang="zh-CN" altLang="en-US" smtClean="0"/>
              <a:t>7/9/17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4638-A6F0-3643-99E2-DD4414EC3A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5403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686D-AB0B-F34B-8904-F6C4374251CF}" type="datetimeFigureOut">
              <a:rPr kumimoji="1" lang="zh-CN" altLang="en-US" smtClean="0"/>
              <a:t>7/9/17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4638-A6F0-3643-99E2-DD4414EC3A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6416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686D-AB0B-F34B-8904-F6C4374251CF}" type="datetimeFigureOut">
              <a:rPr kumimoji="1" lang="zh-CN" altLang="en-US" smtClean="0"/>
              <a:t>7/9/17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4638-A6F0-3643-99E2-DD4414EC3A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3231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B686D-AB0B-F34B-8904-F6C4374251CF}" type="datetimeFigureOut">
              <a:rPr kumimoji="1" lang="zh-CN" altLang="en-US" smtClean="0"/>
              <a:t>7/9/17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54638-A6F0-3643-99E2-DD4414EC3A3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4581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08939"/>
            <a:ext cx="6858000" cy="1790700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Enhanced Neural Machine Translation by Learning from Draft</a:t>
            </a:r>
            <a:endParaRPr lang="en-US" altLang="zh-C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26814"/>
            <a:ext cx="6858000" cy="124182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Aodong Li</a:t>
            </a:r>
            <a:endParaRPr lang="en-US" altLang="zh-CN" dirty="0" smtClean="0"/>
          </a:p>
          <a:p>
            <a:r>
              <a:rPr lang="en-US" altLang="zh-CN" dirty="0" smtClean="0"/>
              <a:t>NLP</a:t>
            </a:r>
            <a:r>
              <a:rPr lang="zh-CN" altLang="en-US" dirty="0" smtClean="0"/>
              <a:t> </a:t>
            </a:r>
            <a:r>
              <a:rPr lang="en-US" altLang="zh-CN" dirty="0" smtClean="0"/>
              <a:t>Group,</a:t>
            </a:r>
            <a:r>
              <a:rPr lang="zh-CN" altLang="en-US" dirty="0" smtClean="0"/>
              <a:t> </a:t>
            </a:r>
            <a:r>
              <a:rPr lang="en-US" altLang="zh-CN" dirty="0" smtClean="0"/>
              <a:t>CSLT,</a:t>
            </a:r>
            <a:r>
              <a:rPr lang="zh-CN" altLang="en-US" dirty="0" smtClean="0"/>
              <a:t> </a:t>
            </a:r>
            <a:r>
              <a:rPr lang="en-US" altLang="zh-CN" dirty="0" smtClean="0"/>
              <a:t>Tsinghua</a:t>
            </a:r>
            <a:r>
              <a:rPr lang="zh-CN" altLang="en-US" dirty="0" smtClean="0"/>
              <a:t> </a:t>
            </a:r>
            <a:r>
              <a:rPr lang="en-US" altLang="zh-CN" dirty="0" smtClean="0"/>
              <a:t>University</a:t>
            </a:r>
          </a:p>
          <a:p>
            <a:endParaRPr lang="en-US" altLang="zh-CN" dirty="0" smtClean="0"/>
          </a:p>
        </p:txBody>
      </p:sp>
      <p:pic>
        <p:nvPicPr>
          <p:cNvPr id="4" name="Picture 2" descr="http://upload.wikimedia.org/wikipedia/zh/thumb/e/ec/Tsinghua_University_Logo.svg/387px-Tsinghua_University_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595" y="426750"/>
            <a:ext cx="948820" cy="948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ncmmsc.org/CIPS-ParsEval-2009/images/CS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752" y="426751"/>
            <a:ext cx="1319747" cy="96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15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 smtClean="0"/>
              <a:t>Future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work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1600" dirty="0" smtClean="0"/>
              <a:t>Is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/>
              <a:t>r</a:t>
            </a:r>
            <a:r>
              <a:rPr kumimoji="1" lang="en-US" altLang="zh-CN" sz="1600" dirty="0" smtClean="0"/>
              <a:t>ight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context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more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informative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than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left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context?</a:t>
            </a:r>
          </a:p>
          <a:p>
            <a:r>
              <a:rPr kumimoji="1" lang="en-US" altLang="zh-CN" sz="1600" dirty="0" smtClean="0"/>
              <a:t>Can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model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be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constructed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uniform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framework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so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that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we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don</a:t>
            </a:r>
            <a:r>
              <a:rPr kumimoji="1" lang="uk-UA" altLang="zh-CN" sz="1600" dirty="0" smtClean="0"/>
              <a:t>’</a:t>
            </a:r>
            <a:r>
              <a:rPr kumimoji="1" lang="en-US" altLang="zh-CN" sz="1600" dirty="0" smtClean="0"/>
              <a:t>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have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to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conduct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two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separate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training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processes?</a:t>
            </a:r>
          </a:p>
          <a:p>
            <a:r>
              <a:rPr kumimoji="1" lang="en-US" altLang="zh-CN" sz="1600" dirty="0" smtClean="0"/>
              <a:t>More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experiments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different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language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pairs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need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to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be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done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to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confirm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our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approach’s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effect.</a:t>
            </a:r>
            <a:endParaRPr kumimoji="1"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61810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Thanks</a:t>
            </a:r>
            <a:r>
              <a:rPr kumimoji="1" lang="en-US" altLang="zh-CN" dirty="0" smtClean="0"/>
              <a:t>! Q&amp;A</a:t>
            </a:r>
            <a:endParaRPr kumimoji="1" lang="zh-CN" altLang="en-US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3358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 smtClean="0"/>
              <a:t>Route Map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400" dirty="0" smtClean="0"/>
              <a:t>Introduction</a:t>
            </a:r>
          </a:p>
          <a:p>
            <a:r>
              <a:rPr kumimoji="1" lang="en-US" altLang="zh-CN" sz="2400" dirty="0" smtClean="0"/>
              <a:t>Learning from draft</a:t>
            </a:r>
          </a:p>
          <a:p>
            <a:r>
              <a:rPr kumimoji="1" lang="en-US" altLang="zh-CN" sz="2400" dirty="0" smtClean="0"/>
              <a:t>Experiments</a:t>
            </a:r>
          </a:p>
          <a:p>
            <a:r>
              <a:rPr kumimoji="1" lang="en-US" altLang="zh-CN" sz="2400" dirty="0" smtClean="0"/>
              <a:t>Conclusions</a:t>
            </a:r>
          </a:p>
          <a:p>
            <a:r>
              <a:rPr kumimoji="1" lang="en-US" altLang="zh-CN" sz="2400" dirty="0" smtClean="0"/>
              <a:t>Future work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34298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 smtClean="0"/>
              <a:t>Introduction (1)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49"/>
            <a:ext cx="8229600" cy="3501867"/>
          </a:xfrm>
        </p:spPr>
        <p:txBody>
          <a:bodyPr>
            <a:normAutofit/>
          </a:bodyPr>
          <a:lstStyle/>
          <a:p>
            <a:r>
              <a:rPr kumimoji="1" lang="en-US" altLang="zh-CN" sz="1600" dirty="0" smtClean="0"/>
              <a:t>Statistical Machine Translation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(SMT) is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translation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paradigm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that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focuses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latent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feature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design</a:t>
            </a:r>
            <a:r>
              <a:rPr kumimoji="1" lang="zh-CN" altLang="zh-CN" sz="1600" dirty="0" smtClean="0"/>
              <a:t>.</a:t>
            </a:r>
            <a:endParaRPr kumimoji="1" lang="en-US" altLang="zh-CN" sz="1600" dirty="0" smtClean="0"/>
          </a:p>
          <a:p>
            <a:pPr lvl="1"/>
            <a:r>
              <a:rPr kumimoji="1" lang="en-US" altLang="zh-CN" sz="1200" dirty="0" smtClean="0"/>
              <a:t>word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alignment</a:t>
            </a:r>
            <a:endParaRPr kumimoji="1" lang="en-US" altLang="zh-CN" sz="1200" dirty="0"/>
          </a:p>
          <a:p>
            <a:pPr lvl="1"/>
            <a:r>
              <a:rPr kumimoji="1" lang="en-US" altLang="zh-CN" sz="1200" dirty="0" smtClean="0"/>
              <a:t>source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sentence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length</a:t>
            </a:r>
          </a:p>
          <a:p>
            <a:pPr lvl="1"/>
            <a:r>
              <a:rPr kumimoji="1" lang="en-US" altLang="zh-CN" sz="1200" dirty="0" smtClean="0"/>
              <a:t>target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sentence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length</a:t>
            </a:r>
          </a:p>
          <a:p>
            <a:pPr lvl="1"/>
            <a:r>
              <a:rPr kumimoji="1" lang="is-IS" altLang="zh-CN" sz="1200" dirty="0" smtClean="0"/>
              <a:t>…</a:t>
            </a:r>
            <a:endParaRPr kumimoji="1" lang="en-US" altLang="zh-CN" sz="1200" dirty="0" smtClean="0"/>
          </a:p>
          <a:p>
            <a:r>
              <a:rPr kumimoji="1" lang="en-US" altLang="zh-CN" sz="1600" dirty="0" smtClean="0"/>
              <a:t>Benefit: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</a:t>
            </a:r>
            <a:r>
              <a:rPr kumimoji="1" lang="en-US" altLang="zh-CN" sz="1600" dirty="0" smtClean="0"/>
              <a:t>ts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latent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structure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explainable.</a:t>
            </a:r>
          </a:p>
          <a:p>
            <a:r>
              <a:rPr kumimoji="1" lang="en-US" altLang="zh-CN" sz="1600" dirty="0" smtClean="0"/>
              <a:t>Shortcomings:</a:t>
            </a:r>
          </a:p>
          <a:p>
            <a:pPr lvl="1"/>
            <a:r>
              <a:rPr kumimoji="1" lang="en-US" altLang="zh-CN" sz="1200" dirty="0"/>
              <a:t>e</a:t>
            </a:r>
            <a:r>
              <a:rPr kumimoji="1" lang="en-US" altLang="zh-CN" sz="1200" dirty="0" smtClean="0"/>
              <a:t>xpert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designed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feature</a:t>
            </a:r>
          </a:p>
          <a:p>
            <a:pPr lvl="1"/>
            <a:r>
              <a:rPr kumimoji="1" lang="en-US" altLang="zh-CN" sz="1200" dirty="0"/>
              <a:t>e</a:t>
            </a:r>
            <a:r>
              <a:rPr kumimoji="1" lang="en-US" altLang="zh-CN" sz="1200" dirty="0" smtClean="0"/>
              <a:t>xpert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designed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translation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process</a:t>
            </a:r>
          </a:p>
          <a:p>
            <a:pPr lvl="1"/>
            <a:r>
              <a:rPr kumimoji="1" lang="en-US" altLang="zh-CN" sz="1200" dirty="0" smtClean="0"/>
              <a:t>l</a:t>
            </a:r>
            <a:r>
              <a:rPr kumimoji="1" lang="en-US" altLang="zh-CN" sz="1200" dirty="0" smtClean="0"/>
              <a:t>ong</a:t>
            </a:r>
            <a:r>
              <a:rPr kumimoji="1" lang="en-US" altLang="zh-CN" sz="1200" dirty="0" smtClean="0"/>
              <a:t>-</a:t>
            </a:r>
            <a:r>
              <a:rPr kumimoji="1" lang="en-US" altLang="zh-CN" sz="1200" dirty="0" smtClean="0"/>
              <a:t>distance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dependency</a:t>
            </a:r>
          </a:p>
          <a:p>
            <a:pPr lvl="1"/>
            <a:r>
              <a:rPr kumimoji="1" lang="is-IS" altLang="zh-CN" sz="1200" dirty="0" smtClean="0"/>
              <a:t>…</a:t>
            </a:r>
          </a:p>
          <a:p>
            <a:pPr indent="-285750"/>
            <a:r>
              <a:rPr kumimoji="1" lang="is-IS" altLang="zh-CN" sz="1600" dirty="0" smtClean="0"/>
              <a:t>In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recent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years</a:t>
            </a:r>
            <a:r>
              <a:rPr kumimoji="1" lang="zh-CN" altLang="en-US" sz="1600" dirty="0" smtClean="0"/>
              <a:t>, </a:t>
            </a:r>
            <a:r>
              <a:rPr kumimoji="1" lang="en-US" altLang="zh-CN" sz="1600" dirty="0" smtClean="0"/>
              <a:t>Neural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Machine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Translation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(NMT)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has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achieved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state-of-the-art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results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many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language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pairs,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e.g.,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English-to-French,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English-to-German,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Chinese-to-English,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et</a:t>
            </a:r>
            <a:r>
              <a:rPr kumimoji="1" lang="en-US" altLang="zh-CN" sz="1600" dirty="0"/>
              <a:t>c</a:t>
            </a:r>
            <a:r>
              <a:rPr kumimoji="1" lang="en-US" altLang="zh-CN" sz="1600" dirty="0" smtClean="0"/>
              <a:t>.</a:t>
            </a:r>
            <a:endParaRPr kumimoji="1" lang="en-US" altLang="zh-CN" sz="1600" dirty="0" smtClean="0"/>
          </a:p>
          <a:p>
            <a:endParaRPr kumimoji="1" lang="is-I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61254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 smtClean="0"/>
              <a:t>Introduction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(2)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1600" dirty="0" smtClean="0"/>
              <a:t>Neural Machine Translation usually adopts an encoder-decoder structure to accommodate paired languages. </a:t>
            </a:r>
          </a:p>
          <a:p>
            <a:r>
              <a:rPr kumimoji="1" lang="en-US" altLang="zh-CN" sz="1600" dirty="0" smtClean="0"/>
              <a:t>The decoder acts as a language model which incorporates the left context but </a:t>
            </a:r>
            <a:r>
              <a:rPr kumimoji="1" lang="en-US" altLang="zh-CN" sz="1600" b="1" dirty="0" smtClean="0"/>
              <a:t>ignores the right context</a:t>
            </a:r>
            <a:r>
              <a:rPr kumimoji="1" lang="en-US" altLang="zh-CN" sz="1600" dirty="0" smtClean="0"/>
              <a:t>.</a:t>
            </a:r>
          </a:p>
          <a:p>
            <a:r>
              <a:rPr kumimoji="1" lang="en-US" altLang="zh-CN" sz="1600" dirty="0" smtClean="0"/>
              <a:t>Is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this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right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context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useful?</a:t>
            </a:r>
            <a:endParaRPr kumimoji="1" lang="en-US" altLang="zh-CN" sz="1600" dirty="0" smtClean="0"/>
          </a:p>
          <a:p>
            <a:r>
              <a:rPr kumimoji="1" lang="en-US" altLang="zh-CN" sz="1600" dirty="0" smtClean="0"/>
              <a:t>If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it’s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useful,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/>
              <a:t>h</a:t>
            </a:r>
            <a:r>
              <a:rPr kumimoji="1" lang="en-US" altLang="zh-CN" sz="1600" dirty="0" smtClean="0"/>
              <a:t>ow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can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we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use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right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context?</a:t>
            </a:r>
            <a:endParaRPr kumimoji="1" lang="en-US" altLang="zh-CN" sz="1600" dirty="0" smtClean="0"/>
          </a:p>
        </p:txBody>
      </p:sp>
      <p:sp>
        <p:nvSpPr>
          <p:cNvPr id="4" name="圆角矩形 3"/>
          <p:cNvSpPr/>
          <p:nvPr/>
        </p:nvSpPr>
        <p:spPr>
          <a:xfrm>
            <a:off x="6207179" y="4223966"/>
            <a:ext cx="606449" cy="2711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sz="1400" dirty="0" smtClean="0">
                <a:solidFill>
                  <a:schemeClr val="tx1"/>
                </a:solidFill>
              </a:rPr>
              <a:t>我</a:t>
            </a:r>
            <a:endParaRPr kumimoji="1"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6966028" y="4223966"/>
            <a:ext cx="606449" cy="2711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sz="1400" dirty="0" smtClean="0">
                <a:solidFill>
                  <a:schemeClr val="tx1"/>
                </a:solidFill>
              </a:rPr>
              <a:t>爱</a:t>
            </a:r>
            <a:endParaRPr kumimoji="1"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7736575" y="4223966"/>
            <a:ext cx="606449" cy="2711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sz="1400" dirty="0" smtClean="0">
                <a:solidFill>
                  <a:schemeClr val="tx1"/>
                </a:solidFill>
              </a:rPr>
              <a:t>中国</a:t>
            </a:r>
            <a:endParaRPr kumimoji="1"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6207179" y="2877999"/>
            <a:ext cx="606449" cy="27113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100" dirty="0" smtClean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966028" y="2873423"/>
            <a:ext cx="606449" cy="27113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100" dirty="0" smtClean="0">
                <a:solidFill>
                  <a:schemeClr val="tx1"/>
                </a:solidFill>
              </a:rPr>
              <a:t>love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7736575" y="2873423"/>
            <a:ext cx="606449" cy="27113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100" dirty="0" smtClean="0">
                <a:solidFill>
                  <a:schemeClr val="tx1"/>
                </a:solidFill>
              </a:rPr>
              <a:t>China</a:t>
            </a:r>
          </a:p>
        </p:txBody>
      </p:sp>
      <p:sp>
        <p:nvSpPr>
          <p:cNvPr id="10" name="矩形 9"/>
          <p:cNvSpPr/>
          <p:nvPr/>
        </p:nvSpPr>
        <p:spPr>
          <a:xfrm>
            <a:off x="6713743" y="3817271"/>
            <a:ext cx="1120147" cy="1284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sz="1100" dirty="0" smtClean="0"/>
              <a:t>encoder</a:t>
            </a:r>
            <a:endParaRPr kumimoji="1" lang="zh-CN" altLang="en-US" sz="1100" dirty="0"/>
          </a:p>
        </p:txBody>
      </p:sp>
      <p:sp>
        <p:nvSpPr>
          <p:cNvPr id="11" name="矩形 10"/>
          <p:cNvSpPr/>
          <p:nvPr/>
        </p:nvSpPr>
        <p:spPr>
          <a:xfrm>
            <a:off x="6713743" y="3434540"/>
            <a:ext cx="1120147" cy="1284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100" dirty="0" smtClean="0">
                <a:solidFill>
                  <a:schemeClr val="tx1"/>
                </a:solidFill>
              </a:rPr>
              <a:t>decoder</a:t>
            </a:r>
            <a:endParaRPr kumimoji="1"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2" name="上箭头 11"/>
          <p:cNvSpPr/>
          <p:nvPr/>
        </p:nvSpPr>
        <p:spPr>
          <a:xfrm>
            <a:off x="7213172" y="4002782"/>
            <a:ext cx="128425" cy="149837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上箭头 12"/>
          <p:cNvSpPr/>
          <p:nvPr/>
        </p:nvSpPr>
        <p:spPr>
          <a:xfrm>
            <a:off x="7213172" y="3220486"/>
            <a:ext cx="128425" cy="149837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上箭头 13"/>
          <p:cNvSpPr/>
          <p:nvPr/>
        </p:nvSpPr>
        <p:spPr>
          <a:xfrm>
            <a:off x="7213172" y="3617485"/>
            <a:ext cx="128425" cy="149837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621" y="2024288"/>
            <a:ext cx="1178877" cy="27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952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 smtClean="0"/>
              <a:t>Introduction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(</a:t>
            </a:r>
            <a:r>
              <a:rPr kumimoji="1" lang="en-US" altLang="zh-CN" sz="3200" dirty="0" smtClean="0"/>
              <a:t>3</a:t>
            </a:r>
            <a:r>
              <a:rPr kumimoji="1" lang="en-US" altLang="zh-CN" sz="3200" dirty="0" smtClean="0"/>
              <a:t>)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2000" dirty="0" smtClean="0"/>
              <a:t>Is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the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right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context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useful?</a:t>
            </a:r>
          </a:p>
          <a:p>
            <a:pPr lvl="1"/>
            <a:r>
              <a:rPr kumimoji="1" lang="en-US" altLang="zh-CN" sz="1600" dirty="0" smtClean="0"/>
              <a:t>Yes!</a:t>
            </a:r>
          </a:p>
          <a:p>
            <a:pPr lvl="1"/>
            <a:r>
              <a:rPr lang="en-US" altLang="zh-CN" sz="1600" dirty="0" err="1"/>
              <a:t>Sutskever</a:t>
            </a:r>
            <a:r>
              <a:rPr lang="en-US" altLang="zh-CN" sz="1600" dirty="0"/>
              <a:t> et al. found that </a:t>
            </a:r>
            <a:r>
              <a:rPr lang="en-US" altLang="zh-CN" sz="1600" dirty="0" smtClean="0"/>
              <a:t>the </a:t>
            </a:r>
            <a:r>
              <a:rPr lang="en-US" altLang="zh-CN" sz="1600" dirty="0"/>
              <a:t>sequence-to-sequence model achieved a promising improvement when reversing the source sentence “a, b, c” to “c, b, a” </a:t>
            </a:r>
            <a:r>
              <a:rPr lang="en-US" altLang="zh-CN" sz="1600" dirty="0" smtClean="0"/>
              <a:t>[1].</a:t>
            </a:r>
            <a:endParaRPr lang="en-US" altLang="zh-CN" sz="2000" dirty="0"/>
          </a:p>
          <a:p>
            <a:pPr lvl="1"/>
            <a:r>
              <a:rPr lang="en-US" altLang="zh-CN" sz="1600" dirty="0" smtClean="0"/>
              <a:t>A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significant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improvement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could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be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obtained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when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using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a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bi-directional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RNN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rather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than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a</a:t>
            </a:r>
            <a:r>
              <a:rPr lang="zh-CN" altLang="en-US" sz="1600" dirty="0" smtClean="0"/>
              <a:t> 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-directional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RNN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[2].</a:t>
            </a:r>
            <a:endParaRPr lang="en-US" altLang="zh-CN" sz="1600" dirty="0" smtClean="0"/>
          </a:p>
          <a:p>
            <a:pPr marL="0" indent="0">
              <a:buNone/>
            </a:pPr>
            <a:endParaRPr kumimoji="1" lang="en-US" altLang="zh-CN" sz="2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991" y="3094240"/>
            <a:ext cx="4178342" cy="101122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57200" y="4557501"/>
            <a:ext cx="81998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[1]</a:t>
            </a:r>
            <a:r>
              <a:rPr lang="zh-CN" altLang="en-US" sz="1000" dirty="0" smtClean="0"/>
              <a:t> </a:t>
            </a:r>
            <a:r>
              <a:rPr lang="en-US" altLang="zh-CN" sz="1000" dirty="0" err="1" smtClean="0"/>
              <a:t>Ilya</a:t>
            </a:r>
            <a:r>
              <a:rPr lang="en-US" altLang="zh-CN" sz="1000" dirty="0" smtClean="0"/>
              <a:t> </a:t>
            </a:r>
            <a:r>
              <a:rPr lang="en-US" altLang="zh-CN" sz="1000" dirty="0" err="1"/>
              <a:t>Sutskever</a:t>
            </a:r>
            <a:r>
              <a:rPr lang="en-US" altLang="zh-CN" sz="1000" dirty="0"/>
              <a:t>, </a:t>
            </a:r>
            <a:r>
              <a:rPr lang="en-US" altLang="zh-CN" sz="1000" dirty="0" err="1"/>
              <a:t>Oriol</a:t>
            </a:r>
            <a:r>
              <a:rPr lang="en-US" altLang="zh-CN" sz="1000" dirty="0"/>
              <a:t> </a:t>
            </a:r>
            <a:r>
              <a:rPr lang="en-US" altLang="zh-CN" sz="1000" dirty="0" err="1"/>
              <a:t>Vinyals</a:t>
            </a:r>
            <a:r>
              <a:rPr lang="en-US" altLang="zh-CN" sz="1000" dirty="0"/>
              <a:t>, and </a:t>
            </a:r>
            <a:r>
              <a:rPr lang="en-US" altLang="zh-CN" sz="1000" dirty="0" err="1"/>
              <a:t>Quoc</a:t>
            </a:r>
            <a:r>
              <a:rPr lang="en-US" altLang="zh-CN" sz="1000" dirty="0"/>
              <a:t> V. Le. Sequence to sequence learning with neural networks. In </a:t>
            </a:r>
            <a:r>
              <a:rPr lang="en-US" altLang="zh-CN" sz="1000" i="1" dirty="0"/>
              <a:t>Proc. of NIPS</a:t>
            </a:r>
            <a:r>
              <a:rPr lang="en-US" altLang="zh-CN" sz="1000" dirty="0"/>
              <a:t>, NIPS’14, pages 3104– 3112, 2014. </a:t>
            </a:r>
            <a:endParaRPr lang="en-US" altLang="zh-CN" sz="1000" dirty="0" smtClean="0">
              <a:effectLst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59768" y="4709901"/>
            <a:ext cx="78022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[2]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Mike </a:t>
            </a:r>
            <a:r>
              <a:rPr lang="en-US" altLang="zh-CN" sz="1000" dirty="0"/>
              <a:t>Schuster and </a:t>
            </a:r>
            <a:r>
              <a:rPr lang="en-US" altLang="zh-CN" sz="1000" dirty="0" err="1"/>
              <a:t>Kuldip</a:t>
            </a:r>
            <a:r>
              <a:rPr lang="en-US" altLang="zh-CN" sz="1000" dirty="0"/>
              <a:t> K </a:t>
            </a:r>
            <a:r>
              <a:rPr lang="en-US" altLang="zh-CN" sz="1000" dirty="0" err="1"/>
              <a:t>Paliwal</a:t>
            </a:r>
            <a:r>
              <a:rPr lang="en-US" altLang="zh-CN" sz="1000" dirty="0"/>
              <a:t>. Bidirectional recurrent neural networks. </a:t>
            </a:r>
            <a:r>
              <a:rPr lang="en-US" altLang="zh-CN" sz="1000" i="1" dirty="0"/>
              <a:t>IEEE Transactions on Signal Processing</a:t>
            </a:r>
            <a:r>
              <a:rPr lang="en-US" altLang="zh-CN" sz="1000" dirty="0"/>
              <a:t>, 45(11):2673–</a:t>
            </a:r>
            <a:r>
              <a:rPr lang="en-US" altLang="zh-CN" sz="1000" dirty="0" smtClean="0"/>
              <a:t>2681,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1997</a:t>
            </a:r>
            <a:r>
              <a:rPr lang="en-US" altLang="zh-CN" sz="1000" dirty="0"/>
              <a:t>. </a:t>
            </a:r>
            <a:endParaRPr lang="en-US" altLang="zh-CN" sz="1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7159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 smtClean="0"/>
              <a:t>Introduction</a:t>
            </a:r>
            <a:r>
              <a:rPr kumimoji="1" lang="en-US" altLang="zh-CN" sz="3200" dirty="0" smtClean="0"/>
              <a:t> (4)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2000" dirty="0" smtClean="0"/>
              <a:t>How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can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we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use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this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right</a:t>
            </a:r>
            <a:r>
              <a:rPr kumimoji="1" lang="zh-CN" altLang="en-US" sz="2000" dirty="0" smtClean="0"/>
              <a:t> </a:t>
            </a:r>
            <a:r>
              <a:rPr kumimoji="1" lang="en-US" altLang="zh-CN" sz="2000" dirty="0" smtClean="0"/>
              <a:t>context?</a:t>
            </a:r>
            <a:endParaRPr kumimoji="1" lang="en-US" altLang="zh-CN" sz="2000" dirty="0" smtClean="0"/>
          </a:p>
          <a:p>
            <a:pPr lvl="1"/>
            <a:r>
              <a:rPr kumimoji="1" lang="en-US" altLang="zh-CN" sz="1600" dirty="0" smtClean="0"/>
              <a:t>Beam search is a way to utilize the right context</a:t>
            </a:r>
            <a:r>
              <a:rPr kumimoji="1" lang="zh-CN" altLang="en-US" sz="1600" smtClean="0"/>
              <a:t>, </a:t>
            </a:r>
            <a:r>
              <a:rPr kumimoji="1" lang="en-US" altLang="zh-CN" sz="1600" smtClean="0"/>
              <a:t>but</a:t>
            </a:r>
            <a:r>
              <a:rPr kumimoji="1" lang="en-US" altLang="zh-CN" sz="1600" smtClean="0"/>
              <a:t> </a:t>
            </a:r>
            <a:r>
              <a:rPr kumimoji="1" lang="en-US" altLang="zh-CN" sz="1600" dirty="0" smtClean="0"/>
              <a:t>to a limited extent</a:t>
            </a:r>
            <a:r>
              <a:rPr kumimoji="1" lang="en-US" altLang="zh-CN" sz="1600" dirty="0" smtClean="0"/>
              <a:t> </a:t>
            </a:r>
            <a:r>
              <a:rPr kumimoji="1" lang="en-US" altLang="zh-CN" sz="1600" dirty="0" smtClean="0"/>
              <a:t>[1][2].</a:t>
            </a:r>
            <a:r>
              <a:rPr kumimoji="1" lang="zh-CN" altLang="en-US" sz="1600" dirty="0" smtClean="0"/>
              <a:t> </a:t>
            </a:r>
            <a:endParaRPr kumimoji="1" lang="zh-CN" altLang="en-US" sz="1600" dirty="0" smtClean="0"/>
          </a:p>
          <a:p>
            <a:pPr lvl="1"/>
            <a:r>
              <a:rPr kumimoji="1" lang="en-US" altLang="zh-CN" sz="1600" dirty="0" smtClean="0"/>
              <a:t>We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propose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two-stage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translation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approach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with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idea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of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drafting</a:t>
            </a:r>
            <a:r>
              <a:rPr kumimoji="1" lang="en-US" altLang="zh-CN" sz="1600" dirty="0" smtClean="0"/>
              <a:t>-</a:t>
            </a:r>
            <a:r>
              <a:rPr kumimoji="1" lang="en-US" altLang="zh-CN" sz="1600" dirty="0" smtClean="0"/>
              <a:t>and-refinement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to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tackle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this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problem.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draft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contains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right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context.</a:t>
            </a:r>
          </a:p>
          <a:p>
            <a:pPr lvl="1"/>
            <a:r>
              <a:rPr lang="en-US" altLang="zh-CN" sz="1600" dirty="0" smtClean="0"/>
              <a:t>Novak </a:t>
            </a:r>
            <a:r>
              <a:rPr lang="en-US" altLang="zh-CN" sz="1600" dirty="0"/>
              <a:t>et al. </a:t>
            </a:r>
            <a:r>
              <a:rPr lang="en-US" altLang="zh-CN" sz="1600" dirty="0" smtClean="0"/>
              <a:t>proposed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a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similar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iterative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translation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approach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in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which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they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correct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the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words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again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and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again</a:t>
            </a:r>
            <a:r>
              <a:rPr lang="zh-CN" altLang="en-US" sz="1600" dirty="0"/>
              <a:t> </a:t>
            </a:r>
            <a:r>
              <a:rPr lang="en-US" altLang="zh-CN" sz="1600" dirty="0" smtClean="0"/>
              <a:t>[3].</a:t>
            </a:r>
            <a:endParaRPr lang="en-US" altLang="zh-CN" sz="1600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593" y="3028773"/>
            <a:ext cx="4937208" cy="13809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56494" y="4505741"/>
            <a:ext cx="69224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/>
              <a:t>[1]</a:t>
            </a:r>
            <a:r>
              <a:rPr kumimoji="1" lang="zh-CN" altLang="en-US" sz="1000" dirty="0" smtClean="0"/>
              <a:t> </a:t>
            </a:r>
            <a:r>
              <a:rPr kumimoji="1" lang="en-US" altLang="zh-CN" sz="1000" dirty="0" smtClean="0"/>
              <a:t>Wiseman S, Rush A M. Sequence-to-sequence learning as beam-search optimization[J]. </a:t>
            </a:r>
            <a:r>
              <a:rPr kumimoji="1" lang="en-US" altLang="zh-CN" sz="1000" dirty="0" err="1" smtClean="0"/>
              <a:t>arXiv</a:t>
            </a:r>
            <a:r>
              <a:rPr kumimoji="1" lang="en-US" altLang="zh-CN" sz="1000" dirty="0" smtClean="0"/>
              <a:t> preprint arXiv:1606.02960, 2016.</a:t>
            </a:r>
            <a:endParaRPr kumimoji="1" lang="zh-CN" altLang="en-US" sz="1000" dirty="0"/>
          </a:p>
        </p:txBody>
      </p:sp>
      <p:sp>
        <p:nvSpPr>
          <p:cNvPr id="6" name="文本框 5"/>
          <p:cNvSpPr txBox="1"/>
          <p:nvPr/>
        </p:nvSpPr>
        <p:spPr>
          <a:xfrm>
            <a:off x="556500" y="4662714"/>
            <a:ext cx="63094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[2]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Liang </a:t>
            </a:r>
            <a:r>
              <a:rPr lang="en-US" altLang="zh-CN" sz="1000" dirty="0"/>
              <a:t>Huang. </a:t>
            </a:r>
            <a:r>
              <a:rPr lang="en-US" altLang="zh-CN" sz="1000" i="1" dirty="0"/>
              <a:t>Forest-based algorithms in natural language processing</a:t>
            </a:r>
            <a:r>
              <a:rPr lang="en-US" altLang="zh-CN" sz="1000" dirty="0"/>
              <a:t>. PhD thesis, University of Pennsylvania, 2008. </a:t>
            </a:r>
            <a:endParaRPr lang="en-US" altLang="zh-CN" sz="1000" dirty="0" smtClean="0">
              <a:effectLst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56500" y="4818794"/>
            <a:ext cx="7282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[3]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Roman </a:t>
            </a:r>
            <a:r>
              <a:rPr lang="en-US" altLang="zh-CN" sz="1000" dirty="0"/>
              <a:t>Novak, Michael </a:t>
            </a:r>
            <a:r>
              <a:rPr lang="en-US" altLang="zh-CN" sz="1000" dirty="0" err="1"/>
              <a:t>Auli</a:t>
            </a:r>
            <a:r>
              <a:rPr lang="en-US" altLang="zh-CN" sz="1000" dirty="0"/>
              <a:t>, and David </a:t>
            </a:r>
            <a:r>
              <a:rPr lang="en-US" altLang="zh-CN" sz="1000" dirty="0" err="1"/>
              <a:t>Grangier</a:t>
            </a:r>
            <a:r>
              <a:rPr lang="en-US" altLang="zh-CN" sz="1000" dirty="0"/>
              <a:t>. Iterative refinement for machine translation. </a:t>
            </a:r>
            <a:r>
              <a:rPr lang="en-US" altLang="zh-CN" sz="1000" i="1" dirty="0" err="1"/>
              <a:t>arXiv</a:t>
            </a:r>
            <a:r>
              <a:rPr lang="en-US" altLang="zh-CN" sz="1000" i="1" dirty="0"/>
              <a:t> preprint arXiv:1610.06602</a:t>
            </a:r>
            <a:r>
              <a:rPr lang="en-US" altLang="zh-CN" sz="1000" dirty="0"/>
              <a:t>, 2016. </a:t>
            </a:r>
            <a:endParaRPr lang="en-US" altLang="zh-CN" sz="10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1294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 smtClean="0"/>
              <a:t>Learning from draft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5150668" cy="3394472"/>
          </a:xfrm>
        </p:spPr>
        <p:txBody>
          <a:bodyPr>
            <a:normAutofit/>
          </a:bodyPr>
          <a:lstStyle/>
          <a:p>
            <a:r>
              <a:rPr kumimoji="1" lang="en-US" altLang="zh-CN" sz="1600" dirty="0" smtClean="0"/>
              <a:t>Two-stage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translation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approach: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drafting-and-refinement.</a:t>
            </a:r>
          </a:p>
          <a:p>
            <a:r>
              <a:rPr kumimoji="1" lang="en-US" altLang="zh-CN" sz="1600" dirty="0" smtClean="0"/>
              <a:t>Drafting: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/>
              <a:t>t</a:t>
            </a:r>
            <a:r>
              <a:rPr kumimoji="1" lang="en-US" altLang="zh-CN" sz="1600" dirty="0" smtClean="0"/>
              <a:t>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source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sentence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i="1" dirty="0" smtClean="0"/>
              <a:t>X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translated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into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draft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.</a:t>
            </a:r>
          </a:p>
          <a:p>
            <a:endParaRPr kumimoji="1" lang="en-US" altLang="zh-CN" sz="1600" dirty="0" smtClean="0"/>
          </a:p>
          <a:p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right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context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can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be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obtained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from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draft.</a:t>
            </a:r>
          </a:p>
          <a:p>
            <a:r>
              <a:rPr kumimoji="1" lang="en-US" altLang="zh-CN" sz="1600" dirty="0" smtClean="0"/>
              <a:t>Refinement: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both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original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source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sentence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and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draft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are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translated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together.</a:t>
            </a:r>
            <a:endParaRPr kumimoji="1" lang="zh-CN" altLang="en-US" sz="1600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7168" y="3022226"/>
            <a:ext cx="1894362" cy="189436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3512" y="883159"/>
            <a:ext cx="3161100" cy="208198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5280" y="3414656"/>
            <a:ext cx="2871666" cy="356975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2415" y="3750226"/>
            <a:ext cx="1237822" cy="30572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5280" y="2283365"/>
            <a:ext cx="2493527" cy="325588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37093" y="2036712"/>
            <a:ext cx="1488132" cy="246652"/>
          </a:xfrm>
          <a:prstGeom prst="rect">
            <a:avLst/>
          </a:prstGeom>
        </p:spPr>
      </p:pic>
      <p:sp>
        <p:nvSpPr>
          <p:cNvPr id="36" name="任意形状 35"/>
          <p:cNvSpPr/>
          <p:nvPr/>
        </p:nvSpPr>
        <p:spPr>
          <a:xfrm>
            <a:off x="6292799" y="2875438"/>
            <a:ext cx="920375" cy="1930980"/>
          </a:xfrm>
          <a:custGeom>
            <a:avLst/>
            <a:gdLst>
              <a:gd name="connsiteX0" fmla="*/ 827624 w 827624"/>
              <a:gd name="connsiteY0" fmla="*/ 1740959 h 1766873"/>
              <a:gd name="connsiteX1" fmla="*/ 335330 w 827624"/>
              <a:gd name="connsiteY1" fmla="*/ 1526906 h 1766873"/>
              <a:gd name="connsiteX2" fmla="*/ 0 w 827624"/>
              <a:gd name="connsiteY2" fmla="*/ 0 h 1766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7624" h="1766873">
                <a:moveTo>
                  <a:pt x="827624" y="1740959"/>
                </a:moveTo>
                <a:cubicBezTo>
                  <a:pt x="650445" y="1779012"/>
                  <a:pt x="473267" y="1817066"/>
                  <a:pt x="335330" y="1526906"/>
                </a:cubicBezTo>
                <a:cubicBezTo>
                  <a:pt x="197393" y="1236746"/>
                  <a:pt x="0" y="0"/>
                  <a:pt x="0" y="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8" name="直线箭头连接符 37"/>
          <p:cNvCxnSpPr/>
          <p:nvPr/>
        </p:nvCxnSpPr>
        <p:spPr>
          <a:xfrm flipV="1">
            <a:off x="7919509" y="2850985"/>
            <a:ext cx="0" cy="2069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08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3200" dirty="0" smtClean="0"/>
              <a:t>Experiments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1600" dirty="0" smtClean="0"/>
              <a:t>Experiments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were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conducted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on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two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Chinese-English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tasks.</a:t>
            </a:r>
            <a:endParaRPr kumimoji="1" lang="en-US" altLang="zh-CN" sz="1600" dirty="0" smtClean="0"/>
          </a:p>
          <a:p>
            <a:r>
              <a:rPr kumimoji="1" lang="en-US" altLang="zh-CN" sz="1600" dirty="0" smtClean="0"/>
              <a:t>Dataset</a:t>
            </a:r>
            <a:r>
              <a:rPr kumimoji="1" lang="en-US" altLang="zh-CN" sz="1600" dirty="0" smtClean="0"/>
              <a:t>:</a:t>
            </a:r>
            <a:r>
              <a:rPr kumimoji="1" lang="zh-CN" altLang="en-US" sz="1600" dirty="0" smtClean="0"/>
              <a:t> </a:t>
            </a:r>
            <a:endParaRPr kumimoji="1" lang="en-US" altLang="zh-CN" sz="1600" dirty="0" smtClean="0"/>
          </a:p>
          <a:p>
            <a:pPr lvl="1"/>
            <a:r>
              <a:rPr kumimoji="1" lang="en-US" altLang="zh-CN" sz="1200" dirty="0" smtClean="0"/>
              <a:t>large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NIST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corpora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with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1M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parallel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training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data.</a:t>
            </a:r>
          </a:p>
          <a:p>
            <a:pPr lvl="1"/>
            <a:r>
              <a:rPr kumimoji="1" lang="en-US" altLang="zh-CN" sz="1200" dirty="0" smtClean="0"/>
              <a:t>small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IWSLT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corpora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with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44K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parallel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training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data.</a:t>
            </a:r>
          </a:p>
          <a:p>
            <a:r>
              <a:rPr kumimoji="1" lang="en-US" altLang="zh-CN" sz="1600" dirty="0" smtClean="0"/>
              <a:t>Comparison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systems:</a:t>
            </a:r>
            <a:r>
              <a:rPr kumimoji="1" lang="zh-CN" altLang="en-US" sz="1600" dirty="0" smtClean="0"/>
              <a:t> </a:t>
            </a:r>
            <a:endParaRPr kumimoji="1" lang="en-US" altLang="zh-CN" sz="1600" dirty="0" smtClean="0"/>
          </a:p>
          <a:p>
            <a:pPr lvl="1"/>
            <a:r>
              <a:rPr kumimoji="1" lang="en-US" altLang="zh-CN" sz="1200" dirty="0" smtClean="0"/>
              <a:t>Moses: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a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widely-used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SMT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system.</a:t>
            </a:r>
          </a:p>
          <a:p>
            <a:pPr lvl="1"/>
            <a:r>
              <a:rPr kumimoji="1" lang="en-US" altLang="zh-CN" sz="1200" dirty="0" smtClean="0"/>
              <a:t>Attention-based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NMT: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a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popular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NMT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system.</a:t>
            </a:r>
          </a:p>
          <a:p>
            <a:pPr indent="-285750"/>
            <a:r>
              <a:rPr kumimoji="1" lang="en-US" altLang="zh-CN" sz="1600" dirty="0" smtClean="0"/>
              <a:t>Evaluation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metric:</a:t>
            </a:r>
          </a:p>
          <a:p>
            <a:pPr lvl="1"/>
            <a:r>
              <a:rPr kumimoji="1" lang="en-US" altLang="zh-CN" sz="1200" dirty="0" smtClean="0"/>
              <a:t>we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used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the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case-insensitive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4-gram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NIST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BLEU</a:t>
            </a:r>
            <a:r>
              <a:rPr kumimoji="1" lang="zh-CN" altLang="en-US" sz="1200" dirty="0" smtClean="0"/>
              <a:t> </a:t>
            </a:r>
            <a:r>
              <a:rPr kumimoji="1" lang="en-US" altLang="zh-CN" sz="1200" dirty="0" smtClean="0"/>
              <a:t>score.</a:t>
            </a:r>
            <a:endParaRPr kumimoji="1" lang="zh-CN" altLang="en-US" sz="12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0891" y="1612529"/>
            <a:ext cx="3706470" cy="141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563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200" dirty="0" smtClean="0"/>
              <a:t>Conclusions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target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sentence’s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right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context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informative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and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provides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important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regulation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for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current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generated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word.</a:t>
            </a:r>
          </a:p>
          <a:p>
            <a:r>
              <a:rPr kumimoji="1" lang="en-US" altLang="zh-CN" sz="1600" dirty="0" smtClean="0"/>
              <a:t>Our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two-stage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translation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approach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can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utilize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right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context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to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enhance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the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neural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translation</a:t>
            </a:r>
            <a:r>
              <a:rPr kumimoji="1" lang="zh-CN" altLang="en-US" sz="1600" dirty="0" smtClean="0"/>
              <a:t> </a:t>
            </a:r>
            <a:r>
              <a:rPr kumimoji="1" lang="en-US" altLang="zh-CN" sz="1600" dirty="0" smtClean="0"/>
              <a:t>model.</a:t>
            </a:r>
            <a:endParaRPr kumimoji="1"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90437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723</Words>
  <Application>Microsoft Macintosh PowerPoint</Application>
  <PresentationFormat>全屏显示(16:9)</PresentationFormat>
  <Paragraphs>75</Paragraphs>
  <Slides>11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Enhanced Neural Machine Translation by Learning from Draft</vt:lpstr>
      <vt:lpstr>Route Map</vt:lpstr>
      <vt:lpstr>Introduction (1)</vt:lpstr>
      <vt:lpstr>Introduction (2)</vt:lpstr>
      <vt:lpstr>Introduction (3)</vt:lpstr>
      <vt:lpstr>Introduction (4)</vt:lpstr>
      <vt:lpstr>Learning from draft</vt:lpstr>
      <vt:lpstr>Experiments</vt:lpstr>
      <vt:lpstr>Conclusions</vt:lpstr>
      <vt:lpstr>Future work</vt:lpstr>
      <vt:lpstr>Thanks! Q&amp;A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Flexible and Creative Chinese Poetry Generation Using Neural Memory </dc:title>
  <dc:creator>Aodong Li</dc:creator>
  <cp:lastModifiedBy>Aodong Li</cp:lastModifiedBy>
  <cp:revision>80</cp:revision>
  <dcterms:created xsi:type="dcterms:W3CDTF">2017-07-09T14:36:22Z</dcterms:created>
  <dcterms:modified xsi:type="dcterms:W3CDTF">2017-07-10T10:54:37Z</dcterms:modified>
</cp:coreProperties>
</file>