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6" r:id="rId10"/>
    <p:sldId id="267" r:id="rId11"/>
    <p:sldId id="268" r:id="rId12"/>
    <p:sldId id="261" r:id="rId13"/>
    <p:sldId id="26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 snapToObjects="1">
      <p:cViewPr varScale="1">
        <p:scale>
          <a:sx n="109" d="100"/>
          <a:sy n="109" d="100"/>
        </p:scale>
        <p:origin x="6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B19D9-7931-614B-BC60-C0588E1C1713}" type="datetimeFigureOut">
              <a:rPr kumimoji="1" lang="zh-CN" altLang="en-US" smtClean="0"/>
              <a:t>2019/10/8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11FAE-BDD0-3041-9431-50E675525D1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6216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11FAE-BDD0-3041-9431-50E675525D18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41989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 smtClean="0"/>
              <a:t>拉普拉斯特征映射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11FAE-BDD0-3041-9431-50E675525D18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234341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11FAE-BDD0-3041-9431-50E675525D18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958134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 smtClean="0"/>
              <a:t>计算最大值方法为计算</a:t>
            </a:r>
            <a:r>
              <a:rPr lang="zh-CN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类内散度矩阵和类间散度矩阵的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广义瑞利商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11FAE-BDD0-3041-9431-50E675525D18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01259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 smtClean="0"/>
              <a:t>主成分分析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11FAE-BDD0-3041-9431-50E675525D18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87118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 smtClean="0"/>
              <a:t>线性判别式分析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11FAE-BDD0-3041-9431-50E675525D18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81522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 smtClean="0"/>
              <a:t>计算最大值方法为计算</a:t>
            </a:r>
            <a:r>
              <a:rPr lang="zh-CN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类内散度矩阵和类间散度矩阵的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广义瑞利商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11FAE-BDD0-3041-9431-50E675525D18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9132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 smtClean="0"/>
              <a:t>局部线性嵌入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11FAE-BDD0-3041-9431-50E675525D18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32150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 smtClean="0"/>
              <a:t>局部线性嵌入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11FAE-BDD0-3041-9431-50E675525D18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4714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 smtClean="0"/>
              <a:t>局部线性嵌入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11FAE-BDD0-3041-9431-50E675525D18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18975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 smtClean="0"/>
              <a:t>局部线性嵌入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11FAE-BDD0-3041-9431-50E675525D18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164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 smtClean="0"/>
              <a:t>拉普拉斯特征映射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11FAE-BDD0-3041-9431-50E675525D18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3114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s.nyu.edu/~roweis/lle/algorithm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915127" y="2527441"/>
            <a:ext cx="8361229" cy="691417"/>
          </a:xfrm>
        </p:spPr>
        <p:txBody>
          <a:bodyPr/>
          <a:lstStyle/>
          <a:p>
            <a:r>
              <a:rPr lang="de-DE" altLang="zh-CN" sz="4000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engXian" charset="-122"/>
                <a:ea typeface="DengXian" charset="-122"/>
                <a:cs typeface="DengXian" charset="-122"/>
              </a:rPr>
              <a:t>Dimension </a:t>
            </a:r>
            <a:r>
              <a:rPr lang="de-DE" altLang="zh-CN" sz="4000" cap="none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engXian" charset="-122"/>
                <a:ea typeface="DengXian" charset="-122"/>
                <a:cs typeface="DengXian" charset="-122"/>
              </a:rPr>
              <a:t>Reduction</a:t>
            </a:r>
            <a:endParaRPr lang="de-DE" altLang="zh-CN" sz="4000" cap="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DengXian" charset="-122"/>
              <a:ea typeface="DengXian" charset="-122"/>
              <a:cs typeface="DengXian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444683" y="5024063"/>
            <a:ext cx="6831673" cy="645176"/>
          </a:xfrm>
        </p:spPr>
        <p:txBody>
          <a:bodyPr>
            <a:normAutofit/>
          </a:bodyPr>
          <a:lstStyle/>
          <a:p>
            <a:pPr algn="r"/>
            <a:r>
              <a:rPr kumimoji="1" lang="zh-CN" altLang="en-US" sz="2000" dirty="0" smtClean="0">
                <a:latin typeface="DengXian Light" charset="-122"/>
                <a:ea typeface="DengXian Light" charset="-122"/>
                <a:cs typeface="DengXian Light" charset="-122"/>
              </a:rPr>
              <a:t>孙浩然</a:t>
            </a:r>
            <a:endParaRPr kumimoji="1" lang="zh-CN" altLang="en-US" sz="2000" dirty="0">
              <a:latin typeface="DengXian Light" charset="-122"/>
              <a:ea typeface="DengXian Light" charset="-122"/>
              <a:cs typeface="DengXian Light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36323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03953"/>
          </a:xfrm>
        </p:spPr>
        <p:txBody>
          <a:bodyPr/>
          <a:lstStyle/>
          <a:p>
            <a:r>
              <a:rPr lang="en-US" altLang="zh-CN" dirty="0">
                <a:latin typeface="DengXian" charset="-122"/>
                <a:ea typeface="DengXian" charset="-122"/>
                <a:cs typeface="DengXian" charset="-122"/>
              </a:rPr>
              <a:t>Laplacian </a:t>
            </a:r>
            <a:r>
              <a:rPr lang="en-US" altLang="zh-CN" dirty="0" err="1">
                <a:latin typeface="DengXian" charset="-122"/>
                <a:ea typeface="DengXian" charset="-122"/>
                <a:cs typeface="DengXian" charset="-122"/>
              </a:rPr>
              <a:t>Eigenmaps</a:t>
            </a:r>
            <a:endParaRPr kumimoji="1" lang="zh-CN" altLang="en-US" dirty="0">
              <a:latin typeface="DengXian" charset="-122"/>
              <a:ea typeface="DengXian" charset="-122"/>
              <a:cs typeface="DengXian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83957" y="1674688"/>
            <a:ext cx="9588843" cy="4857997"/>
          </a:xfrm>
        </p:spPr>
        <p:txBody>
          <a:bodyPr/>
          <a:lstStyle/>
          <a:p>
            <a:pPr marL="0" indent="0">
              <a:buNone/>
            </a:pPr>
            <a:r>
              <a:rPr kumimoji="1" lang="zh-CN" altLang="en-US" dirty="0" smtClean="0">
                <a:latin typeface="DengXian" charset="-122"/>
                <a:ea typeface="DengXian" charset="-122"/>
                <a:cs typeface="DengXian" charset="-122"/>
              </a:rPr>
              <a:t>保持邻接图中点的关系</a:t>
            </a:r>
            <a:endParaRPr kumimoji="1" lang="en-US" altLang="zh-CN" dirty="0" smtClean="0">
              <a:latin typeface="DengXian" charset="-122"/>
              <a:ea typeface="DengXian" charset="-122"/>
              <a:cs typeface="DengXian" charset="-122"/>
            </a:endParaRPr>
          </a:p>
          <a:p>
            <a:r>
              <a:rPr lang="en-US" altLang="zh-CN" dirty="0">
                <a:latin typeface="DengXian" charset="-122"/>
                <a:ea typeface="DengXian" charset="-122"/>
                <a:cs typeface="DengXian" charset="-122"/>
              </a:rPr>
              <a:t>Step </a:t>
            </a:r>
            <a:r>
              <a:rPr lang="en-US" altLang="zh-CN" dirty="0" smtClean="0">
                <a:latin typeface="DengXian" charset="-122"/>
                <a:ea typeface="DengXian" charset="-122"/>
                <a:cs typeface="DengXian" charset="-122"/>
              </a:rPr>
              <a:t>1</a:t>
            </a:r>
            <a:r>
              <a:rPr lang="zh-CN" altLang="en-US" dirty="0" smtClean="0">
                <a:latin typeface="DengXian" charset="-122"/>
                <a:ea typeface="DengXian" charset="-122"/>
                <a:cs typeface="DengXian" charset="-122"/>
              </a:rPr>
              <a:t>：构造邻接图。</a:t>
            </a:r>
            <a:r>
              <a:rPr lang="en-US" altLang="zh-CN" dirty="0" smtClean="0">
                <a:latin typeface="DengXian" charset="-122"/>
                <a:ea typeface="DengXian" charset="-122"/>
                <a:cs typeface="DengXian" charset="-122"/>
              </a:rPr>
              <a:t/>
            </a:r>
            <a:br>
              <a:rPr lang="en-US" altLang="zh-CN" dirty="0" smtClean="0">
                <a:latin typeface="DengXian" charset="-122"/>
                <a:ea typeface="DengXian" charset="-122"/>
                <a:cs typeface="DengXian" charset="-122"/>
              </a:rPr>
            </a:br>
            <a:r>
              <a:rPr lang="en-US" altLang="zh-CN" dirty="0" smtClean="0">
                <a:latin typeface="DengXian" charset="-122"/>
                <a:ea typeface="DengXian" charset="-122"/>
                <a:cs typeface="DengXian" charset="-122"/>
              </a:rPr>
              <a:t>(</a:t>
            </a:r>
            <a:r>
              <a:rPr lang="en-US" altLang="zh-CN" dirty="0">
                <a:latin typeface="DengXian" charset="-122"/>
                <a:ea typeface="DengXian" charset="-122"/>
                <a:cs typeface="DengXian" charset="-122"/>
              </a:rPr>
              <a:t>a) </a:t>
            </a:r>
            <a:r>
              <a:rPr lang="en-US" altLang="zh-CN" dirty="0" smtClean="0">
                <a:latin typeface="DengXian" charset="-122"/>
                <a:ea typeface="DengXian" charset="-122"/>
                <a:cs typeface="DengXian" charset="-122"/>
              </a:rPr>
              <a:t/>
            </a:r>
            <a:r>
              <a:rPr lang="el-GR" altLang="zh-CN" dirty="0" smtClean="0">
                <a:latin typeface="DengXian" charset="-122"/>
                <a:ea typeface="DengXian" charset="-122"/>
                <a:cs typeface="DengXian" charset="-122"/>
              </a:rPr>
              <a:t>ε</a:t>
            </a:r>
            <a:r>
              <a:rPr lang="en-US" altLang="zh-CN" dirty="0" smtClean="0">
                <a:latin typeface="DengXian" charset="-122"/>
                <a:ea typeface="DengXian" charset="-122"/>
                <a:cs typeface="DengXian" charset="-122"/>
              </a:rPr>
              <a:t>-neighborhoods </a:t>
            </a:r>
            <a:r>
              <a:rPr lang="en-US" altLang="zh-CN" dirty="0">
                <a:latin typeface="DengXian" charset="-122"/>
                <a:ea typeface="DengXian" charset="-122"/>
                <a:cs typeface="DengXian" charset="-122"/>
              </a:rPr>
              <a:t>(b) n nearest </a:t>
            </a:r>
            <a:r>
              <a:rPr lang="en-US" altLang="zh-CN" dirty="0" smtClean="0">
                <a:latin typeface="DengXian" charset="-122"/>
                <a:ea typeface="DengXian" charset="-122"/>
                <a:cs typeface="DengXian" charset="-122"/>
              </a:rPr>
              <a:t>neighbors</a:t>
            </a:r>
          </a:p>
          <a:p>
            <a:r>
              <a:rPr lang="en-US" altLang="zh-CN" dirty="0" smtClean="0">
                <a:latin typeface="DengXian" charset="-122"/>
                <a:ea typeface="DengXian" charset="-122"/>
                <a:cs typeface="DengXian" charset="-122"/>
              </a:rPr>
              <a:t>Step 2</a:t>
            </a:r>
            <a:r>
              <a:rPr lang="zh-CN" altLang="en-US" dirty="0" smtClean="0">
                <a:latin typeface="DengXian" charset="-122"/>
                <a:ea typeface="DengXian" charset="-122"/>
                <a:cs typeface="DengXian" charset="-122"/>
              </a:rPr>
              <a:t>：权值计算。</a:t>
            </a:r>
            <a:r>
              <a:rPr lang="en-US" altLang="zh-CN" dirty="0" smtClean="0">
                <a:latin typeface="DengXian" charset="-122"/>
                <a:ea typeface="DengXian" charset="-122"/>
                <a:cs typeface="DengXian" charset="-122"/>
              </a:rPr>
              <a:t/>
            </a:r>
            <a:br>
              <a:rPr lang="en-US" altLang="zh-CN" dirty="0" smtClean="0">
                <a:latin typeface="DengXian" charset="-122"/>
                <a:ea typeface="DengXian" charset="-122"/>
                <a:cs typeface="DengXian" charset="-122"/>
              </a:rPr>
            </a:br>
            <a:r>
              <a:rPr lang="en-US" altLang="zh-CN" dirty="0">
                <a:latin typeface="DengXian" charset="-122"/>
                <a:ea typeface="DengXian" charset="-122"/>
                <a:cs typeface="DengXian" charset="-122"/>
              </a:rPr>
              <a:t>(</a:t>
            </a:r>
            <a:r>
              <a:rPr lang="en-US" altLang="zh-CN" dirty="0" smtClean="0">
                <a:latin typeface="DengXian" charset="-122"/>
                <a:ea typeface="DengXian" charset="-122"/>
                <a:cs typeface="DengXian" charset="-122"/>
              </a:rPr>
              <a:t>a) if connected</a:t>
            </a:r>
            <a:r>
              <a:rPr lang="zh-CN" altLang="en-US" dirty="0" smtClean="0">
                <a:latin typeface="DengXian" charset="-122"/>
                <a:ea typeface="DengXian" charset="-122"/>
                <a:cs typeface="DengXian" charset="-122"/>
              </a:rPr>
              <a:t>：</a:t>
            </a:r>
            <a:r>
              <a:rPr lang="en-US" altLang="zh-CN" dirty="0" smtClean="0">
                <a:latin typeface="DengXian" charset="-122"/>
                <a:ea typeface="DengXian" charset="-122"/>
                <a:cs typeface="DengXian" charset="-122"/>
              </a:rPr>
              <a:t/>
            </a:r>
            <a:br>
              <a:rPr lang="en-US" altLang="zh-CN" dirty="0" smtClean="0">
                <a:latin typeface="DengXian" charset="-122"/>
                <a:ea typeface="DengXian" charset="-122"/>
                <a:cs typeface="DengXian" charset="-122"/>
              </a:rPr>
            </a:br>
            <a:r>
              <a:rPr lang="en-US" altLang="zh-CN" dirty="0" smtClean="0">
                <a:latin typeface="DengXian" charset="-122"/>
                <a:ea typeface="DengXian" charset="-122"/>
                <a:cs typeface="DengXian" charset="-122"/>
              </a:rPr>
              <a:t>     else: </a:t>
            </a:r>
            <a:r>
              <a:rPr lang="en-US" altLang="zh-CN" dirty="0" err="1" smtClean="0">
                <a:latin typeface="DengXian" charset="-122"/>
                <a:ea typeface="DengXian" charset="-122"/>
                <a:cs typeface="DengXian" charset="-122"/>
              </a:rPr>
              <a:t>W</a:t>
            </a:r>
            <a:r>
              <a:rPr lang="en-US" altLang="zh-CN" baseline="-25000" dirty="0" err="1" smtClean="0">
                <a:latin typeface="DengXian" charset="-122"/>
                <a:ea typeface="DengXian" charset="-122"/>
                <a:cs typeface="DengXian" charset="-122"/>
              </a:rPr>
              <a:t>ij</a:t>
            </a:r>
            <a:r>
              <a:rPr lang="en-US" altLang="zh-CN" dirty="0" smtClean="0">
                <a:latin typeface="DengXian" charset="-122"/>
                <a:ea typeface="DengXian" charset="-122"/>
                <a:cs typeface="DengXian" charset="-122"/>
              </a:rPr>
              <a:t> = 0</a:t>
            </a:r>
            <a:br>
              <a:rPr lang="en-US" altLang="zh-CN" dirty="0" smtClean="0">
                <a:latin typeface="DengXian" charset="-122"/>
                <a:ea typeface="DengXian" charset="-122"/>
                <a:cs typeface="DengXian" charset="-122"/>
              </a:rPr>
            </a:br>
            <a:r>
              <a:rPr lang="en-US" altLang="zh-CN" dirty="0" smtClean="0">
                <a:latin typeface="DengXian" charset="-122"/>
                <a:ea typeface="DengXian" charset="-122"/>
                <a:cs typeface="DengXian" charset="-122"/>
              </a:rPr>
              <a:t>(b) </a:t>
            </a:r>
            <a:r>
              <a:rPr lang="en-US" altLang="zh-CN" dirty="0">
                <a:latin typeface="DengXian" charset="-122"/>
                <a:ea typeface="DengXian" charset="-122"/>
                <a:cs typeface="DengXian" charset="-122"/>
              </a:rPr>
              <a:t>if connected</a:t>
            </a:r>
            <a:r>
              <a:rPr lang="zh-CN" altLang="en-US" dirty="0" smtClean="0">
                <a:latin typeface="DengXian" charset="-122"/>
                <a:ea typeface="DengXian" charset="-122"/>
                <a:cs typeface="DengXian" charset="-122"/>
              </a:rPr>
              <a:t>：</a:t>
            </a:r>
            <a:r>
              <a:rPr lang="en-US" altLang="zh-CN" dirty="0">
                <a:latin typeface="DengXian" charset="-122"/>
                <a:ea typeface="DengXian" charset="-122"/>
                <a:cs typeface="DengXian" charset="-122"/>
              </a:rPr>
              <a:t> </a:t>
            </a:r>
            <a:r>
              <a:rPr lang="en-US" altLang="zh-CN" dirty="0" err="1">
                <a:latin typeface="DengXian" charset="-122"/>
                <a:ea typeface="DengXian" charset="-122"/>
                <a:cs typeface="DengXian" charset="-122"/>
              </a:rPr>
              <a:t>W</a:t>
            </a:r>
            <a:r>
              <a:rPr lang="en-US" altLang="zh-CN" baseline="-25000" dirty="0" err="1">
                <a:latin typeface="DengXian" charset="-122"/>
                <a:ea typeface="DengXian" charset="-122"/>
                <a:cs typeface="DengXian" charset="-122"/>
              </a:rPr>
              <a:t>ij</a:t>
            </a:r>
            <a:r>
              <a:rPr lang="en-US" altLang="zh-CN" dirty="0">
                <a:latin typeface="DengXian" charset="-122"/>
                <a:ea typeface="DengXian" charset="-122"/>
                <a:cs typeface="DengXian" charset="-122"/>
              </a:rPr>
              <a:t> = </a:t>
            </a:r>
            <a:r>
              <a:rPr lang="en-US" altLang="zh-CN" dirty="0" smtClean="0">
                <a:latin typeface="DengXian" charset="-122"/>
                <a:ea typeface="DengXian" charset="-122"/>
                <a:cs typeface="DengXian" charset="-122"/>
              </a:rPr>
              <a:t>1</a:t>
            </a:r>
            <a:r>
              <a:rPr lang="en-US" altLang="zh-CN" dirty="0">
                <a:latin typeface="DengXian" charset="-122"/>
                <a:ea typeface="DengXian" charset="-122"/>
                <a:cs typeface="DengXian" charset="-122"/>
              </a:rPr>
              <a:t/>
            </a:r>
            <a:br>
              <a:rPr lang="en-US" altLang="zh-CN" dirty="0">
                <a:latin typeface="DengXian" charset="-122"/>
                <a:ea typeface="DengXian" charset="-122"/>
                <a:cs typeface="DengXian" charset="-122"/>
              </a:rPr>
            </a:br>
            <a:r>
              <a:rPr lang="en-US" altLang="zh-CN" dirty="0">
                <a:latin typeface="DengXian" charset="-122"/>
                <a:ea typeface="DengXian" charset="-122"/>
                <a:cs typeface="DengXian" charset="-122"/>
              </a:rPr>
              <a:t>     else: </a:t>
            </a:r>
            <a:r>
              <a:rPr lang="en-US" altLang="zh-CN" dirty="0" err="1">
                <a:latin typeface="DengXian" charset="-122"/>
                <a:ea typeface="DengXian" charset="-122"/>
                <a:cs typeface="DengXian" charset="-122"/>
              </a:rPr>
              <a:t>W</a:t>
            </a:r>
            <a:r>
              <a:rPr lang="en-US" altLang="zh-CN" baseline="-25000" dirty="0" err="1">
                <a:latin typeface="DengXian" charset="-122"/>
                <a:ea typeface="DengXian" charset="-122"/>
                <a:cs typeface="DengXian" charset="-122"/>
              </a:rPr>
              <a:t>ij</a:t>
            </a:r>
            <a:r>
              <a:rPr lang="en-US" altLang="zh-CN" dirty="0">
                <a:latin typeface="DengXian" charset="-122"/>
                <a:ea typeface="DengXian" charset="-122"/>
                <a:cs typeface="DengXian" charset="-122"/>
              </a:rPr>
              <a:t> = </a:t>
            </a:r>
            <a:r>
              <a:rPr lang="en-US" altLang="zh-CN" dirty="0" smtClean="0">
                <a:latin typeface="DengXian" charset="-122"/>
                <a:ea typeface="DengXian" charset="-122"/>
                <a:cs typeface="DengXian" charset="-122"/>
              </a:rPr>
              <a:t>0</a:t>
            </a:r>
          </a:p>
          <a:p>
            <a:r>
              <a:rPr lang="en-US" altLang="zh-CN" dirty="0">
                <a:latin typeface="DengXian" charset="-122"/>
                <a:ea typeface="DengXian" charset="-122"/>
                <a:cs typeface="DengXian" charset="-122"/>
              </a:rPr>
              <a:t>Step </a:t>
            </a:r>
            <a:r>
              <a:rPr lang="en-US" altLang="zh-CN" dirty="0" smtClean="0">
                <a:latin typeface="DengXian" charset="-122"/>
                <a:ea typeface="DengXian" charset="-122"/>
                <a:cs typeface="DengXian" charset="-122"/>
              </a:rPr>
              <a:t>3</a:t>
            </a:r>
            <a:r>
              <a:rPr lang="zh-CN" altLang="en-US" dirty="0" smtClean="0">
                <a:latin typeface="DengXian" charset="-122"/>
                <a:ea typeface="DengXian" charset="-122"/>
                <a:cs typeface="DengXian" charset="-122"/>
              </a:rPr>
              <a:t>：</a:t>
            </a:r>
            <a:r>
              <a:rPr lang="en-US" altLang="zh-CN" dirty="0" err="1" smtClean="0">
                <a:latin typeface="DengXian" charset="-122"/>
                <a:ea typeface="DengXian" charset="-122"/>
                <a:cs typeface="DengXian" charset="-122"/>
              </a:rPr>
              <a:t>eigenmaps</a:t>
            </a:r>
            <a:r>
              <a:rPr lang="en-US" altLang="zh-CN" dirty="0" smtClean="0">
                <a:latin typeface="DengXian" charset="-122"/>
                <a:ea typeface="DengXian" charset="-122"/>
                <a:cs typeface="DengXian" charset="-122"/>
              </a:rPr>
              <a:t>.</a:t>
            </a:r>
            <a:r>
              <a:rPr lang="en-US" altLang="zh-CN" dirty="0">
                <a:latin typeface="DengXian" charset="-122"/>
                <a:ea typeface="DengXian" charset="-122"/>
                <a:cs typeface="DengXian" charset="-122"/>
              </a:rPr>
              <a:t/>
            </a:r>
            <a:br>
              <a:rPr lang="en-US" altLang="zh-CN" dirty="0">
                <a:latin typeface="DengXian" charset="-122"/>
                <a:ea typeface="DengXian" charset="-122"/>
                <a:cs typeface="DengXian" charset="-122"/>
              </a:rPr>
            </a:br>
            <a:r>
              <a:rPr lang="en-US" altLang="zh-CN" dirty="0" smtClean="0">
                <a:latin typeface="等线" panose="02010600030101010101" pitchFamily="2" charset="-122"/>
                <a:ea typeface="等线" panose="02010600030101010101" pitchFamily="2" charset="-122"/>
                <a:cs typeface="DengXian" charset="-122"/>
              </a:rPr>
              <a:t/>
            </a:r>
            <a:br>
              <a:rPr lang="en-US" altLang="zh-CN" dirty="0" smtClean="0">
                <a:latin typeface="等线" panose="02010600030101010101" pitchFamily="2" charset="-122"/>
                <a:ea typeface="等线" panose="02010600030101010101" pitchFamily="2" charset="-122"/>
                <a:cs typeface="DengXian" charset="-122"/>
              </a:rPr>
            </a:br>
            <a:r>
              <a:rPr lang="zh-CN" altLang="en-US" dirty="0" smtClean="0">
                <a:latin typeface="等线" panose="02010600030101010101" pitchFamily="2" charset="-122"/>
                <a:ea typeface="等线" panose="02010600030101010101" pitchFamily="2" charset="-122"/>
              </a:rPr>
              <a:t>连通</a:t>
            </a:r>
            <a:r>
              <a:rPr lang="zh-CN" altLang="en-US" dirty="0">
                <a:latin typeface="等线" panose="02010600030101010101" pitchFamily="2" charset="-122"/>
                <a:ea typeface="等线" panose="02010600030101010101" pitchFamily="2" charset="-122"/>
              </a:rPr>
              <a:t>的点</a:t>
            </a:r>
            <a:r>
              <a:rPr lang="zh-CN" altLang="en-US" dirty="0" smtClean="0">
                <a:latin typeface="等线" panose="02010600030101010101" pitchFamily="2" charset="-122"/>
                <a:ea typeface="等线" panose="02010600030101010101" pitchFamily="2" charset="-122"/>
              </a:rPr>
              <a:t>靠得更</a:t>
            </a:r>
            <a:r>
              <a:rPr lang="zh-CN" altLang="en-US" dirty="0">
                <a:latin typeface="等线" panose="02010600030101010101" pitchFamily="2" charset="-122"/>
                <a:ea typeface="等线" panose="02010600030101010101" pitchFamily="2" charset="-122"/>
              </a:rPr>
              <a:t>近</a:t>
            </a:r>
            <a:r>
              <a:rPr lang="en-US" altLang="zh-CN" dirty="0" smtClean="0">
                <a:latin typeface="DengXian" charset="-122"/>
                <a:ea typeface="DengXian" charset="-122"/>
                <a:cs typeface="DengXian" charset="-122"/>
              </a:rPr>
              <a:t/>
            </a:r>
            <a:br>
              <a:rPr lang="en-US" altLang="zh-CN" dirty="0" smtClean="0">
                <a:latin typeface="DengXian" charset="-122"/>
                <a:ea typeface="DengXian" charset="-122"/>
                <a:cs typeface="DengXian" charset="-122"/>
              </a:rPr>
            </a:br>
            <a:r>
              <a:rPr lang="en-US" altLang="zh-CN" dirty="0" smtClean="0">
                <a:latin typeface="DengXian" charset="-122"/>
                <a:ea typeface="DengXian" charset="-122"/>
                <a:cs typeface="DengXian" charset="-122"/>
              </a:rPr>
              <a:t/>
            </a:r>
            <a:br>
              <a:rPr lang="en-US" altLang="zh-CN" dirty="0" smtClean="0">
                <a:latin typeface="DengXian" charset="-122"/>
                <a:ea typeface="DengXian" charset="-122"/>
                <a:cs typeface="DengXian" charset="-122"/>
              </a:rPr>
            </a:br>
            <a:r>
              <a:rPr lang="en-US" altLang="zh-CN" dirty="0" smtClean="0">
                <a:latin typeface="DengXian" charset="-122"/>
                <a:ea typeface="DengXian" charset="-122"/>
                <a:cs typeface="DengXian" charset="-122"/>
              </a:rPr>
              <a:t>			    </a:t>
            </a:r>
            <a:r>
              <a:rPr lang="zh-CN" altLang="en-US" dirty="0" smtClean="0">
                <a:latin typeface="DengXian" charset="-122"/>
                <a:ea typeface="DengXian" charset="-122"/>
                <a:cs typeface="DengXian" charset="-122"/>
              </a:rPr>
              <a:t>其中</a:t>
            </a:r>
            <a:r>
              <a:rPr lang="en-US" altLang="zh-CN" dirty="0" smtClean="0">
                <a:latin typeface="DengXian" charset="-122"/>
                <a:ea typeface="DengXian" charset="-122"/>
                <a:cs typeface="DengXian" charset="-122"/>
              </a:rPr>
              <a:t>D </a:t>
            </a:r>
            <a:r>
              <a:rPr lang="zh-CN" altLang="en-US" dirty="0" smtClean="0">
                <a:latin typeface="DengXian" charset="-122"/>
                <a:ea typeface="DengXian" charset="-122"/>
                <a:cs typeface="DengXian" charset="-122"/>
              </a:rPr>
              <a:t>为对角阵</a:t>
            </a:r>
            <a:r>
              <a:rPr lang="en-US" altLang="zh-CN" dirty="0" smtClean="0">
                <a:latin typeface="DengXian" charset="-122"/>
                <a:ea typeface="DengXian" charset="-122"/>
                <a:cs typeface="DengXian" charset="-122"/>
              </a:rPr>
              <a:t>, </a:t>
            </a:r>
            <a:br>
              <a:rPr lang="en-US" altLang="zh-CN" dirty="0" smtClean="0">
                <a:latin typeface="DengXian" charset="-122"/>
                <a:ea typeface="DengXian" charset="-122"/>
                <a:cs typeface="DengXian" charset="-122"/>
              </a:rPr>
            </a:br>
            <a:r>
              <a:rPr lang="en-US" altLang="zh-CN" dirty="0" smtClean="0">
                <a:latin typeface="DengXian" charset="-122"/>
                <a:ea typeface="DengXian" charset="-122"/>
                <a:cs typeface="DengXian" charset="-122"/>
              </a:rPr>
              <a:t>			    L </a:t>
            </a:r>
            <a:r>
              <a:rPr lang="en-US" altLang="zh-CN" dirty="0">
                <a:latin typeface="DengXian" charset="-122"/>
                <a:ea typeface="DengXian" charset="-122"/>
                <a:cs typeface="DengXian" charset="-122"/>
              </a:rPr>
              <a:t>= D−W </a:t>
            </a:r>
            <a:r>
              <a:rPr lang="zh-CN" altLang="en-US" dirty="0" smtClean="0">
                <a:latin typeface="DengXian" charset="-122"/>
                <a:ea typeface="DengXian" charset="-122"/>
                <a:cs typeface="DengXian" charset="-122"/>
              </a:rPr>
              <a:t>为拉普拉斯矩阵</a:t>
            </a:r>
            <a:r>
              <a:rPr lang="en-US" altLang="zh-CN" dirty="0" smtClean="0">
                <a:latin typeface="DengXian" charset="-122"/>
                <a:ea typeface="DengXian" charset="-122"/>
                <a:cs typeface="DengXian" charset="-122"/>
              </a:rPr>
              <a:t>.</a:t>
            </a:r>
            <a:endParaRPr lang="en-US" altLang="zh-CN" dirty="0">
              <a:latin typeface="DengXian" charset="-122"/>
              <a:ea typeface="DengXian" charset="-122"/>
              <a:cs typeface="DengXian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4856" y="2914650"/>
            <a:ext cx="1657350" cy="5143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8970" y="5047814"/>
            <a:ext cx="1076325" cy="3619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4861" y="5584529"/>
            <a:ext cx="1228725" cy="3238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8723" y="4224565"/>
            <a:ext cx="2476500" cy="19431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1034" y="5404130"/>
            <a:ext cx="962025" cy="4857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8202" y="5384801"/>
            <a:ext cx="933450" cy="533400"/>
          </a:xfrm>
          <a:prstGeom prst="rect">
            <a:avLst/>
          </a:prstGeom>
        </p:spPr>
      </p:pic>
      <p:sp>
        <p:nvSpPr>
          <p:cNvPr id="10" name="右箭头 9"/>
          <p:cNvSpPr/>
          <p:nvPr/>
        </p:nvSpPr>
        <p:spPr>
          <a:xfrm>
            <a:off x="2833059" y="5497548"/>
            <a:ext cx="245143" cy="149470"/>
          </a:xfrm>
          <a:prstGeom prst="rightArrow">
            <a:avLst/>
          </a:prstGeom>
          <a:ln w="31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5617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03953"/>
          </a:xfrm>
        </p:spPr>
        <p:txBody>
          <a:bodyPr/>
          <a:lstStyle/>
          <a:p>
            <a:r>
              <a:rPr lang="en-US" altLang="zh-CN" dirty="0">
                <a:latin typeface="DengXian" charset="-122"/>
                <a:ea typeface="DengXian" charset="-122"/>
                <a:cs typeface="DengXian" charset="-122"/>
              </a:rPr>
              <a:t>Laplacian </a:t>
            </a:r>
            <a:r>
              <a:rPr lang="en-US" altLang="zh-CN" dirty="0" err="1">
                <a:latin typeface="DengXian" charset="-122"/>
                <a:ea typeface="DengXian" charset="-122"/>
                <a:cs typeface="DengXian" charset="-122"/>
              </a:rPr>
              <a:t>Eigenmaps</a:t>
            </a:r>
            <a:endParaRPr kumimoji="1" lang="zh-CN" altLang="en-US" dirty="0">
              <a:latin typeface="DengXian" charset="-122"/>
              <a:ea typeface="DengXian" charset="-122"/>
              <a:cs typeface="DengXian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625" y="1968738"/>
            <a:ext cx="4067175" cy="334327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366" y="2711689"/>
            <a:ext cx="513397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225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03953"/>
          </a:xfrm>
        </p:spPr>
        <p:txBody>
          <a:bodyPr/>
          <a:lstStyle/>
          <a:p>
            <a:r>
              <a:rPr lang="en-US" altLang="zh-CN" dirty="0" smtClean="0"/>
              <a:t>Summaries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83957" y="1674688"/>
            <a:ext cx="9588843" cy="4192712"/>
          </a:xfrm>
        </p:spPr>
        <p:txBody>
          <a:bodyPr/>
          <a:lstStyle/>
          <a:p>
            <a:endParaRPr lang="en-US" altLang="zh-CN" dirty="0" smtClean="0">
              <a:latin typeface="DengXian" charset="-122"/>
              <a:ea typeface="DengXian" charset="-122"/>
              <a:cs typeface="DengXian" charset="-122"/>
            </a:endParaRPr>
          </a:p>
          <a:p>
            <a:r>
              <a:rPr lang="en-US" altLang="zh-CN" dirty="0" smtClean="0">
                <a:latin typeface="DengXian" charset="-122"/>
                <a:ea typeface="DengXian" charset="-122"/>
                <a:cs typeface="DengXian" charset="-122"/>
              </a:rPr>
              <a:t>PCA</a:t>
            </a:r>
            <a:r>
              <a:rPr lang="zh-CN" altLang="en-US" dirty="0" smtClean="0">
                <a:latin typeface="DengXian" charset="-122"/>
                <a:ea typeface="DengXian" charset="-122"/>
                <a:cs typeface="DengXian" charset="-122"/>
              </a:rPr>
              <a:t>保留最多的</a:t>
            </a:r>
            <a:r>
              <a:rPr lang="zh-CN" altLang="en-US" dirty="0" smtClean="0">
                <a:latin typeface="DengXian" charset="-122"/>
                <a:ea typeface="DengXian" charset="-122"/>
                <a:cs typeface="DengXian" charset="-122"/>
              </a:rPr>
              <a:t>特征</a:t>
            </a:r>
            <a:endParaRPr lang="en-US" altLang="zh-CN" dirty="0">
              <a:latin typeface="DengXian" charset="-122"/>
              <a:ea typeface="DengXian" charset="-122"/>
              <a:cs typeface="DengXian" charset="-122"/>
            </a:endParaRPr>
          </a:p>
          <a:p>
            <a:r>
              <a:rPr lang="en-US" altLang="zh-CN" dirty="0" smtClean="0">
                <a:latin typeface="DengXian" charset="-122"/>
                <a:ea typeface="DengXian" charset="-122"/>
                <a:cs typeface="DengXian" charset="-122"/>
              </a:rPr>
              <a:t>PCA</a:t>
            </a:r>
            <a:r>
              <a:rPr lang="zh-CN" altLang="en-US" dirty="0" smtClean="0">
                <a:latin typeface="DengXian" charset="-122"/>
                <a:ea typeface="DengXian" charset="-122"/>
                <a:cs typeface="DengXian" charset="-122"/>
              </a:rPr>
              <a:t>、</a:t>
            </a:r>
            <a:r>
              <a:rPr lang="en-US" altLang="zh-CN" dirty="0" smtClean="0">
                <a:latin typeface="DengXian" charset="-122"/>
                <a:ea typeface="DengXian" charset="-122"/>
                <a:cs typeface="DengXian" charset="-122"/>
              </a:rPr>
              <a:t>LLE</a:t>
            </a:r>
            <a:r>
              <a:rPr lang="zh-CN" altLang="en-US" dirty="0" smtClean="0">
                <a:latin typeface="DengXian" charset="-122"/>
                <a:ea typeface="DengXian" charset="-122"/>
                <a:cs typeface="DengXian" charset="-122"/>
              </a:rPr>
              <a:t>、</a:t>
            </a:r>
            <a:r>
              <a:rPr lang="en-US" altLang="zh-CN" dirty="0" smtClean="0">
                <a:latin typeface="DengXian" charset="-122"/>
                <a:ea typeface="DengXian" charset="-122"/>
                <a:cs typeface="DengXian" charset="-122"/>
              </a:rPr>
              <a:t>LE</a:t>
            </a:r>
            <a:r>
              <a:rPr lang="zh-CN" altLang="en-US" dirty="0" smtClean="0">
                <a:latin typeface="DengXian" charset="-122"/>
                <a:ea typeface="DengXian" charset="-122"/>
                <a:cs typeface="DengXian" charset="-122"/>
              </a:rPr>
              <a:t>无</a:t>
            </a:r>
            <a:r>
              <a:rPr lang="zh-CN" altLang="en-US" dirty="0" smtClean="0">
                <a:latin typeface="DengXian" charset="-122"/>
                <a:ea typeface="DengXian" charset="-122"/>
                <a:cs typeface="DengXian" charset="-122"/>
              </a:rPr>
              <a:t>监督，</a:t>
            </a:r>
            <a:r>
              <a:rPr lang="en-US" altLang="zh-CN" dirty="0" smtClean="0">
                <a:latin typeface="DengXian" charset="-122"/>
                <a:ea typeface="DengXian" charset="-122"/>
                <a:cs typeface="DengXian" charset="-122"/>
              </a:rPr>
              <a:t>LDA</a:t>
            </a:r>
            <a:r>
              <a:rPr lang="zh-CN" altLang="en-US" dirty="0" smtClean="0">
                <a:latin typeface="DengXian" charset="-122"/>
                <a:ea typeface="DengXian" charset="-122"/>
                <a:cs typeface="DengXian" charset="-122"/>
              </a:rPr>
              <a:t>有</a:t>
            </a:r>
            <a:r>
              <a:rPr lang="zh-CN" altLang="en-US" dirty="0" smtClean="0">
                <a:latin typeface="DengXian" charset="-122"/>
                <a:ea typeface="DengXian" charset="-122"/>
                <a:cs typeface="DengXian" charset="-122"/>
              </a:rPr>
              <a:t>监督</a:t>
            </a:r>
            <a:endParaRPr lang="en-US" altLang="zh-CN" dirty="0" smtClean="0">
              <a:latin typeface="DengXian" charset="-122"/>
              <a:ea typeface="DengXian" charset="-122"/>
              <a:cs typeface="DengXian" charset="-122"/>
            </a:endParaRPr>
          </a:p>
          <a:p>
            <a:r>
              <a:rPr lang="en-US" altLang="zh-CN" dirty="0">
                <a:latin typeface="DengXian" charset="-122"/>
                <a:ea typeface="DengXian" charset="-122"/>
                <a:cs typeface="DengXian" charset="-122"/>
              </a:rPr>
              <a:t>PCA</a:t>
            </a:r>
            <a:r>
              <a:rPr lang="zh-CN" altLang="en-US" dirty="0">
                <a:latin typeface="DengXian" charset="-122"/>
                <a:ea typeface="DengXian" charset="-122"/>
                <a:cs typeface="DengXian" charset="-122"/>
              </a:rPr>
              <a:t>与</a:t>
            </a:r>
            <a:r>
              <a:rPr lang="en-US" altLang="zh-CN" dirty="0">
                <a:latin typeface="DengXian" charset="-122"/>
                <a:ea typeface="DengXian" charset="-122"/>
                <a:cs typeface="DengXian" charset="-122"/>
              </a:rPr>
              <a:t>LDA</a:t>
            </a:r>
            <a:r>
              <a:rPr lang="zh-CN" altLang="en-US" dirty="0">
                <a:latin typeface="DengXian" charset="-122"/>
                <a:ea typeface="DengXian" charset="-122"/>
                <a:cs typeface="DengXian" charset="-122"/>
              </a:rPr>
              <a:t>针对线性数据，</a:t>
            </a:r>
            <a:r>
              <a:rPr lang="en-US" altLang="zh-CN" dirty="0">
                <a:latin typeface="DengXian" charset="-122"/>
                <a:ea typeface="DengXian" charset="-122"/>
                <a:cs typeface="DengXian" charset="-122"/>
              </a:rPr>
              <a:t>LLE</a:t>
            </a:r>
            <a:r>
              <a:rPr lang="zh-CN" altLang="en-US" dirty="0">
                <a:latin typeface="DengXian" charset="-122"/>
                <a:ea typeface="DengXian" charset="-122"/>
                <a:cs typeface="DengXian" charset="-122"/>
              </a:rPr>
              <a:t>与</a:t>
            </a:r>
            <a:r>
              <a:rPr lang="en-US" altLang="zh-CN" dirty="0">
                <a:latin typeface="DengXian" charset="-122"/>
                <a:ea typeface="DengXian" charset="-122"/>
                <a:cs typeface="DengXian" charset="-122"/>
              </a:rPr>
              <a:t>LE</a:t>
            </a:r>
            <a:r>
              <a:rPr lang="zh-CN" altLang="en-US" dirty="0">
                <a:latin typeface="DengXian" charset="-122"/>
                <a:ea typeface="DengXian" charset="-122"/>
                <a:cs typeface="DengXian" charset="-122"/>
              </a:rPr>
              <a:t>针对非线性</a:t>
            </a:r>
            <a:r>
              <a:rPr lang="zh-CN" altLang="en-US" dirty="0" smtClean="0">
                <a:latin typeface="DengXian" charset="-122"/>
                <a:ea typeface="DengXian" charset="-122"/>
                <a:cs typeface="DengXian" charset="-122"/>
              </a:rPr>
              <a:t>数据</a:t>
            </a:r>
            <a:endParaRPr lang="en-US" altLang="zh-CN" dirty="0" smtClean="0">
              <a:latin typeface="DengXian" charset="-122"/>
              <a:ea typeface="DengXian" charset="-122"/>
              <a:cs typeface="DengXian" charset="-122"/>
            </a:endParaRPr>
          </a:p>
          <a:p>
            <a:r>
              <a:rPr lang="en-US" altLang="zh-CN" dirty="0" smtClean="0">
                <a:latin typeface="DengXian" charset="-122"/>
                <a:ea typeface="DengXian" charset="-122"/>
                <a:cs typeface="DengXian" charset="-122"/>
              </a:rPr>
              <a:t>PCA</a:t>
            </a:r>
            <a:r>
              <a:rPr lang="zh-CN" altLang="en-US" dirty="0" smtClean="0">
                <a:latin typeface="DengXian" charset="-122"/>
                <a:ea typeface="DengXian" charset="-122"/>
                <a:cs typeface="DengXian" charset="-122"/>
              </a:rPr>
              <a:t>与</a:t>
            </a:r>
            <a:r>
              <a:rPr lang="en-US" altLang="zh-CN" dirty="0" smtClean="0">
                <a:latin typeface="DengXian" charset="-122"/>
                <a:ea typeface="DengXian" charset="-122"/>
                <a:cs typeface="DengXian" charset="-122"/>
              </a:rPr>
              <a:t>LDA</a:t>
            </a:r>
            <a:r>
              <a:rPr lang="zh-CN" altLang="en-US" dirty="0" smtClean="0">
                <a:latin typeface="DengXian" charset="-122"/>
                <a:ea typeface="DengXian" charset="-122"/>
                <a:cs typeface="DengXian" charset="-122"/>
              </a:rPr>
              <a:t>假设数据符合</a:t>
            </a:r>
            <a:r>
              <a:rPr lang="zh-CN" altLang="en-US" dirty="0" smtClean="0">
                <a:latin typeface="DengXian" charset="-122"/>
                <a:ea typeface="DengXian" charset="-122"/>
                <a:cs typeface="DengXian" charset="-122"/>
              </a:rPr>
              <a:t>高斯分布，</a:t>
            </a:r>
            <a:r>
              <a:rPr lang="en-US" altLang="zh-CN" dirty="0" smtClean="0">
                <a:latin typeface="等线" panose="02010600030101010101" pitchFamily="2" charset="-122"/>
                <a:ea typeface="等线" panose="02010600030101010101" pitchFamily="2" charset="-122"/>
              </a:rPr>
              <a:t>LE</a:t>
            </a:r>
            <a:r>
              <a:rPr lang="zh-CN" altLang="en-US" dirty="0">
                <a:latin typeface="等线" panose="02010600030101010101" pitchFamily="2" charset="-122"/>
                <a:ea typeface="等线" panose="02010600030101010101" pitchFamily="2" charset="-122"/>
              </a:rPr>
              <a:t>和</a:t>
            </a:r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</a:rPr>
              <a:t>LLE</a:t>
            </a:r>
            <a:r>
              <a:rPr lang="zh-CN" altLang="en-US" dirty="0">
                <a:latin typeface="等线" panose="02010600030101010101" pitchFamily="2" charset="-122"/>
                <a:ea typeface="等线" panose="02010600030101010101" pitchFamily="2" charset="-122"/>
              </a:rPr>
              <a:t>都假设数据分布在一个嵌套在高维空间中的低维流形上</a:t>
            </a:r>
            <a:endParaRPr lang="en-US" altLang="zh-CN" dirty="0" smtClean="0">
              <a:latin typeface="DengXian" charset="-122"/>
              <a:ea typeface="DengXian" charset="-122"/>
              <a:cs typeface="DengXian" charset="-122"/>
            </a:endParaRPr>
          </a:p>
          <a:p>
            <a:endParaRPr lang="en-US" altLang="zh-CN" dirty="0" smtClean="0">
              <a:latin typeface="DengXian" charset="-122"/>
              <a:ea typeface="DengXian" charset="-122"/>
              <a:cs typeface="DengXian" charset="-122"/>
            </a:endParaRPr>
          </a:p>
          <a:p>
            <a:r>
              <a:rPr lang="en-US" altLang="zh-CN" dirty="0" smtClean="0">
                <a:latin typeface="DengXian" charset="-122"/>
                <a:ea typeface="DengXian" charset="-122"/>
                <a:cs typeface="DengXian" charset="-122"/>
              </a:rPr>
              <a:t>LDA</a:t>
            </a:r>
            <a:r>
              <a:rPr lang="zh-CN" altLang="en-US" dirty="0">
                <a:latin typeface="DengXian" charset="-122"/>
                <a:ea typeface="DengXian" charset="-122"/>
                <a:cs typeface="DengXian" charset="-122"/>
              </a:rPr>
              <a:t>降维最多降到类别数</a:t>
            </a:r>
            <a:r>
              <a:rPr lang="en-US" altLang="zh-CN" dirty="0">
                <a:latin typeface="DengXian" charset="-122"/>
                <a:ea typeface="DengXian" charset="-122"/>
                <a:cs typeface="DengXian" charset="-122"/>
              </a:rPr>
              <a:t>k-1</a:t>
            </a:r>
            <a:r>
              <a:rPr lang="zh-CN" altLang="en-US" dirty="0">
                <a:latin typeface="DengXian" charset="-122"/>
                <a:ea typeface="DengXian" charset="-122"/>
                <a:cs typeface="DengXian" charset="-122"/>
              </a:rPr>
              <a:t>的维数</a:t>
            </a:r>
          </a:p>
        </p:txBody>
      </p:sp>
      <p:sp>
        <p:nvSpPr>
          <p:cNvPr id="7" name="AutoShape 6" descr="https://ask.qcloudimg.com/http-save/4069756/nny4bpcsl1.sv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099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03953"/>
          </a:xfrm>
        </p:spPr>
        <p:txBody>
          <a:bodyPr/>
          <a:lstStyle/>
          <a:p>
            <a:r>
              <a:rPr lang="en-US" altLang="zh-CN" dirty="0" smtClean="0"/>
              <a:t>References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83957" y="1674688"/>
            <a:ext cx="9588843" cy="4192712"/>
          </a:xfrm>
        </p:spPr>
        <p:txBody>
          <a:bodyPr>
            <a:normAutofit/>
          </a:bodyPr>
          <a:lstStyle/>
          <a:p>
            <a:endParaRPr lang="en-US" altLang="zh-CN" sz="1600" dirty="0" smtClean="0">
              <a:solidFill>
                <a:schemeClr val="accent1"/>
              </a:solidFill>
              <a:latin typeface="DengXian" charset="-122"/>
              <a:ea typeface="DengXian" charset="-122"/>
              <a:cs typeface="DengXian" charset="-122"/>
            </a:endParaRPr>
          </a:p>
          <a:p>
            <a:r>
              <a:rPr lang="en-US" altLang="zh-CN" sz="1600" dirty="0" smtClean="0">
                <a:solidFill>
                  <a:schemeClr val="accent1"/>
                </a:solidFill>
                <a:latin typeface="DengXian" charset="-122"/>
                <a:ea typeface="DengXian" charset="-122"/>
                <a:cs typeface="DengXian" charset="-122"/>
              </a:rPr>
              <a:t>A</a:t>
            </a:r>
            <a:r>
              <a:rPr lang="en-US" altLang="zh-CN" sz="1600" dirty="0">
                <a:solidFill>
                  <a:schemeClr val="accent1"/>
                </a:solidFill>
                <a:latin typeface="DengXian" charset="-122"/>
                <a:ea typeface="DengXian" charset="-122"/>
                <a:cs typeface="DengXian" charset="-122"/>
              </a:rPr>
              <a:t>. M. </a:t>
            </a:r>
            <a:r>
              <a:rPr lang="en-US" altLang="zh-CN" sz="1600" dirty="0" err="1">
                <a:solidFill>
                  <a:schemeClr val="accent1"/>
                </a:solidFill>
                <a:latin typeface="DengXian" charset="-122"/>
                <a:ea typeface="DengXian" charset="-122"/>
                <a:cs typeface="DengXian" charset="-122"/>
              </a:rPr>
              <a:t>Mart´ınez</a:t>
            </a:r>
            <a:r>
              <a:rPr lang="en-US" altLang="zh-CN" sz="1600" dirty="0">
                <a:solidFill>
                  <a:schemeClr val="accent1"/>
                </a:solidFill>
                <a:latin typeface="DengXian" charset="-122"/>
                <a:ea typeface="DengXian" charset="-122"/>
                <a:cs typeface="DengXian" charset="-122"/>
              </a:rPr>
              <a:t> and A. C. </a:t>
            </a:r>
            <a:r>
              <a:rPr lang="en-US" altLang="zh-CN" sz="1600" dirty="0" err="1">
                <a:solidFill>
                  <a:schemeClr val="accent1"/>
                </a:solidFill>
                <a:latin typeface="DengXian" charset="-122"/>
                <a:ea typeface="DengXian" charset="-122"/>
                <a:cs typeface="DengXian" charset="-122"/>
              </a:rPr>
              <a:t>Kak</a:t>
            </a:r>
            <a:r>
              <a:rPr lang="en-US" altLang="zh-CN" sz="1600" dirty="0">
                <a:solidFill>
                  <a:schemeClr val="accent1"/>
                </a:solidFill>
                <a:latin typeface="DengXian" charset="-122"/>
                <a:ea typeface="DengXian" charset="-122"/>
                <a:cs typeface="DengXian" charset="-122"/>
              </a:rPr>
              <a:t>, “</a:t>
            </a:r>
            <a:r>
              <a:rPr lang="en-US" altLang="zh-CN" sz="1600" dirty="0" err="1">
                <a:solidFill>
                  <a:schemeClr val="accent1"/>
                </a:solidFill>
                <a:latin typeface="DengXian" charset="-122"/>
                <a:ea typeface="DengXian" charset="-122"/>
                <a:cs typeface="DengXian" charset="-122"/>
              </a:rPr>
              <a:t>Pca</a:t>
            </a:r>
            <a:r>
              <a:rPr lang="en-US" altLang="zh-CN" sz="1600" dirty="0">
                <a:solidFill>
                  <a:schemeClr val="accent1"/>
                </a:solidFill>
                <a:latin typeface="DengXian" charset="-122"/>
                <a:ea typeface="DengXian" charset="-122"/>
                <a:cs typeface="DengXian" charset="-122"/>
              </a:rPr>
              <a:t> versus </a:t>
            </a:r>
            <a:r>
              <a:rPr lang="en-US" altLang="zh-CN" sz="1600" dirty="0" err="1">
                <a:solidFill>
                  <a:schemeClr val="accent1"/>
                </a:solidFill>
                <a:latin typeface="DengXian" charset="-122"/>
                <a:ea typeface="DengXian" charset="-122"/>
                <a:cs typeface="DengXian" charset="-122"/>
              </a:rPr>
              <a:t>lda</a:t>
            </a:r>
            <a:r>
              <a:rPr lang="en-US" altLang="zh-CN" sz="1600" dirty="0">
                <a:solidFill>
                  <a:schemeClr val="accent1"/>
                </a:solidFill>
                <a:latin typeface="DengXian" charset="-122"/>
                <a:ea typeface="DengXian" charset="-122"/>
                <a:cs typeface="DengXian" charset="-122"/>
              </a:rPr>
              <a:t>,” Pattern Analysis and Machine Intelligence, IEEE Transactions on, vol. 23, no. 2, pp. 228–233, 2001</a:t>
            </a:r>
            <a:r>
              <a:rPr lang="en-US" altLang="zh-CN" sz="1600" dirty="0" smtClean="0">
                <a:solidFill>
                  <a:schemeClr val="accent1"/>
                </a:solidFill>
                <a:latin typeface="DengXian" charset="-122"/>
                <a:ea typeface="DengXian" charset="-122"/>
                <a:cs typeface="DengXian" charset="-122"/>
              </a:rPr>
              <a:t>.</a:t>
            </a:r>
          </a:p>
          <a:p>
            <a:r>
              <a:rPr lang="en-US" altLang="zh-CN" sz="1600" dirty="0" err="1" smtClean="0">
                <a:solidFill>
                  <a:schemeClr val="accent1"/>
                </a:solidFill>
                <a:latin typeface="DengXian" charset="-122"/>
                <a:ea typeface="DengXian" charset="-122"/>
                <a:cs typeface="DengXian" charset="-122"/>
              </a:rPr>
              <a:t>Roweis</a:t>
            </a:r>
            <a:r>
              <a:rPr lang="en-US" altLang="zh-CN" sz="1600" dirty="0">
                <a:solidFill>
                  <a:schemeClr val="accent1"/>
                </a:solidFill>
                <a:latin typeface="DengXian" charset="-122"/>
                <a:ea typeface="DengXian" charset="-122"/>
                <a:cs typeface="DengXian" charset="-122"/>
              </a:rPr>
              <a:t>, Sam T. and Lawrence K. Saul. “Nonlinear dimensionality reduction by locally linear embedding.” Science 290 5500 (2000): 2323-6 </a:t>
            </a:r>
            <a:r>
              <a:rPr lang="en-US" altLang="zh-CN" sz="1600" dirty="0" smtClean="0">
                <a:solidFill>
                  <a:schemeClr val="accent1"/>
                </a:solidFill>
                <a:latin typeface="DengXian" charset="-122"/>
                <a:ea typeface="DengXian" charset="-122"/>
                <a:cs typeface="DengXian" charset="-122"/>
              </a:rPr>
              <a:t>.</a:t>
            </a:r>
          </a:p>
          <a:p>
            <a:r>
              <a:rPr lang="en-US" altLang="zh-CN" sz="1600" dirty="0">
                <a:solidFill>
                  <a:schemeClr val="accent1"/>
                </a:solidFill>
                <a:latin typeface="DengXian" charset="-122"/>
                <a:ea typeface="DengXian" charset="-122"/>
                <a:cs typeface="DengXian" charset="-122"/>
              </a:rPr>
              <a:t>M. Belkin, P. </a:t>
            </a:r>
            <a:r>
              <a:rPr lang="en-US" altLang="zh-CN" sz="1600" dirty="0" err="1">
                <a:solidFill>
                  <a:schemeClr val="accent1"/>
                </a:solidFill>
                <a:latin typeface="DengXian" charset="-122"/>
                <a:ea typeface="DengXian" charset="-122"/>
                <a:cs typeface="DengXian" charset="-122"/>
              </a:rPr>
              <a:t>Niyogi</a:t>
            </a:r>
            <a:r>
              <a:rPr lang="en-US" altLang="zh-CN" sz="1600" dirty="0">
                <a:solidFill>
                  <a:schemeClr val="accent1"/>
                </a:solidFill>
                <a:latin typeface="DengXian" charset="-122"/>
                <a:ea typeface="DengXian" charset="-122"/>
                <a:cs typeface="DengXian" charset="-122"/>
              </a:rPr>
              <a:t>, Laplacian </a:t>
            </a:r>
            <a:r>
              <a:rPr lang="en-US" altLang="zh-CN" sz="1600" dirty="0" err="1">
                <a:solidFill>
                  <a:schemeClr val="accent1"/>
                </a:solidFill>
                <a:latin typeface="DengXian" charset="-122"/>
                <a:ea typeface="DengXian" charset="-122"/>
                <a:cs typeface="DengXian" charset="-122"/>
              </a:rPr>
              <a:t>eigenmaps</a:t>
            </a:r>
            <a:r>
              <a:rPr lang="en-US" altLang="zh-CN" sz="1600" dirty="0">
                <a:solidFill>
                  <a:schemeClr val="accent1"/>
                </a:solidFill>
                <a:latin typeface="DengXian" charset="-122"/>
                <a:ea typeface="DengXian" charset="-122"/>
                <a:cs typeface="DengXian" charset="-122"/>
              </a:rPr>
              <a:t> and spectral techniques for embedding and clustering, in: Adv. Neural Inf. Process. Syst. (NIPS), Vol. 14, MIT Press, 2001, pp. 585–591</a:t>
            </a:r>
            <a:r>
              <a:rPr lang="en-US" altLang="zh-CN" sz="1600" dirty="0" smtClean="0">
                <a:solidFill>
                  <a:schemeClr val="accent1"/>
                </a:solidFill>
                <a:latin typeface="DengXian" charset="-122"/>
                <a:ea typeface="DengXian" charset="-122"/>
                <a:cs typeface="DengXian" charset="-122"/>
              </a:rPr>
              <a:t>.</a:t>
            </a:r>
          </a:p>
          <a:p>
            <a:r>
              <a:rPr lang="en-US" altLang="zh-CN" sz="1600" dirty="0">
                <a:solidFill>
                  <a:schemeClr val="accent1"/>
                </a:solidFill>
                <a:latin typeface="DengXian" charset="-122"/>
                <a:ea typeface="DengXian" charset="-122"/>
                <a:cs typeface="DengXian" charset="-122"/>
              </a:rPr>
              <a:t>M. Belkin and P. </a:t>
            </a:r>
            <a:r>
              <a:rPr lang="en-US" altLang="zh-CN" sz="1600" dirty="0" err="1">
                <a:solidFill>
                  <a:schemeClr val="accent1"/>
                </a:solidFill>
                <a:latin typeface="DengXian" charset="-122"/>
                <a:ea typeface="DengXian" charset="-122"/>
                <a:cs typeface="DengXian" charset="-122"/>
              </a:rPr>
              <a:t>Niyogi</a:t>
            </a:r>
            <a:r>
              <a:rPr lang="en-US" altLang="zh-CN" sz="1600" dirty="0">
                <a:solidFill>
                  <a:schemeClr val="accent1"/>
                </a:solidFill>
                <a:latin typeface="DengXian" charset="-122"/>
                <a:ea typeface="DengXian" charset="-122"/>
                <a:cs typeface="DengXian" charset="-122"/>
              </a:rPr>
              <a:t>. Laplacian </a:t>
            </a:r>
            <a:r>
              <a:rPr lang="en-US" altLang="zh-CN" sz="1600" dirty="0" err="1">
                <a:solidFill>
                  <a:schemeClr val="accent1"/>
                </a:solidFill>
                <a:latin typeface="DengXian" charset="-122"/>
                <a:ea typeface="DengXian" charset="-122"/>
                <a:cs typeface="DengXian" charset="-122"/>
              </a:rPr>
              <a:t>eigenmaps</a:t>
            </a:r>
            <a:r>
              <a:rPr lang="en-US" altLang="zh-CN" sz="1600" dirty="0">
                <a:solidFill>
                  <a:schemeClr val="accent1"/>
                </a:solidFill>
                <a:latin typeface="DengXian" charset="-122"/>
                <a:ea typeface="DengXian" charset="-122"/>
                <a:cs typeface="DengXian" charset="-122"/>
              </a:rPr>
              <a:t> for dimensionality reduction and data representation. Neural Computation, 15(6):1373–1396, 2003.</a:t>
            </a:r>
            <a:endParaRPr lang="en-US" altLang="zh-CN" sz="1600" dirty="0" smtClean="0">
              <a:solidFill>
                <a:schemeClr val="accent1"/>
              </a:solidFill>
              <a:latin typeface="DengXian" charset="-122"/>
              <a:ea typeface="DengXian" charset="-122"/>
              <a:cs typeface="DengXian" charset="-122"/>
            </a:endParaRPr>
          </a:p>
        </p:txBody>
      </p:sp>
      <p:sp>
        <p:nvSpPr>
          <p:cNvPr id="7" name="AutoShape 6" descr="https://ask.qcloudimg.com/http-save/4069756/nny4bpcsl1.sv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9617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03953"/>
          </a:xfrm>
        </p:spPr>
        <p:txBody>
          <a:bodyPr/>
          <a:lstStyle/>
          <a:p>
            <a:r>
              <a:rPr lang="en-US" altLang="zh-CN" dirty="0"/>
              <a:t>Principal Component Analysis(PCA)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83957" y="1674688"/>
            <a:ext cx="9601200" cy="4192712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>
                <a:latin typeface="DengXian" charset="-122"/>
                <a:ea typeface="DengXian" charset="-122"/>
                <a:cs typeface="DengXian" charset="-122"/>
              </a:rPr>
              <a:t>保留最多的</a:t>
            </a:r>
            <a:r>
              <a:rPr lang="zh-CN" altLang="en-US" dirty="0" smtClean="0">
                <a:latin typeface="DengXian" charset="-122"/>
                <a:ea typeface="DengXian" charset="-122"/>
                <a:cs typeface="DengXian" charset="-122"/>
              </a:rPr>
              <a:t>特征</a:t>
            </a:r>
            <a:endParaRPr kumimoji="1" lang="en-US" altLang="zh-CN" dirty="0" smtClean="0">
              <a:latin typeface="DengXian" charset="-122"/>
              <a:ea typeface="DengXian" charset="-122"/>
              <a:cs typeface="DengXian" charset="-122"/>
            </a:endParaRPr>
          </a:p>
          <a:p>
            <a:endParaRPr lang="en-US" altLang="zh-CN" dirty="0" smtClean="0">
              <a:latin typeface="DengXian" charset="-122"/>
              <a:ea typeface="DengXian" charset="-122"/>
              <a:cs typeface="DengXian" charset="-122"/>
            </a:endParaRPr>
          </a:p>
          <a:p>
            <a:r>
              <a:rPr lang="zh-CN" altLang="en-US" dirty="0" smtClean="0">
                <a:latin typeface="DengXian" charset="-122"/>
                <a:ea typeface="DengXian" charset="-122"/>
                <a:cs typeface="DengXian" charset="-122"/>
              </a:rPr>
              <a:t>线性空间</a:t>
            </a:r>
            <a:r>
              <a:rPr lang="zh-CN" altLang="en-US" dirty="0" smtClean="0">
                <a:latin typeface="DengXian" charset="-122"/>
                <a:ea typeface="DengXian" charset="-122"/>
                <a:cs typeface="DengXian" charset="-122"/>
              </a:rPr>
              <a:t>映射</a:t>
            </a:r>
            <a:endParaRPr lang="cs-CZ" altLang="zh-CN" dirty="0">
              <a:latin typeface="DengXian" charset="-122"/>
              <a:ea typeface="DengXian" charset="-122"/>
              <a:cs typeface="DengXian" charset="-122"/>
            </a:endParaRPr>
          </a:p>
          <a:p>
            <a:endParaRPr kumimoji="1" lang="en-US" altLang="zh-CN" dirty="0" smtClean="0">
              <a:latin typeface="DengXian" charset="-122"/>
              <a:ea typeface="DengXian" charset="-122"/>
              <a:cs typeface="DengXian" charset="-122"/>
            </a:endParaRPr>
          </a:p>
          <a:p>
            <a:endParaRPr kumimoji="1" lang="en-US" altLang="zh-CN" dirty="0">
              <a:latin typeface="DengXian" charset="-122"/>
              <a:ea typeface="DengXian" charset="-122"/>
              <a:cs typeface="DengXian" charset="-122"/>
            </a:endParaRPr>
          </a:p>
          <a:p>
            <a:endParaRPr kumimoji="1" lang="en-US" altLang="zh-CN" dirty="0" smtClean="0">
              <a:latin typeface="DengXian" charset="-122"/>
              <a:ea typeface="DengXian" charset="-122"/>
              <a:cs typeface="DengXian" charset="-122"/>
            </a:endParaRPr>
          </a:p>
          <a:p>
            <a:r>
              <a:rPr kumimoji="1" lang="zh-CN" altLang="en-US" dirty="0" smtClean="0">
                <a:latin typeface="DengXian" charset="-122"/>
                <a:ea typeface="DengXian" charset="-122"/>
                <a:cs typeface="DengXian" charset="-122"/>
              </a:rPr>
              <a:t>方差最大化</a:t>
            </a:r>
            <a:endParaRPr kumimoji="1" lang="en-US" altLang="zh-CN" dirty="0">
              <a:latin typeface="DengXian" charset="-122"/>
              <a:ea typeface="DengXian" charset="-122"/>
              <a:cs typeface="DengXian" charset="-122"/>
            </a:endParaRPr>
          </a:p>
        </p:txBody>
      </p:sp>
      <p:pic>
        <p:nvPicPr>
          <p:cNvPr id="1028" name="Picture 4" descr="http://blogimg.piggygaga.top/blog/PCApp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5" y="1985160"/>
            <a:ext cx="5667375" cy="4067175"/>
          </a:xfrm>
          <a:prstGeom prst="rect">
            <a:avLst/>
          </a:prstGeom>
          <a:noFill/>
          <a:scene3d>
            <a:camera prst="orthographicFront">
              <a:rot lat="0" lon="0" rev="21582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3060332"/>
            <a:ext cx="2336800" cy="5207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4782335"/>
            <a:ext cx="2794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240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03953"/>
          </a:xfrm>
        </p:spPr>
        <p:txBody>
          <a:bodyPr/>
          <a:lstStyle/>
          <a:p>
            <a:r>
              <a:rPr lang="en-US" altLang="zh-CN" dirty="0"/>
              <a:t>Principal Component Analysis(PCA)</a:t>
            </a:r>
            <a:endParaRPr kumimoji="1"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b="13093"/>
          <a:stretch/>
        </p:blipFill>
        <p:spPr>
          <a:xfrm>
            <a:off x="1668163" y="1798672"/>
            <a:ext cx="4864100" cy="367537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/>
          <a:srcRect l="41509"/>
          <a:stretch/>
        </p:blipFill>
        <p:spPr>
          <a:xfrm>
            <a:off x="8760941" y="1798672"/>
            <a:ext cx="1730804" cy="6223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r="66007"/>
          <a:stretch/>
        </p:blipFill>
        <p:spPr>
          <a:xfrm>
            <a:off x="7755067" y="1798672"/>
            <a:ext cx="1005874" cy="6223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5067" y="2420972"/>
            <a:ext cx="2736678" cy="3683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/>
          <a:srcRect t="1878"/>
          <a:stretch/>
        </p:blipFill>
        <p:spPr>
          <a:xfrm>
            <a:off x="7755067" y="4003589"/>
            <a:ext cx="2806700" cy="147045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/>
          <a:srcRect l="47541"/>
          <a:stretch/>
        </p:blipFill>
        <p:spPr>
          <a:xfrm>
            <a:off x="8936166" y="3368589"/>
            <a:ext cx="1625601" cy="635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/>
          <a:srcRect r="61885"/>
          <a:stretch/>
        </p:blipFill>
        <p:spPr>
          <a:xfrm>
            <a:off x="7755067" y="3368589"/>
            <a:ext cx="1181099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778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03953"/>
          </a:xfrm>
        </p:spPr>
        <p:txBody>
          <a:bodyPr/>
          <a:lstStyle/>
          <a:p>
            <a:r>
              <a:rPr lang="en-US" altLang="zh-CN" dirty="0"/>
              <a:t>Linear Discriminant Analysis</a:t>
            </a:r>
            <a:r>
              <a:rPr lang="en-US" altLang="zh-CN" dirty="0" smtClean="0"/>
              <a:t>(LDA)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83957" y="1674688"/>
            <a:ext cx="4757351" cy="4192712"/>
          </a:xfrm>
        </p:spPr>
        <p:txBody>
          <a:bodyPr/>
          <a:lstStyle/>
          <a:p>
            <a:pPr marL="0" indent="0">
              <a:buNone/>
            </a:pPr>
            <a:r>
              <a:rPr kumimoji="1" lang="zh-CN" altLang="en-US" dirty="0" smtClean="0">
                <a:latin typeface="DengXian" charset="-122"/>
                <a:ea typeface="DengXian" charset="-122"/>
                <a:cs typeface="DengXian" charset="-122"/>
              </a:rPr>
              <a:t>尽可能多的反映样本之间的差异</a:t>
            </a:r>
            <a:endParaRPr kumimoji="1" lang="en-US" altLang="zh-CN" dirty="0" smtClean="0">
              <a:latin typeface="DengXian" charset="-122"/>
              <a:ea typeface="DengXian" charset="-122"/>
              <a:cs typeface="DengXian" charset="-122"/>
            </a:endParaRPr>
          </a:p>
          <a:p>
            <a:endParaRPr lang="en-US" altLang="zh-CN" dirty="0" smtClean="0">
              <a:latin typeface="DengXian" charset="-122"/>
              <a:ea typeface="DengXian" charset="-122"/>
              <a:cs typeface="DengXian" charset="-122"/>
            </a:endParaRPr>
          </a:p>
          <a:p>
            <a:r>
              <a:rPr lang="zh-CN" altLang="en-US" dirty="0" smtClean="0">
                <a:latin typeface="DengXian" charset="-122"/>
                <a:ea typeface="DengXian" charset="-122"/>
                <a:cs typeface="DengXian" charset="-122"/>
              </a:rPr>
              <a:t>同类</a:t>
            </a:r>
            <a:r>
              <a:rPr lang="zh-CN" altLang="en-US" dirty="0">
                <a:latin typeface="DengXian" charset="-122"/>
                <a:ea typeface="DengXian" charset="-122"/>
                <a:cs typeface="DengXian" charset="-122"/>
              </a:rPr>
              <a:t>的数据点尽可能的</a:t>
            </a:r>
            <a:r>
              <a:rPr lang="zh-CN" altLang="en-US" dirty="0" smtClean="0">
                <a:latin typeface="DengXian" charset="-122"/>
                <a:ea typeface="DengXian" charset="-122"/>
                <a:cs typeface="DengXian" charset="-122"/>
              </a:rPr>
              <a:t>接近</a:t>
            </a:r>
            <a:r>
              <a:rPr lang="en-US" altLang="zh-CN" dirty="0" smtClean="0">
                <a:latin typeface="DengXian" charset="-122"/>
                <a:ea typeface="DengXian" charset="-122"/>
                <a:cs typeface="DengXian" charset="-122"/>
              </a:rPr>
              <a:t/>
            </a:r>
            <a:br>
              <a:rPr lang="en-US" altLang="zh-CN" dirty="0" smtClean="0">
                <a:latin typeface="DengXian" charset="-122"/>
                <a:ea typeface="DengXian" charset="-122"/>
                <a:cs typeface="DengXian" charset="-122"/>
              </a:rPr>
            </a:br>
            <a:r>
              <a:rPr lang="zh-CN" altLang="en-US" dirty="0" smtClean="0">
                <a:latin typeface="DengXian" charset="-122"/>
                <a:ea typeface="DengXian" charset="-122"/>
                <a:cs typeface="DengXian" charset="-122"/>
              </a:rPr>
              <a:t>（</a:t>
            </a:r>
            <a:r>
              <a:rPr lang="en-US" altLang="zh-CN" dirty="0">
                <a:latin typeface="DengXian" charset="-122"/>
                <a:ea typeface="DengXian" charset="-122"/>
                <a:cs typeface="DengXian" charset="-122"/>
              </a:rPr>
              <a:t>within class</a:t>
            </a:r>
            <a:r>
              <a:rPr lang="zh-CN" altLang="en-US" dirty="0" smtClean="0">
                <a:latin typeface="DengXian" charset="-122"/>
                <a:ea typeface="DengXian" charset="-122"/>
                <a:cs typeface="DengXian" charset="-122"/>
              </a:rPr>
              <a:t>）</a:t>
            </a:r>
            <a:endParaRPr lang="en-US" altLang="zh-CN" dirty="0" smtClean="0">
              <a:latin typeface="DengXian" charset="-122"/>
              <a:ea typeface="DengXian" charset="-122"/>
              <a:cs typeface="DengXian" charset="-122"/>
            </a:endParaRPr>
          </a:p>
          <a:p>
            <a:endParaRPr lang="zh-CN" altLang="en-US" dirty="0">
              <a:latin typeface="DengXian" charset="-122"/>
              <a:ea typeface="DengXian" charset="-122"/>
              <a:cs typeface="DengXian" charset="-122"/>
            </a:endParaRPr>
          </a:p>
          <a:p>
            <a:r>
              <a:rPr lang="zh-CN" altLang="en-US" dirty="0" smtClean="0">
                <a:latin typeface="DengXian" charset="-122"/>
                <a:ea typeface="DengXian" charset="-122"/>
                <a:cs typeface="DengXian" charset="-122"/>
              </a:rPr>
              <a:t>不同</a:t>
            </a:r>
            <a:r>
              <a:rPr lang="zh-CN" altLang="en-US" dirty="0">
                <a:latin typeface="DengXian" charset="-122"/>
                <a:ea typeface="DengXian" charset="-122"/>
                <a:cs typeface="DengXian" charset="-122"/>
              </a:rPr>
              <a:t>类的数据点尽可能的</a:t>
            </a:r>
            <a:r>
              <a:rPr lang="zh-CN" altLang="en-US" dirty="0" smtClean="0">
                <a:latin typeface="DengXian" charset="-122"/>
                <a:ea typeface="DengXian" charset="-122"/>
                <a:cs typeface="DengXian" charset="-122"/>
              </a:rPr>
              <a:t>分开</a:t>
            </a:r>
            <a:r>
              <a:rPr lang="en-US" altLang="zh-CN" dirty="0" smtClean="0">
                <a:latin typeface="DengXian" charset="-122"/>
                <a:ea typeface="DengXian" charset="-122"/>
                <a:cs typeface="DengXian" charset="-122"/>
              </a:rPr>
              <a:t/>
            </a:r>
            <a:br>
              <a:rPr lang="en-US" altLang="zh-CN" dirty="0" smtClean="0">
                <a:latin typeface="DengXian" charset="-122"/>
                <a:ea typeface="DengXian" charset="-122"/>
                <a:cs typeface="DengXian" charset="-122"/>
              </a:rPr>
            </a:br>
            <a:r>
              <a:rPr lang="zh-CN" altLang="en-US" dirty="0" smtClean="0">
                <a:latin typeface="DengXian" charset="-122"/>
                <a:ea typeface="DengXian" charset="-122"/>
                <a:cs typeface="DengXian" charset="-122"/>
              </a:rPr>
              <a:t>（</a:t>
            </a:r>
            <a:r>
              <a:rPr lang="en-US" altLang="zh-CN" dirty="0">
                <a:latin typeface="DengXian" charset="-122"/>
                <a:ea typeface="DengXian" charset="-122"/>
                <a:cs typeface="DengXian" charset="-122"/>
              </a:rPr>
              <a:t>between class</a:t>
            </a:r>
            <a:r>
              <a:rPr lang="zh-CN" altLang="en-US" dirty="0">
                <a:latin typeface="DengXian" charset="-122"/>
                <a:ea typeface="DengXian" charset="-122"/>
                <a:cs typeface="DengXian" charset="-122"/>
              </a:rPr>
              <a:t>）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3925" y="1535844"/>
            <a:ext cx="4838700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783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03953"/>
          </a:xfrm>
        </p:spPr>
        <p:txBody>
          <a:bodyPr/>
          <a:lstStyle/>
          <a:p>
            <a:r>
              <a:rPr lang="en-US" altLang="zh-CN" dirty="0"/>
              <a:t>Linear Discriminant Analysis</a:t>
            </a:r>
            <a:r>
              <a:rPr lang="en-US" altLang="zh-CN" dirty="0" smtClean="0"/>
              <a:t>(LDA)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83957" y="1674688"/>
            <a:ext cx="9588843" cy="4192712"/>
          </a:xfrm>
        </p:spPr>
        <p:txBody>
          <a:bodyPr/>
          <a:lstStyle/>
          <a:p>
            <a:endParaRPr kumimoji="1" lang="en-US" altLang="zh-CN" dirty="0" smtClean="0">
              <a:latin typeface="DengXian" charset="-122"/>
              <a:ea typeface="DengXian" charset="-122"/>
              <a:cs typeface="DengXian" charset="-122"/>
            </a:endParaRPr>
          </a:p>
          <a:p>
            <a:r>
              <a:rPr lang="zh-CN" altLang="en-US" dirty="0" smtClean="0">
                <a:latin typeface="DengXian" charset="-122"/>
                <a:ea typeface="DengXian" charset="-122"/>
                <a:cs typeface="DengXian" charset="-122"/>
              </a:rPr>
              <a:t>不同</a:t>
            </a:r>
            <a:r>
              <a:rPr lang="zh-CN" altLang="en-US" dirty="0">
                <a:latin typeface="DengXian" charset="-122"/>
                <a:ea typeface="DengXian" charset="-122"/>
                <a:cs typeface="DengXian" charset="-122"/>
              </a:rPr>
              <a:t>类的数据点尽可能的</a:t>
            </a:r>
            <a:r>
              <a:rPr lang="zh-CN" altLang="en-US" dirty="0" smtClean="0">
                <a:latin typeface="DengXian" charset="-122"/>
                <a:ea typeface="DengXian" charset="-122"/>
                <a:cs typeface="DengXian" charset="-122"/>
              </a:rPr>
              <a:t>分开</a:t>
            </a:r>
            <a:r>
              <a:rPr lang="en-US" altLang="zh-CN" dirty="0">
                <a:latin typeface="DengXian" charset="-122"/>
                <a:ea typeface="DengXian" charset="-122"/>
                <a:cs typeface="DengXian" charset="-122"/>
              </a:rPr>
              <a:t/>
            </a:r>
            <a:br>
              <a:rPr lang="en-US" altLang="zh-CN" dirty="0">
                <a:latin typeface="DengXian" charset="-122"/>
                <a:ea typeface="DengXian" charset="-122"/>
                <a:cs typeface="DengXian" charset="-122"/>
              </a:rPr>
            </a:br>
            <a:endParaRPr lang="en-US" altLang="zh-CN" dirty="0" smtClean="0">
              <a:latin typeface="DengXian" charset="-122"/>
              <a:ea typeface="DengXian" charset="-122"/>
              <a:cs typeface="DengXian" charset="-122"/>
            </a:endParaRPr>
          </a:p>
          <a:p>
            <a:endParaRPr lang="en-US" altLang="zh-CN" dirty="0" smtClean="0">
              <a:latin typeface="DengXian" charset="-122"/>
              <a:ea typeface="DengXian" charset="-122"/>
              <a:cs typeface="DengXian" charset="-122"/>
            </a:endParaRPr>
          </a:p>
          <a:p>
            <a:r>
              <a:rPr lang="zh-CN" altLang="en-US" dirty="0" smtClean="0">
                <a:latin typeface="DengXian" charset="-122"/>
                <a:ea typeface="DengXian" charset="-122"/>
                <a:cs typeface="DengXian" charset="-122"/>
              </a:rPr>
              <a:t>同类</a:t>
            </a:r>
            <a:r>
              <a:rPr lang="zh-CN" altLang="en-US" dirty="0">
                <a:latin typeface="DengXian" charset="-122"/>
                <a:ea typeface="DengXian" charset="-122"/>
                <a:cs typeface="DengXian" charset="-122"/>
              </a:rPr>
              <a:t>的数据点尽可能的</a:t>
            </a:r>
            <a:r>
              <a:rPr lang="zh-CN" altLang="en-US" dirty="0" smtClean="0">
                <a:latin typeface="DengXian" charset="-122"/>
                <a:ea typeface="DengXian" charset="-122"/>
                <a:cs typeface="DengXian" charset="-122"/>
              </a:rPr>
              <a:t>接近</a:t>
            </a:r>
            <a:r>
              <a:rPr lang="en-US" altLang="zh-CN" dirty="0" smtClean="0">
                <a:latin typeface="DengXian" charset="-122"/>
                <a:ea typeface="DengXian" charset="-122"/>
                <a:cs typeface="DengXian" charset="-122"/>
              </a:rPr>
              <a:t/>
            </a:r>
            <a:br>
              <a:rPr lang="en-US" altLang="zh-CN" dirty="0" smtClean="0">
                <a:latin typeface="DengXian" charset="-122"/>
                <a:ea typeface="DengXian" charset="-122"/>
                <a:cs typeface="DengXian" charset="-122"/>
              </a:rPr>
            </a:br>
            <a:r>
              <a:rPr lang="en-US" altLang="zh-CN" dirty="0">
                <a:latin typeface="DengXian" charset="-122"/>
                <a:ea typeface="DengXian" charset="-122"/>
                <a:cs typeface="DengXian" charset="-122"/>
              </a:rPr>
              <a:t/>
            </a:r>
            <a:br>
              <a:rPr lang="en-US" altLang="zh-CN" dirty="0">
                <a:latin typeface="DengXian" charset="-122"/>
                <a:ea typeface="DengXian" charset="-122"/>
                <a:cs typeface="DengXian" charset="-122"/>
              </a:rPr>
            </a:br>
            <a:r>
              <a:rPr lang="en-US" altLang="zh-CN" dirty="0" smtClean="0">
                <a:latin typeface="DengXian" charset="-122"/>
                <a:ea typeface="DengXian" charset="-122"/>
                <a:cs typeface="DengXian" charset="-122"/>
              </a:rPr>
              <a:t/>
            </a:r>
            <a:br>
              <a:rPr lang="en-US" altLang="zh-CN" dirty="0" smtClean="0">
                <a:latin typeface="DengXian" charset="-122"/>
                <a:ea typeface="DengXian" charset="-122"/>
                <a:cs typeface="DengXian" charset="-122"/>
              </a:rPr>
            </a:br>
            <a:r>
              <a:rPr lang="zh-CN" altLang="en-US" dirty="0" smtClean="0">
                <a:latin typeface="DengXian" charset="-122"/>
                <a:ea typeface="DengXian" charset="-122"/>
                <a:cs typeface="DengXian" charset="-122"/>
              </a:rPr>
              <a:t>散列值：</a:t>
            </a:r>
            <a:endParaRPr lang="en-US" altLang="zh-CN" dirty="0">
              <a:latin typeface="DengXian" charset="-122"/>
              <a:ea typeface="DengXian" charset="-122"/>
              <a:cs typeface="DengXian" charset="-122"/>
            </a:endParaRPr>
          </a:p>
          <a:p>
            <a:endParaRPr lang="zh-CN" altLang="en-US" dirty="0">
              <a:latin typeface="DengXian" charset="-122"/>
              <a:ea typeface="DengXian" charset="-122"/>
              <a:cs typeface="DengXian" charset="-122"/>
            </a:endParaRPr>
          </a:p>
        </p:txBody>
      </p:sp>
      <p:sp>
        <p:nvSpPr>
          <p:cNvPr id="7" name="AutoShape 6" descr="https://ask.qcloudimg.com/http-save/4069756/nny4bpcsl1.sv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957" y="2589944"/>
            <a:ext cx="5041900" cy="4953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7044" y="1674688"/>
            <a:ext cx="5105400" cy="40513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8451" y="3895038"/>
            <a:ext cx="2324100" cy="6731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8980" y="4991100"/>
            <a:ext cx="2781300" cy="8763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0280" y="4991100"/>
            <a:ext cx="11430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447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03953"/>
          </a:xfrm>
        </p:spPr>
        <p:txBody>
          <a:bodyPr/>
          <a:lstStyle/>
          <a:p>
            <a:r>
              <a:rPr lang="en-US" altLang="zh-CN" dirty="0"/>
              <a:t>Locally </a:t>
            </a:r>
            <a:r>
              <a:rPr lang="en-US" altLang="zh-CN" dirty="0" smtClean="0"/>
              <a:t>Linear Embedding(LLE)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83957" y="1674688"/>
            <a:ext cx="9588843" cy="2167847"/>
          </a:xfrm>
        </p:spPr>
        <p:txBody>
          <a:bodyPr/>
          <a:lstStyle/>
          <a:p>
            <a:endParaRPr kumimoji="1" lang="en-US" altLang="zh-CN" dirty="0" smtClean="0">
              <a:latin typeface="DengXian" charset="-122"/>
              <a:ea typeface="DengXian" charset="-122"/>
              <a:cs typeface="DengXian" charset="-122"/>
            </a:endParaRPr>
          </a:p>
          <a:p>
            <a:r>
              <a:rPr lang="zh-CN" altLang="en-US" dirty="0" smtClean="0">
                <a:latin typeface="DengXian" charset="-122"/>
                <a:ea typeface="DengXian" charset="-122"/>
                <a:cs typeface="DengXian" charset="-122"/>
              </a:rPr>
              <a:t>针对非线性数据，在使用</a:t>
            </a:r>
            <a:r>
              <a:rPr lang="en-US" altLang="zh-CN" dirty="0">
                <a:latin typeface="DengXian" charset="-122"/>
                <a:ea typeface="DengXian" charset="-122"/>
                <a:cs typeface="DengXian" charset="-122"/>
              </a:rPr>
              <a:t>LLE</a:t>
            </a:r>
            <a:r>
              <a:rPr lang="zh-CN" altLang="en-US" dirty="0" smtClean="0">
                <a:latin typeface="DengXian" charset="-122"/>
                <a:ea typeface="DengXian" charset="-122"/>
                <a:cs typeface="DengXian" charset="-122"/>
              </a:rPr>
              <a:t>将高维数据映射到低维空间之后</a:t>
            </a:r>
            <a:r>
              <a:rPr lang="zh-CN" altLang="en-US" dirty="0">
                <a:latin typeface="DengXian" charset="-122"/>
                <a:ea typeface="DengXian" charset="-122"/>
                <a:cs typeface="DengXian" charset="-122"/>
              </a:rPr>
              <a:t>，映射后的数据仍能保持原有的数据流</a:t>
            </a:r>
            <a:r>
              <a:rPr lang="zh-CN" altLang="en-US" dirty="0" smtClean="0">
                <a:latin typeface="DengXian" charset="-122"/>
                <a:ea typeface="DengXian" charset="-122"/>
                <a:cs typeface="DengXian" charset="-122"/>
              </a:rPr>
              <a:t>形。</a:t>
            </a:r>
            <a:endParaRPr lang="en-US" altLang="zh-CN" dirty="0" smtClean="0">
              <a:latin typeface="DengXian" charset="-122"/>
              <a:ea typeface="DengXian" charset="-122"/>
              <a:cs typeface="DengXian" charset="-122"/>
            </a:endParaRPr>
          </a:p>
          <a:p>
            <a:endParaRPr lang="en-US" altLang="zh-CN" dirty="0" smtClean="0">
              <a:latin typeface="DengXian" charset="-122"/>
              <a:ea typeface="DengXian" charset="-122"/>
              <a:cs typeface="DengXian" charset="-122"/>
            </a:endParaRPr>
          </a:p>
          <a:p>
            <a:r>
              <a:rPr lang="zh-CN" altLang="en-US" dirty="0">
                <a:latin typeface="DengXian" charset="-122"/>
                <a:ea typeface="DengXian" charset="-122"/>
                <a:cs typeface="DengXian" charset="-122"/>
              </a:rPr>
              <a:t>假设数据不是分布在闭合的球面或者椭球面上。</a:t>
            </a:r>
            <a:endParaRPr lang="en-US" altLang="zh-CN" dirty="0" smtClean="0">
              <a:latin typeface="DengXian" charset="-122"/>
              <a:ea typeface="DengXian" charset="-122"/>
              <a:cs typeface="DengXian" charset="-122"/>
            </a:endParaRPr>
          </a:p>
        </p:txBody>
      </p:sp>
      <p:pic>
        <p:nvPicPr>
          <p:cNvPr id="7170" name="Picture 2" descr="大机器学习降维算法：PCA、LDA、LLE、Laplacian Eigenma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3842535"/>
            <a:ext cx="66675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295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03953"/>
          </a:xfrm>
        </p:spPr>
        <p:txBody>
          <a:bodyPr/>
          <a:lstStyle/>
          <a:p>
            <a:r>
              <a:rPr lang="en-US" altLang="zh-CN" dirty="0"/>
              <a:t>Locally </a:t>
            </a:r>
            <a:r>
              <a:rPr lang="en-US" altLang="zh-CN" dirty="0" smtClean="0"/>
              <a:t>Linear Embedding(LLE)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83957" y="1674688"/>
            <a:ext cx="9588843" cy="4787896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>
                <a:latin typeface="等线" panose="02010600030101010101" pitchFamily="2" charset="-122"/>
                <a:ea typeface="等线" panose="02010600030101010101" pitchFamily="2" charset="-122"/>
              </a:rPr>
              <a:t>保持样本</a:t>
            </a:r>
            <a:r>
              <a:rPr lang="zh-CN" altLang="en-US" dirty="0" smtClean="0">
                <a:latin typeface="等线" panose="02010600030101010101" pitchFamily="2" charset="-122"/>
                <a:ea typeface="等线" panose="02010600030101010101" pitchFamily="2" charset="-122"/>
              </a:rPr>
              <a:t>局部（线性）特征</a:t>
            </a:r>
            <a:endParaRPr kumimoji="1" lang="en-US" altLang="zh-CN" dirty="0" smtClean="0">
              <a:latin typeface="等线" panose="02010600030101010101" pitchFamily="2" charset="-122"/>
              <a:ea typeface="等线" panose="02010600030101010101" pitchFamily="2" charset="-122"/>
              <a:cs typeface="DengXian" charset="-122"/>
            </a:endParaRPr>
          </a:p>
          <a:p>
            <a:endParaRPr lang="en-US" altLang="zh-CN" dirty="0" smtClean="0">
              <a:latin typeface="DengXian" charset="-122"/>
              <a:ea typeface="DengXian" charset="-122"/>
              <a:cs typeface="DengXian" charset="-122"/>
            </a:endParaRPr>
          </a:p>
          <a:p>
            <a:r>
              <a:rPr lang="zh-CN" altLang="en-US" dirty="0" smtClean="0">
                <a:latin typeface="DengXian" charset="-122"/>
                <a:ea typeface="DengXian" charset="-122"/>
                <a:cs typeface="DengXian" charset="-122"/>
              </a:rPr>
              <a:t>局部</a:t>
            </a:r>
            <a:r>
              <a:rPr lang="zh-CN" altLang="en-US" dirty="0" smtClean="0">
                <a:latin typeface="DengXian" charset="-122"/>
                <a:ea typeface="DengXian" charset="-122"/>
                <a:cs typeface="DengXian" charset="-122"/>
              </a:rPr>
              <a:t>线性，</a:t>
            </a:r>
            <a:r>
              <a:rPr lang="zh-CN" altLang="en-US" dirty="0">
                <a:latin typeface="DengXian" charset="-122"/>
                <a:ea typeface="DengXian" charset="-122"/>
                <a:cs typeface="DengXian" charset="-122"/>
              </a:rPr>
              <a:t>对每个数据</a:t>
            </a:r>
            <a:r>
              <a:rPr lang="zh-CN" altLang="en-US" dirty="0" smtClean="0">
                <a:latin typeface="DengXian" charset="-122"/>
                <a:ea typeface="DengXian" charset="-122"/>
                <a:cs typeface="DengXian" charset="-122"/>
              </a:rPr>
              <a:t>点</a:t>
            </a:r>
            <a:r>
              <a:rPr lang="en-US" altLang="zh-CN" dirty="0" smtClean="0">
                <a:latin typeface="DengXian" charset="-122"/>
                <a:ea typeface="DengXian" charset="-122"/>
                <a:cs typeface="DengXian" charset="-122"/>
              </a:rPr>
              <a:t>(D</a:t>
            </a:r>
            <a:r>
              <a:rPr lang="zh-CN" altLang="en-US" dirty="0" smtClean="0">
                <a:latin typeface="DengXian" charset="-122"/>
                <a:ea typeface="DengXian" charset="-122"/>
                <a:cs typeface="DengXian" charset="-122"/>
              </a:rPr>
              <a:t>*</a:t>
            </a:r>
            <a:r>
              <a:rPr lang="en-US" altLang="zh-CN" dirty="0" smtClean="0">
                <a:latin typeface="DengXian" charset="-122"/>
                <a:ea typeface="DengXian" charset="-122"/>
                <a:cs typeface="DengXian" charset="-122"/>
              </a:rPr>
              <a:t>1</a:t>
            </a:r>
            <a:r>
              <a:rPr lang="zh-CN" altLang="en-US" dirty="0" smtClean="0">
                <a:latin typeface="DengXian" charset="-122"/>
                <a:ea typeface="DengXian" charset="-122"/>
                <a:cs typeface="DengXian" charset="-122"/>
              </a:rPr>
              <a:t>），</a:t>
            </a:r>
            <a:r>
              <a:rPr lang="zh-CN" altLang="en-US" dirty="0">
                <a:latin typeface="DengXian" charset="-122"/>
                <a:ea typeface="DengXian" charset="-122"/>
                <a:cs typeface="DengXian" charset="-122"/>
              </a:rPr>
              <a:t>可以用其</a:t>
            </a:r>
            <a:r>
              <a:rPr lang="en-US" altLang="zh-CN" dirty="0">
                <a:latin typeface="DengXian" charset="-122"/>
                <a:ea typeface="DengXian" charset="-122"/>
                <a:cs typeface="DengXian" charset="-122"/>
              </a:rPr>
              <a:t>k</a:t>
            </a:r>
            <a:r>
              <a:rPr lang="zh-CN" altLang="en-US" dirty="0">
                <a:latin typeface="DengXian" charset="-122"/>
                <a:ea typeface="DengXian" charset="-122"/>
                <a:cs typeface="DengXian" charset="-122"/>
              </a:rPr>
              <a:t>近邻的数据点的线性组合来</a:t>
            </a:r>
            <a:r>
              <a:rPr lang="zh-CN" altLang="en-US" dirty="0" smtClean="0">
                <a:latin typeface="DengXian" charset="-122"/>
                <a:ea typeface="DengXian" charset="-122"/>
                <a:cs typeface="DengXian" charset="-122"/>
              </a:rPr>
              <a:t>表示。</a:t>
            </a:r>
            <a:r>
              <a:rPr lang="en-US" altLang="zh-CN" dirty="0" smtClean="0">
                <a:latin typeface="DengXian" charset="-122"/>
                <a:ea typeface="DengXian" charset="-122"/>
                <a:cs typeface="DengXian" charset="-122"/>
              </a:rPr>
              <a:t/>
            </a:r>
            <a:br>
              <a:rPr lang="en-US" altLang="zh-CN" dirty="0" smtClean="0">
                <a:latin typeface="DengXian" charset="-122"/>
                <a:ea typeface="DengXian" charset="-122"/>
                <a:cs typeface="DengXian" charset="-122"/>
              </a:rPr>
            </a:br>
            <a:r>
              <a:rPr lang="en-US" altLang="zh-CN" dirty="0" smtClean="0">
                <a:latin typeface="DengXian" charset="-122"/>
                <a:ea typeface="DengXian" charset="-122"/>
                <a:cs typeface="DengXian" charset="-122"/>
              </a:rPr>
              <a:t/>
            </a:r>
            <a:br>
              <a:rPr lang="en-US" altLang="zh-CN" dirty="0" smtClean="0">
                <a:latin typeface="DengXian" charset="-122"/>
                <a:ea typeface="DengXian" charset="-122"/>
                <a:cs typeface="DengXian" charset="-122"/>
              </a:rPr>
            </a:br>
            <a:r>
              <a:rPr lang="en-US" altLang="zh-CN" dirty="0" smtClean="0">
                <a:latin typeface="DengXian" charset="-122"/>
                <a:ea typeface="DengXian" charset="-122"/>
                <a:cs typeface="DengXian" charset="-122"/>
              </a:rPr>
              <a:t/>
            </a:r>
            <a:br>
              <a:rPr lang="en-US" altLang="zh-CN" dirty="0" smtClean="0">
                <a:latin typeface="DengXian" charset="-122"/>
                <a:ea typeface="DengXian" charset="-122"/>
                <a:cs typeface="DengXian" charset="-122"/>
              </a:rPr>
            </a:br>
            <a:r>
              <a:rPr lang="zh-CN" altLang="en-US" dirty="0" smtClean="0">
                <a:latin typeface="DengXian" charset="-122"/>
                <a:ea typeface="DengXian" charset="-122"/>
                <a:cs typeface="DengXian" charset="-122"/>
              </a:rPr>
              <a:t>                           其中，𝝎</a:t>
            </a:r>
            <a:r>
              <a:rPr lang="en-US" altLang="zh-CN" baseline="-25000" dirty="0" err="1" smtClean="0">
                <a:latin typeface="DengXian" charset="-122"/>
                <a:ea typeface="DengXian" charset="-122"/>
                <a:cs typeface="DengXian" charset="-122"/>
              </a:rPr>
              <a:t>i</a:t>
            </a:r>
            <a:r>
              <a:rPr lang="zh-CN" altLang="en-US" dirty="0" smtClean="0">
                <a:latin typeface="DengXian" charset="-122"/>
                <a:ea typeface="DengXian" charset="-122"/>
                <a:cs typeface="DengXian" charset="-122"/>
              </a:rPr>
              <a:t>是</a:t>
            </a:r>
            <a:r>
              <a:rPr lang="en-US" altLang="zh-CN" dirty="0" smtClean="0">
                <a:latin typeface="DengXian" charset="-122"/>
                <a:ea typeface="DengXian" charset="-122"/>
                <a:cs typeface="DengXian" charset="-122"/>
              </a:rPr>
              <a:t>k</a:t>
            </a:r>
            <a:r>
              <a:rPr lang="zh-CN" altLang="en-US" dirty="0" smtClean="0">
                <a:latin typeface="DengXian" charset="-122"/>
                <a:ea typeface="DengXian" charset="-122"/>
                <a:cs typeface="DengXian" charset="-122"/>
              </a:rPr>
              <a:t>*</a:t>
            </a:r>
            <a:r>
              <a:rPr lang="en-US" altLang="zh-CN" dirty="0" smtClean="0">
                <a:latin typeface="DengXian" charset="-122"/>
                <a:ea typeface="DengXian" charset="-122"/>
                <a:cs typeface="DengXian" charset="-122"/>
              </a:rPr>
              <a:t>1</a:t>
            </a:r>
            <a:r>
              <a:rPr lang="zh-CN" altLang="en-US" dirty="0" smtClean="0">
                <a:latin typeface="DengXian" charset="-122"/>
                <a:ea typeface="DengXian" charset="-122"/>
                <a:cs typeface="DengXian" charset="-122"/>
              </a:rPr>
              <a:t>维列向量，</a:t>
            </a:r>
            <a:r>
              <a:rPr lang="en-US" altLang="zh-CN" dirty="0" err="1" smtClean="0">
                <a:latin typeface="DengXian" charset="-122"/>
                <a:ea typeface="DengXian" charset="-122"/>
                <a:cs typeface="DengXian" charset="-122"/>
              </a:rPr>
              <a:t>x</a:t>
            </a:r>
            <a:r>
              <a:rPr lang="en-US" altLang="zh-CN" baseline="-25000" dirty="0" err="1" smtClean="0">
                <a:latin typeface="DengXian" charset="-122"/>
                <a:ea typeface="DengXian" charset="-122"/>
                <a:cs typeface="DengXian" charset="-122"/>
              </a:rPr>
              <a:t>ji</a:t>
            </a:r>
            <a:r>
              <a:rPr lang="zh-CN" altLang="en-US" dirty="0" smtClean="0">
                <a:latin typeface="DengXian" charset="-122"/>
                <a:ea typeface="DengXian" charset="-122"/>
                <a:cs typeface="DengXian" charset="-122"/>
              </a:rPr>
              <a:t>是</a:t>
            </a:r>
            <a:r>
              <a:rPr lang="en-US" altLang="zh-CN" dirty="0" smtClean="0">
                <a:latin typeface="DengXian" charset="-122"/>
                <a:ea typeface="DengXian" charset="-122"/>
                <a:cs typeface="DengXian" charset="-122"/>
              </a:rPr>
              <a:t>x</a:t>
            </a:r>
            <a:r>
              <a:rPr lang="en-US" altLang="zh-CN" baseline="-25000" dirty="0" smtClean="0">
                <a:latin typeface="DengXian" charset="-122"/>
                <a:ea typeface="DengXian" charset="-122"/>
                <a:cs typeface="DengXian" charset="-122"/>
              </a:rPr>
              <a:t>i</a:t>
            </a:r>
            <a:r>
              <a:rPr lang="zh-CN" altLang="en-US" dirty="0" smtClean="0">
                <a:latin typeface="DengXian" charset="-122"/>
                <a:ea typeface="DengXian" charset="-122"/>
                <a:cs typeface="DengXian" charset="-122"/>
              </a:rPr>
              <a:t>的第</a:t>
            </a:r>
            <a:r>
              <a:rPr lang="en-US" altLang="zh-CN" dirty="0" smtClean="0">
                <a:latin typeface="DengXian" charset="-122"/>
                <a:ea typeface="DengXian" charset="-122"/>
                <a:cs typeface="DengXian" charset="-122"/>
              </a:rPr>
              <a:t>j</a:t>
            </a:r>
            <a:r>
              <a:rPr lang="zh-CN" altLang="en-US" dirty="0" smtClean="0">
                <a:latin typeface="DengXian" charset="-122"/>
                <a:ea typeface="DengXian" charset="-122"/>
                <a:cs typeface="DengXian" charset="-122"/>
              </a:rPr>
              <a:t>个邻近点。</a:t>
            </a:r>
            <a:endParaRPr lang="en-US" altLang="zh-CN" dirty="0" smtClean="0">
              <a:latin typeface="DengXian" charset="-122"/>
              <a:ea typeface="DengXian" charset="-122"/>
              <a:cs typeface="DengXian" charset="-122"/>
            </a:endParaRPr>
          </a:p>
          <a:p>
            <a:endParaRPr lang="en-US" altLang="zh-CN" dirty="0" smtClean="0">
              <a:latin typeface="DengXian" charset="-122"/>
              <a:ea typeface="DengXian" charset="-122"/>
              <a:cs typeface="DengXian" charset="-122"/>
            </a:endParaRPr>
          </a:p>
          <a:p>
            <a:r>
              <a:rPr lang="zh-CN" altLang="en-US" dirty="0" smtClean="0">
                <a:latin typeface="DengXian" charset="-122"/>
                <a:ea typeface="DengXian" charset="-122"/>
                <a:cs typeface="DengXian" charset="-122"/>
              </a:rPr>
              <a:t>原空间</a:t>
            </a:r>
            <a:r>
              <a:rPr lang="en-US" altLang="zh-CN" dirty="0" smtClean="0">
                <a:latin typeface="DengXian" charset="-122"/>
                <a:ea typeface="DengXian" charset="-122"/>
                <a:cs typeface="DengXian" charset="-122"/>
              </a:rPr>
              <a:t>loss function</a:t>
            </a:r>
            <a:r>
              <a:rPr lang="zh-CN" altLang="en-US" dirty="0" smtClean="0">
                <a:latin typeface="DengXian" charset="-122"/>
                <a:ea typeface="DengXian" charset="-122"/>
                <a:cs typeface="DengXian" charset="-122"/>
              </a:rPr>
              <a:t>：</a:t>
            </a:r>
            <a:r>
              <a:rPr lang="en-US" altLang="zh-CN" dirty="0">
                <a:latin typeface="DengXian" charset="-122"/>
                <a:ea typeface="DengXian" charset="-122"/>
                <a:cs typeface="DengXian" charset="-122"/>
              </a:rPr>
              <a:t/>
            </a:r>
            <a:br>
              <a:rPr lang="en-US" altLang="zh-CN" dirty="0">
                <a:latin typeface="DengXian" charset="-122"/>
                <a:ea typeface="DengXian" charset="-122"/>
                <a:cs typeface="DengXian" charset="-122"/>
              </a:rPr>
            </a:br>
            <a:r>
              <a:rPr lang="en-US" altLang="zh-CN" dirty="0" smtClean="0">
                <a:latin typeface="DengXian" charset="-122"/>
                <a:ea typeface="DengXian" charset="-122"/>
                <a:cs typeface="DengXian" charset="-122"/>
              </a:rPr>
              <a:t/>
            </a:r>
            <a:br>
              <a:rPr lang="en-US" altLang="zh-CN" dirty="0" smtClean="0">
                <a:latin typeface="DengXian" charset="-122"/>
                <a:ea typeface="DengXian" charset="-122"/>
                <a:cs typeface="DengXian" charset="-122"/>
              </a:rPr>
            </a:br>
            <a:r>
              <a:rPr lang="zh-CN" altLang="en-US" dirty="0" smtClean="0">
                <a:latin typeface="DengXian" charset="-122"/>
                <a:ea typeface="DengXian" charset="-122"/>
                <a:cs typeface="DengXian" charset="-122"/>
              </a:rPr>
              <a:t>权重系数：                                 ，</a:t>
            </a:r>
            <a:r>
              <a:rPr lang="en-US" altLang="zh-CN" dirty="0" smtClean="0">
                <a:latin typeface="DengXian" charset="-122"/>
                <a:ea typeface="DengXian" charset="-122"/>
                <a:cs typeface="DengXian" charset="-122"/>
              </a:rPr>
              <a:t>N</a:t>
            </a:r>
            <a:r>
              <a:rPr lang="zh-CN" altLang="en-US" dirty="0" smtClean="0">
                <a:latin typeface="DengXian" charset="-122"/>
                <a:ea typeface="DengXian" charset="-122"/>
                <a:cs typeface="DengXian" charset="-122"/>
              </a:rPr>
              <a:t>列</a:t>
            </a:r>
            <a:r>
              <a:rPr lang="zh-CN" altLang="en-US" dirty="0">
                <a:latin typeface="DengXian" charset="-122"/>
                <a:ea typeface="DengXian" charset="-122"/>
                <a:cs typeface="DengXian" charset="-122"/>
              </a:rPr>
              <a:t>𝝎</a:t>
            </a:r>
            <a:r>
              <a:rPr lang="en-US" altLang="zh-CN" baseline="-25000" dirty="0" err="1">
                <a:latin typeface="DengXian" charset="-122"/>
                <a:ea typeface="DengXian" charset="-122"/>
                <a:cs typeface="DengXian" charset="-122"/>
              </a:rPr>
              <a:t>i</a:t>
            </a:r>
            <a:r>
              <a:rPr lang="en-US" altLang="zh-CN" baseline="-25000" dirty="0">
                <a:latin typeface="DengXian" charset="-122"/>
                <a:ea typeface="DengXian" charset="-122"/>
                <a:cs typeface="DengXian" charset="-122"/>
              </a:rPr>
              <a:t> </a:t>
            </a:r>
            <a:r>
              <a:rPr lang="zh-CN" altLang="en-US" dirty="0" smtClean="0">
                <a:latin typeface="DengXian" charset="-122"/>
                <a:ea typeface="DengXian" charset="-122"/>
                <a:cs typeface="DengXian" charset="-122"/>
              </a:rPr>
              <a:t>，对应</a:t>
            </a:r>
            <a:r>
              <a:rPr lang="en-US" altLang="zh-CN" dirty="0" smtClean="0">
                <a:latin typeface="DengXian" charset="-122"/>
                <a:ea typeface="DengXian" charset="-122"/>
                <a:cs typeface="DengXian" charset="-122"/>
              </a:rPr>
              <a:t>N</a:t>
            </a:r>
            <a:r>
              <a:rPr lang="zh-CN" altLang="en-US" dirty="0" smtClean="0">
                <a:latin typeface="DengXian" charset="-122"/>
                <a:ea typeface="DengXian" charset="-122"/>
                <a:cs typeface="DengXian" charset="-122"/>
              </a:rPr>
              <a:t>个邻近点</a:t>
            </a:r>
            <a:r>
              <a:rPr lang="en-US" altLang="zh-CN" dirty="0" err="1">
                <a:latin typeface="DengXian" charset="-122"/>
                <a:ea typeface="DengXian" charset="-122"/>
                <a:cs typeface="DengXian" charset="-122"/>
              </a:rPr>
              <a:t>x</a:t>
            </a:r>
            <a:r>
              <a:rPr lang="en-US" altLang="zh-CN" baseline="-25000" dirty="0" err="1">
                <a:latin typeface="DengXian" charset="-122"/>
                <a:ea typeface="DengXian" charset="-122"/>
                <a:cs typeface="DengXian" charset="-122"/>
              </a:rPr>
              <a:t>ji</a:t>
            </a:r>
            <a:r>
              <a:rPr lang="en-US" altLang="zh-CN" baseline="-25000" dirty="0">
                <a:latin typeface="DengXian" charset="-122"/>
                <a:ea typeface="DengXian" charset="-122"/>
                <a:cs typeface="DengXian" charset="-122"/>
              </a:rPr>
              <a:t> </a:t>
            </a:r>
            <a:r>
              <a:rPr lang="zh-CN" altLang="en-US" dirty="0" smtClean="0">
                <a:latin typeface="DengXian" charset="-122"/>
                <a:ea typeface="DengXian" charset="-122"/>
                <a:cs typeface="DengXian" charset="-122"/>
              </a:rPr>
              <a:t>。</a:t>
            </a:r>
            <a:endParaRPr lang="en-US" altLang="zh-CN" dirty="0" smtClean="0">
              <a:latin typeface="DengXian" charset="-122"/>
              <a:ea typeface="DengXian" charset="-122"/>
              <a:cs typeface="DengXian" charset="-122"/>
            </a:endParaRPr>
          </a:p>
          <a:p>
            <a:r>
              <a:rPr lang="zh-CN" altLang="en-US" dirty="0">
                <a:latin typeface="DengXian" charset="-122"/>
                <a:ea typeface="DengXian" charset="-122"/>
                <a:cs typeface="DengXian" charset="-122"/>
              </a:rPr>
              <a:t>认为将原始数据从</a:t>
            </a:r>
            <a:r>
              <a:rPr lang="en-US" altLang="zh-CN" dirty="0">
                <a:latin typeface="DengXian" charset="-122"/>
                <a:ea typeface="DengXian" charset="-122"/>
                <a:cs typeface="DengXian" charset="-122"/>
              </a:rPr>
              <a:t>D</a:t>
            </a:r>
            <a:r>
              <a:rPr lang="zh-CN" altLang="en-US" dirty="0">
                <a:latin typeface="DengXian" charset="-122"/>
                <a:ea typeface="DengXian" charset="-122"/>
                <a:cs typeface="DengXian" charset="-122"/>
              </a:rPr>
              <a:t>维降到</a:t>
            </a:r>
            <a:r>
              <a:rPr lang="en-US" altLang="zh-CN" dirty="0">
                <a:latin typeface="DengXian" charset="-122"/>
                <a:ea typeface="DengXian" charset="-122"/>
                <a:cs typeface="DengXian" charset="-122"/>
              </a:rPr>
              <a:t>d</a:t>
            </a:r>
            <a:r>
              <a:rPr lang="zh-CN" altLang="en-US" dirty="0">
                <a:latin typeface="DengXian" charset="-122"/>
                <a:ea typeface="DengXian" charset="-122"/>
                <a:cs typeface="DengXian" charset="-122"/>
              </a:rPr>
              <a:t>维</a:t>
            </a:r>
            <a:r>
              <a:rPr lang="zh-CN" altLang="en-US" dirty="0" smtClean="0">
                <a:latin typeface="DengXian" charset="-122"/>
                <a:ea typeface="DengXian" charset="-122"/>
                <a:cs typeface="DengXian" charset="-122"/>
              </a:rPr>
              <a:t>后，各个</a:t>
            </a:r>
            <a:r>
              <a:rPr lang="en-US" altLang="zh-CN" dirty="0">
                <a:latin typeface="DengXian" charset="-122"/>
                <a:ea typeface="DengXian" charset="-122"/>
                <a:cs typeface="DengXian" charset="-122"/>
              </a:rPr>
              <a:t>x</a:t>
            </a:r>
            <a:r>
              <a:rPr lang="en-US" altLang="zh-CN" baseline="-25000" dirty="0">
                <a:latin typeface="DengXian" charset="-122"/>
                <a:ea typeface="DengXian" charset="-122"/>
                <a:cs typeface="DengXian" charset="-122"/>
              </a:rPr>
              <a:t>i</a:t>
            </a:r>
            <a:r>
              <a:rPr lang="zh-CN" altLang="en-US" dirty="0" smtClean="0">
                <a:latin typeface="DengXian" charset="-122"/>
                <a:ea typeface="DengXian" charset="-122"/>
                <a:cs typeface="DengXian" charset="-122"/>
              </a:rPr>
              <a:t>依旧</a:t>
            </a:r>
            <a:r>
              <a:rPr lang="zh-CN" altLang="en-US" dirty="0">
                <a:latin typeface="DengXian" charset="-122"/>
                <a:ea typeface="DengXian" charset="-122"/>
                <a:cs typeface="DengXian" charset="-122"/>
              </a:rPr>
              <a:t>可以表示为其</a:t>
            </a:r>
            <a:r>
              <a:rPr lang="en-US" altLang="zh-CN" dirty="0">
                <a:latin typeface="DengXian" charset="-122"/>
                <a:ea typeface="DengXian" charset="-122"/>
                <a:cs typeface="DengXian" charset="-122"/>
              </a:rPr>
              <a:t>k</a:t>
            </a:r>
            <a:r>
              <a:rPr lang="zh-CN" altLang="en-US" dirty="0">
                <a:latin typeface="DengXian" charset="-122"/>
                <a:ea typeface="DengXian" charset="-122"/>
                <a:cs typeface="DengXian" charset="-122"/>
              </a:rPr>
              <a:t>近邻的线性组合，</a:t>
            </a:r>
            <a:r>
              <a:rPr lang="zh-CN" altLang="en-US" dirty="0" smtClean="0">
                <a:latin typeface="DengXian" charset="-122"/>
                <a:ea typeface="DengXian" charset="-122"/>
                <a:cs typeface="DengXian" charset="-122"/>
              </a:rPr>
              <a:t>且权重系数</a:t>
            </a:r>
            <a:r>
              <a:rPr lang="zh-CN" altLang="en-US" dirty="0">
                <a:latin typeface="DengXian" charset="-122"/>
                <a:ea typeface="DengXian" charset="-122"/>
                <a:cs typeface="DengXian" charset="-122"/>
              </a:rPr>
              <a:t>𝝎</a:t>
            </a:r>
            <a:r>
              <a:rPr lang="zh-CN" altLang="en-US" dirty="0" smtClean="0">
                <a:latin typeface="DengXian" charset="-122"/>
                <a:ea typeface="DengXian" charset="-122"/>
                <a:cs typeface="DengXian" charset="-122"/>
              </a:rPr>
              <a:t>不变。</a:t>
            </a:r>
            <a:endParaRPr lang="en-US" altLang="zh-CN" dirty="0" smtClean="0">
              <a:latin typeface="DengXian" charset="-122"/>
              <a:ea typeface="DengXian" charset="-122"/>
              <a:cs typeface="DengXian" charset="-122"/>
            </a:endParaRPr>
          </a:p>
          <a:p>
            <a:r>
              <a:rPr lang="zh-CN" altLang="en-US" dirty="0" smtClean="0">
                <a:latin typeface="DengXian" charset="-122"/>
                <a:ea typeface="DengXian" charset="-122"/>
                <a:cs typeface="DengXian" charset="-122"/>
              </a:rPr>
              <a:t>低维空间</a:t>
            </a:r>
            <a:r>
              <a:rPr lang="en-US" altLang="zh-CN" dirty="0" smtClean="0">
                <a:latin typeface="DengXian" charset="-122"/>
                <a:ea typeface="DengXian" charset="-122"/>
                <a:cs typeface="DengXian" charset="-122"/>
              </a:rPr>
              <a:t>loss </a:t>
            </a:r>
            <a:r>
              <a:rPr lang="en-US" altLang="zh-CN" dirty="0">
                <a:latin typeface="DengXian" charset="-122"/>
                <a:ea typeface="DengXian" charset="-122"/>
                <a:cs typeface="DengXian" charset="-122"/>
              </a:rPr>
              <a:t>function: </a:t>
            </a:r>
            <a:endParaRPr lang="en-US" altLang="zh-CN" dirty="0" smtClean="0">
              <a:latin typeface="DengXian" charset="-122"/>
              <a:ea typeface="DengXian" charset="-122"/>
              <a:cs typeface="DengXian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582" y="2938961"/>
            <a:ext cx="1866900" cy="10033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4050" y="3942261"/>
            <a:ext cx="3416300" cy="7874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5230" y="4887783"/>
            <a:ext cx="2209800" cy="3683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4050" y="5675183"/>
            <a:ext cx="34036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367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03953"/>
          </a:xfrm>
        </p:spPr>
        <p:txBody>
          <a:bodyPr/>
          <a:lstStyle/>
          <a:p>
            <a:r>
              <a:rPr lang="en-US" altLang="zh-CN" dirty="0"/>
              <a:t>Locally </a:t>
            </a:r>
            <a:r>
              <a:rPr lang="en-US" altLang="zh-CN" dirty="0" smtClean="0"/>
              <a:t>Linear Embedding(LLE)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83957" y="1674688"/>
            <a:ext cx="9588843" cy="4787896"/>
          </a:xfrm>
        </p:spPr>
        <p:txBody>
          <a:bodyPr/>
          <a:lstStyle/>
          <a:p>
            <a:endParaRPr kumimoji="1" lang="en-US" altLang="zh-CN" dirty="0" smtClean="0">
              <a:latin typeface="DengXian" charset="-122"/>
              <a:ea typeface="DengXian" charset="-122"/>
              <a:cs typeface="DengXian" charset="-122"/>
            </a:endParaRPr>
          </a:p>
          <a:p>
            <a:r>
              <a:rPr lang="en-US" altLang="zh-CN" dirty="0">
                <a:latin typeface="DengXian" charset="-122"/>
                <a:ea typeface="DengXian" charset="-122"/>
                <a:cs typeface="DengXian" charset="-122"/>
              </a:rPr>
              <a:t>step 1</a:t>
            </a:r>
            <a:r>
              <a:rPr lang="zh-CN" altLang="en-US" dirty="0" smtClean="0">
                <a:latin typeface="DengXian" charset="-122"/>
                <a:ea typeface="DengXian" charset="-122"/>
                <a:cs typeface="DengXian" charset="-122"/>
              </a:rPr>
              <a:t>：运用</a:t>
            </a:r>
            <a:r>
              <a:rPr lang="en-US" altLang="zh-CN" dirty="0">
                <a:latin typeface="DengXian" charset="-122"/>
                <a:ea typeface="DengXian" charset="-122"/>
                <a:cs typeface="DengXian" charset="-122"/>
              </a:rPr>
              <a:t>k</a:t>
            </a:r>
            <a:r>
              <a:rPr lang="zh-CN" altLang="en-US" dirty="0">
                <a:latin typeface="DengXian" charset="-122"/>
                <a:ea typeface="DengXian" charset="-122"/>
                <a:cs typeface="DengXian" charset="-122"/>
              </a:rPr>
              <a:t>近邻算法得到每个数据的</a:t>
            </a:r>
            <a:r>
              <a:rPr lang="en-US" altLang="zh-CN" dirty="0">
                <a:latin typeface="DengXian" charset="-122"/>
                <a:ea typeface="DengXian" charset="-122"/>
                <a:cs typeface="DengXian" charset="-122"/>
              </a:rPr>
              <a:t>k</a:t>
            </a:r>
            <a:r>
              <a:rPr lang="zh-CN" altLang="en-US" dirty="0">
                <a:latin typeface="DengXian" charset="-122"/>
                <a:ea typeface="DengXian" charset="-122"/>
                <a:cs typeface="DengXian" charset="-122"/>
              </a:rPr>
              <a:t>近邻点</a:t>
            </a:r>
          </a:p>
          <a:p>
            <a:endParaRPr lang="en-US" altLang="zh-CN" dirty="0" smtClean="0">
              <a:latin typeface="DengXian" charset="-122"/>
              <a:ea typeface="DengXian" charset="-122"/>
              <a:cs typeface="DengXian" charset="-122"/>
            </a:endParaRPr>
          </a:p>
          <a:p>
            <a:r>
              <a:rPr lang="en-US" altLang="zh-CN" dirty="0" smtClean="0">
                <a:latin typeface="DengXian" charset="-122"/>
                <a:ea typeface="DengXian" charset="-122"/>
                <a:cs typeface="DengXian" charset="-122"/>
              </a:rPr>
              <a:t>step </a:t>
            </a:r>
            <a:r>
              <a:rPr lang="en-US" altLang="zh-CN" dirty="0">
                <a:latin typeface="DengXian" charset="-122"/>
                <a:ea typeface="DengXian" charset="-122"/>
                <a:cs typeface="DengXian" charset="-122"/>
              </a:rPr>
              <a:t>2: </a:t>
            </a:r>
            <a:r>
              <a:rPr lang="zh-CN" altLang="en-US" dirty="0">
                <a:latin typeface="DengXian" charset="-122"/>
                <a:ea typeface="DengXian" charset="-122"/>
                <a:cs typeface="DengXian" charset="-122"/>
              </a:rPr>
              <a:t>求解权重系数</a:t>
            </a:r>
            <a:r>
              <a:rPr lang="zh-CN" altLang="en-US" dirty="0" smtClean="0">
                <a:latin typeface="DengXian" charset="-122"/>
                <a:ea typeface="DengXian" charset="-122"/>
                <a:cs typeface="DengXian" charset="-122"/>
              </a:rPr>
              <a:t>矩阵</a:t>
            </a:r>
            <a:endParaRPr lang="en-US" altLang="zh-CN" dirty="0" smtClean="0">
              <a:latin typeface="DengXian" charset="-122"/>
              <a:ea typeface="DengXian" charset="-122"/>
              <a:cs typeface="DengXian" charset="-122"/>
            </a:endParaRPr>
          </a:p>
          <a:p>
            <a:r>
              <a:rPr lang="en-US" altLang="zh-CN" dirty="0">
                <a:latin typeface="DengXian" charset="-122"/>
                <a:ea typeface="DengXian" charset="-122"/>
                <a:cs typeface="DengXian" charset="-122"/>
              </a:rPr>
              <a:t>step 3: </a:t>
            </a:r>
            <a:r>
              <a:rPr lang="zh-CN" altLang="en-US" dirty="0">
                <a:latin typeface="DengXian" charset="-122"/>
                <a:ea typeface="DengXian" charset="-122"/>
                <a:cs typeface="DengXian" charset="-122"/>
              </a:rPr>
              <a:t>映射到低维</a:t>
            </a:r>
            <a:r>
              <a:rPr lang="zh-CN" altLang="en-US" dirty="0" smtClean="0">
                <a:latin typeface="DengXian" charset="-122"/>
                <a:ea typeface="DengXian" charset="-122"/>
                <a:cs typeface="DengXian" charset="-122"/>
              </a:rPr>
              <a:t>空间，</a:t>
            </a:r>
            <a:r>
              <a:rPr lang="en-US" altLang="zh-CN" dirty="0" smtClean="0">
                <a:latin typeface="DengXian" charset="-122"/>
                <a:ea typeface="DengXian" charset="-122"/>
                <a:cs typeface="DengXian" charset="-122"/>
              </a:rPr>
              <a:t/>
            </a:r>
            <a:br>
              <a:rPr lang="en-US" altLang="zh-CN" dirty="0" smtClean="0">
                <a:latin typeface="DengXian" charset="-122"/>
                <a:ea typeface="DengXian" charset="-122"/>
                <a:cs typeface="DengXian" charset="-122"/>
              </a:rPr>
            </a:br>
            <a:r>
              <a:rPr lang="en-US" altLang="zh-CN" dirty="0" smtClean="0">
                <a:latin typeface="DengXian" charset="-122"/>
                <a:ea typeface="DengXian" charset="-122"/>
                <a:cs typeface="DengXian" charset="-122"/>
              </a:rPr>
              <a:t/>
            </a:r>
            <a:br>
              <a:rPr lang="en-US" altLang="zh-CN" dirty="0" smtClean="0">
                <a:latin typeface="DengXian" charset="-122"/>
                <a:ea typeface="DengXian" charset="-122"/>
                <a:cs typeface="DengXian" charset="-122"/>
              </a:rPr>
            </a:br>
            <a:r>
              <a:rPr lang="en-US" altLang="zh-CN" dirty="0" smtClean="0">
                <a:latin typeface="DengXian" charset="-122"/>
                <a:ea typeface="DengXian" charset="-122"/>
                <a:cs typeface="DengXian" charset="-122"/>
              </a:rPr>
              <a:t>		</a:t>
            </a:r>
            <a:r>
              <a:rPr lang="zh-CN" altLang="en-US" dirty="0" smtClean="0">
                <a:latin typeface="DengXian" charset="-122"/>
                <a:ea typeface="DengXian" charset="-122"/>
                <a:cs typeface="DengXian" charset="-122"/>
              </a:rPr>
              <a:t>即</a:t>
            </a:r>
            <a:r>
              <a:rPr lang="zh-CN" altLang="en-US" dirty="0">
                <a:latin typeface="DengXian" charset="-122"/>
                <a:ea typeface="DengXian" charset="-122"/>
                <a:cs typeface="DengXian" charset="-122"/>
              </a:rPr>
              <a:t>求解：</a:t>
            </a:r>
          </a:p>
          <a:p>
            <a:endParaRPr lang="en-US" altLang="zh-CN" dirty="0" smtClean="0">
              <a:latin typeface="DengXian" charset="-122"/>
              <a:ea typeface="DengXian" charset="-122"/>
              <a:cs typeface="DengXian" charset="-122"/>
            </a:endParaRPr>
          </a:p>
          <a:p>
            <a:endParaRPr lang="en-US" altLang="zh-CN" dirty="0">
              <a:latin typeface="DengXian" charset="-122"/>
              <a:ea typeface="DengXian" charset="-122"/>
              <a:cs typeface="DengXian" charset="-122"/>
            </a:endParaRPr>
          </a:p>
          <a:p>
            <a:endParaRPr lang="en-US" altLang="zh-CN" dirty="0" smtClean="0">
              <a:latin typeface="DengXian" charset="-122"/>
              <a:ea typeface="DengXian" charset="-122"/>
              <a:cs typeface="DengXian" charset="-122"/>
            </a:endParaRPr>
          </a:p>
          <a:p>
            <a:r>
              <a:rPr lang="zh-CN" altLang="en-US" dirty="0" smtClean="0"/>
              <a:t>                           </a:t>
            </a:r>
            <a:r>
              <a:rPr lang="zh-CN" altLang="en-US" dirty="0" smtClean="0">
                <a:latin typeface="DengXian" charset="-122"/>
                <a:ea typeface="DengXian" charset="-122"/>
                <a:cs typeface="DengXian" charset="-122"/>
              </a:rPr>
              <a:t>取</a:t>
            </a:r>
            <a:r>
              <a:rPr lang="en-US" altLang="zh-CN" dirty="0">
                <a:latin typeface="DengXian" charset="-122"/>
                <a:ea typeface="DengXian" charset="-122"/>
                <a:cs typeface="DengXian" charset="-122"/>
              </a:rPr>
              <a:t>M</a:t>
            </a:r>
            <a:r>
              <a:rPr lang="zh-CN" altLang="en-US" dirty="0">
                <a:latin typeface="DengXian" charset="-122"/>
                <a:ea typeface="DengXian" charset="-122"/>
                <a:cs typeface="DengXian" charset="-122"/>
              </a:rPr>
              <a:t>的最小</a:t>
            </a:r>
            <a:r>
              <a:rPr lang="zh-CN" altLang="en-US" dirty="0" smtClean="0">
                <a:latin typeface="DengXian" charset="-122"/>
                <a:ea typeface="DengXian" charset="-122"/>
                <a:cs typeface="DengXian" charset="-122"/>
              </a:rPr>
              <a:t>的</a:t>
            </a:r>
            <a:r>
              <a:rPr lang="en-US" altLang="zh-CN" dirty="0" smtClean="0">
                <a:latin typeface="DengXian" charset="-122"/>
                <a:ea typeface="DengXian" charset="-122"/>
                <a:cs typeface="DengXian" charset="-122"/>
              </a:rPr>
              <a:t>d</a:t>
            </a:r>
            <a:r>
              <a:rPr lang="zh-CN" altLang="en-US" dirty="0" smtClean="0">
                <a:latin typeface="DengXian" charset="-122"/>
                <a:ea typeface="DengXian" charset="-122"/>
                <a:cs typeface="DengXian" charset="-122"/>
              </a:rPr>
              <a:t>个</a:t>
            </a:r>
            <a:r>
              <a:rPr lang="zh-CN" altLang="en-US" dirty="0">
                <a:latin typeface="DengXian" charset="-122"/>
                <a:ea typeface="DengXian" charset="-122"/>
                <a:cs typeface="DengXian" charset="-122"/>
              </a:rPr>
              <a:t>非零特征值对应的特征</a:t>
            </a:r>
            <a:r>
              <a:rPr lang="zh-CN" altLang="en-US" dirty="0" smtClean="0">
                <a:latin typeface="DengXian" charset="-122"/>
                <a:ea typeface="DengXian" charset="-122"/>
                <a:cs typeface="DengXian" charset="-122"/>
              </a:rPr>
              <a:t>向量。</a:t>
            </a:r>
            <a:endParaRPr lang="zh-CN" altLang="en-US" dirty="0">
              <a:latin typeface="DengXian" charset="-122"/>
              <a:ea typeface="DengXian" charset="-122"/>
              <a:cs typeface="DengXian" charset="-122"/>
            </a:endParaRPr>
          </a:p>
          <a:p>
            <a:endParaRPr kumimoji="1" lang="en-US" altLang="zh-CN" dirty="0" smtClean="0">
              <a:latin typeface="DengXian" charset="-122"/>
              <a:ea typeface="DengXian" charset="-122"/>
              <a:cs typeface="DengXian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102" y="2471867"/>
            <a:ext cx="4813300" cy="8763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9102" y="3348167"/>
            <a:ext cx="4178300" cy="16383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8102" y="4878947"/>
            <a:ext cx="2921000" cy="8128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/>
          <a:srcRect b="8961"/>
          <a:stretch/>
        </p:blipFill>
        <p:spPr>
          <a:xfrm>
            <a:off x="4789102" y="4986467"/>
            <a:ext cx="4724400" cy="70528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8102" y="5790185"/>
            <a:ext cx="16510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890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03953"/>
          </a:xfrm>
        </p:spPr>
        <p:txBody>
          <a:bodyPr/>
          <a:lstStyle/>
          <a:p>
            <a:r>
              <a:rPr lang="en-US" altLang="zh-CN" dirty="0"/>
              <a:t>Locally </a:t>
            </a:r>
            <a:r>
              <a:rPr lang="en-US" altLang="zh-CN" dirty="0" smtClean="0"/>
              <a:t>Linear Embedding(LLE)</a:t>
            </a:r>
            <a:endParaRPr kumimoji="1" lang="zh-CN" altLang="en-US" dirty="0"/>
          </a:p>
        </p:txBody>
      </p:sp>
      <p:pic>
        <p:nvPicPr>
          <p:cNvPr id="11266" name="Picture 2" descr="https://cs.nyu.edu/~roweis/lle/images/llef2med.gi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399" y="1489753"/>
            <a:ext cx="4885602" cy="489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7445533" y="6386485"/>
            <a:ext cx="4696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hlinkClick r:id="rId4"/>
              </a:rPr>
              <a:t>https://cs.nyu.edu/~roweis/lle/algorithm.html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18503945"/>
      </p:ext>
    </p:extLst>
  </p:cSld>
  <p:clrMapOvr>
    <a:masterClrMapping/>
  </p:clrMapOvr>
</p:sld>
</file>

<file path=ppt/theme/theme1.xml><?xml version="1.0" encoding="utf-8"?>
<a:theme xmlns:a="http://schemas.openxmlformats.org/drawingml/2006/main" name="裁剪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裁剪</Template>
  <TotalTime>1287</TotalTime>
  <Words>396</Words>
  <Application>Microsoft Office PowerPoint</Application>
  <PresentationFormat>宽屏</PresentationFormat>
  <Paragraphs>89</Paragraphs>
  <Slides>13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9" baseType="lpstr">
      <vt:lpstr>等线</vt:lpstr>
      <vt:lpstr>等线</vt:lpstr>
      <vt:lpstr>DengXian Light</vt:lpstr>
      <vt:lpstr>华文楷体</vt:lpstr>
      <vt:lpstr>Franklin Gothic Book</vt:lpstr>
      <vt:lpstr>裁剪</vt:lpstr>
      <vt:lpstr>Dimension Reduction</vt:lpstr>
      <vt:lpstr>Principal Component Analysis(PCA)</vt:lpstr>
      <vt:lpstr>Principal Component Analysis(PCA)</vt:lpstr>
      <vt:lpstr>Linear Discriminant Analysis(LDA)</vt:lpstr>
      <vt:lpstr>Linear Discriminant Analysis(LDA)</vt:lpstr>
      <vt:lpstr>Locally Linear Embedding(LLE)</vt:lpstr>
      <vt:lpstr>Locally Linear Embedding(LLE)</vt:lpstr>
      <vt:lpstr>Locally Linear Embedding(LLE)</vt:lpstr>
      <vt:lpstr>Locally Linear Embedding(LLE)</vt:lpstr>
      <vt:lpstr>Laplacian Eigenmaps</vt:lpstr>
      <vt:lpstr>Laplacian Eigenmaps</vt:lpstr>
      <vt:lpstr>Summaries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用户</dc:creator>
  <cp:lastModifiedBy>jiawei yu</cp:lastModifiedBy>
  <cp:revision>28</cp:revision>
  <dcterms:created xsi:type="dcterms:W3CDTF">2019-10-07T11:32:59Z</dcterms:created>
  <dcterms:modified xsi:type="dcterms:W3CDTF">2019-10-08T09:08:42Z</dcterms:modified>
</cp:coreProperties>
</file>