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58" r:id="rId3"/>
    <p:sldId id="259" r:id="rId4"/>
    <p:sldId id="257" r:id="rId5"/>
    <p:sldId id="286" r:id="rId6"/>
    <p:sldId id="283" r:id="rId7"/>
    <p:sldId id="287" r:id="rId8"/>
    <p:sldId id="302" r:id="rId9"/>
    <p:sldId id="291" r:id="rId10"/>
    <p:sldId id="292" r:id="rId11"/>
    <p:sldId id="301" r:id="rId12"/>
    <p:sldId id="303" r:id="rId13"/>
    <p:sldId id="293" r:id="rId14"/>
    <p:sldId id="294" r:id="rId15"/>
    <p:sldId id="295" r:id="rId16"/>
    <p:sldId id="290" r:id="rId17"/>
    <p:sldId id="288" r:id="rId18"/>
    <p:sldId id="285" r:id="rId19"/>
    <p:sldId id="289" r:id="rId20"/>
    <p:sldId id="304" r:id="rId21"/>
    <p:sldId id="305" r:id="rId22"/>
    <p:sldId id="296" r:id="rId23"/>
    <p:sldId id="300" r:id="rId24"/>
    <p:sldId id="297" r:id="rId25"/>
    <p:sldId id="299" r:id="rId26"/>
    <p:sldId id="27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92"/>
    <p:restoredTop sz="94712"/>
  </p:normalViewPr>
  <p:slideViewPr>
    <p:cSldViewPr snapToGrid="0">
      <p:cViewPr varScale="1">
        <p:scale>
          <a:sx n="93" d="100"/>
          <a:sy n="93" d="100"/>
        </p:scale>
        <p:origin x="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A07A4-395A-9C4D-BD87-6220D52FB180}" type="datetimeFigureOut">
              <a:rPr lang="en-US" smtClean="0"/>
              <a:t>4/23/2019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C6809-B335-0C4B-911E-4D0777907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3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C6809-B335-0C4B-911E-4D07779071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0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18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632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060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598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6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01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643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591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59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2403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28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C92609-6412-4D4F-A8CB-DBF02D2676EC}" type="datetimeFigureOut">
              <a:rPr lang="zh-CN" altLang="en-US" smtClean="0"/>
              <a:t>2019/4/23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DE248AA-4BB0-406F-BF4F-3D80CC4046E7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47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andimprove.com/" TargetMode="External"/><Relationship Id="rId2" Type="http://schemas.openxmlformats.org/officeDocument/2006/relationships/hyperlink" Target="http://www.wiki.cl.cam.ac.uk/rowiki/NaturalLanguage/ALTA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Hans" altLang="en-US" dirty="0"/>
              <a:t>英语口语自动评测技术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邓侃</a:t>
            </a:r>
            <a:endParaRPr lang="en-US" altLang="zh-CN" dirty="0"/>
          </a:p>
          <a:p>
            <a:r>
              <a:rPr lang="en-US" altLang="zh-Hans" dirty="0"/>
              <a:t>PhD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Engineering,</a:t>
            </a:r>
          </a:p>
          <a:p>
            <a:r>
              <a:rPr lang="en-US" altLang="zh-Hans" dirty="0"/>
              <a:t>University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Cambridge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5169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89230-7D90-EE43-AF88-FA471B97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音素和单词得分计算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71B12-42D5-AA44-989D-1AC6147572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</a:t>
                </a:r>
                <a:r>
                  <a:rPr lang="zh-CN" altLang="en-US" dirty="0"/>
                  <a:t>）计算每个音素的百分制得分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square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phone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))</m:t>
                            </m:r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PhoneScore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100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square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,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square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&lt;100</m:t>
                            </m:r>
                          </m:e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0,         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else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2</a:t>
                </a:r>
                <a:r>
                  <a:rPr lang="zh-CN" altLang="en-US" dirty="0"/>
                  <a:t>）统计每个单词包含的音素个数，以及每个单词对应音素的起止位置</a:t>
                </a:r>
                <a:endParaRPr lang="en-US" dirty="0"/>
              </a:p>
              <a:p>
                <a:r>
                  <a:rPr lang="en-US" dirty="0"/>
                  <a:t>3</a:t>
                </a:r>
                <a:r>
                  <a:rPr lang="zh-CN" altLang="en-US" dirty="0"/>
                  <a:t>）</a:t>
                </a:r>
                <a:r>
                  <a:rPr lang="zh-Hans" altLang="en-US" dirty="0"/>
                  <a:t>单词百分制得分</a:t>
                </a:r>
                <a:endParaRPr lang="en-US" altLang="zh-CN" dirty="0"/>
              </a:p>
              <a:p>
                <a:r>
                  <a:rPr lang="zh-CN" altLang="en-US" dirty="0"/>
                  <a:t>     加大发音最差的音素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Han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altLang="zh-Han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dirty="0"/>
                  <a:t>的权重 </a:t>
                </a:r>
                <a:r>
                  <a:rPr lang="en-US" altLang="zh-CN" dirty="0"/>
                  <a:t>—— </a:t>
                </a:r>
                <a:r>
                  <a:rPr lang="zh-CN" altLang="en-US" dirty="0"/>
                  <a:t>教师对发音缺陷比较敏感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C71B12-42D5-AA44-989D-1AC6147572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55" t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B13F908-6960-064C-88C1-4BC1915432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08318"/>
              </p:ext>
            </p:extLst>
          </p:nvPr>
        </p:nvGraphicFramePr>
        <p:xfrm>
          <a:off x="1572514" y="5586412"/>
          <a:ext cx="2611938" cy="72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4" r:id="rId4" imgW="793750" imgH="222250" progId="Equation.3">
                  <p:embed/>
                </p:oleObj>
              </mc:Choice>
              <mc:Fallback>
                <p:oleObj r:id="rId4" imgW="793750" imgH="2222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2514" y="5586412"/>
                        <a:ext cx="2611938" cy="722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A6CC7FA-7DF8-384E-B1F5-81461A5CB7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694875"/>
              </p:ext>
            </p:extLst>
          </p:nvPr>
        </p:nvGraphicFramePr>
        <p:xfrm>
          <a:off x="5410788" y="5597240"/>
          <a:ext cx="3253262" cy="722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5" r:id="rId6" imgW="1028700" imgH="228600" progId="Equation.3">
                  <p:embed/>
                </p:oleObj>
              </mc:Choice>
              <mc:Fallback>
                <p:oleObj r:id="rId6" imgW="10287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788" y="5597240"/>
                        <a:ext cx="3253262" cy="72294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>
            <a:extLst>
              <a:ext uri="{FF2B5EF4-FFF2-40B4-BE49-F238E27FC236}">
                <a16:creationId xmlns:a16="http://schemas.microsoft.com/office/drawing/2014/main" id="{0BDBA35E-C5C6-9646-8CCB-116F82470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0DD10033-73AC-3246-B7DF-C51A61C88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509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5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A3E830-03BB-4D21-9E77-B6917C4EA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识别网络的容错需求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B692167-3510-44A8-A4B5-C8F7E2E784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最基本的强制匹配网络：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单一 </a:t>
            </a:r>
            <a:r>
              <a:rPr lang="en-US" altLang="zh-CN" dirty="0"/>
              <a:t>Force Alignment </a:t>
            </a:r>
            <a:r>
              <a:rPr lang="zh-CN" altLang="en-US" dirty="0"/>
              <a:t>网络带来的问题：</a:t>
            </a:r>
            <a:endParaRPr lang="en-US" altLang="zh-CN" dirty="0"/>
          </a:p>
          <a:p>
            <a:r>
              <a:rPr lang="zh-CN" altLang="en-US" dirty="0"/>
              <a:t>用户发音存在错误：插入</a:t>
            </a:r>
            <a:r>
              <a:rPr lang="en-US" altLang="zh-CN" dirty="0"/>
              <a:t>/</a:t>
            </a:r>
            <a:r>
              <a:rPr lang="zh-CN" altLang="en-US" dirty="0"/>
              <a:t>删除</a:t>
            </a:r>
            <a:r>
              <a:rPr lang="en-US" altLang="zh-CN" dirty="0"/>
              <a:t>/</a:t>
            </a:r>
            <a:r>
              <a:rPr lang="zh-CN" altLang="en-US" dirty="0"/>
              <a:t>替换</a:t>
            </a:r>
            <a:endParaRPr lang="en-US" altLang="zh-CN" dirty="0"/>
          </a:p>
          <a:p>
            <a:r>
              <a:rPr lang="zh-CN" altLang="en-US" dirty="0"/>
              <a:t>单纯的替换错误仅影响当前词匹配，对后续 </a:t>
            </a:r>
            <a:r>
              <a:rPr lang="en-US" altLang="zh-CN" dirty="0"/>
              <a:t>Force Alignment </a:t>
            </a:r>
            <a:r>
              <a:rPr lang="zh-CN" altLang="en-US" dirty="0"/>
              <a:t>影响相对较小</a:t>
            </a:r>
            <a:endParaRPr lang="en-US" altLang="zh-CN" dirty="0"/>
          </a:p>
          <a:p>
            <a:endParaRPr lang="en-US" altLang="zh-CN" dirty="0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0C956943-03A6-44E5-A2E9-0F5411443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7" y="2791575"/>
            <a:ext cx="6005725" cy="161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B85AF89D-BE1D-435F-AF50-18B05153A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22215C2-1CFD-4F16-BFEA-153960E6C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42927"/>
              </p:ext>
            </p:extLst>
          </p:nvPr>
        </p:nvGraphicFramePr>
        <p:xfrm>
          <a:off x="7136025" y="2631092"/>
          <a:ext cx="4602213" cy="17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r:id="rId4" imgW="4421975" imgH="1391296" progId="Visio.Drawing.11">
                  <p:embed/>
                </p:oleObj>
              </mc:Choice>
              <mc:Fallback>
                <p:oleObj r:id="rId4" imgW="4421975" imgH="139129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6025" y="2631092"/>
                        <a:ext cx="4602213" cy="1731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491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662FE1-FBCC-4DB5-8E66-B3E7796D7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对删除错误容错的网络结构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4F12A1F-A93F-4094-B7C9-F000583A8F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331720"/>
            <a:ext cx="9720071" cy="4023360"/>
          </a:xfrm>
        </p:spPr>
        <p:txBody>
          <a:bodyPr/>
          <a:lstStyle/>
          <a:p>
            <a:r>
              <a:rPr lang="zh-CN" altLang="en-US" b="1" dirty="0"/>
              <a:t>插入错误</a:t>
            </a:r>
            <a:r>
              <a:rPr lang="zh-CN" altLang="en-US" dirty="0"/>
              <a:t>：常见的是插入 </a:t>
            </a:r>
            <a:r>
              <a:rPr lang="en-US" altLang="zh-CN" dirty="0" err="1"/>
              <a:t>er</a:t>
            </a:r>
            <a:r>
              <a:rPr lang="zh-CN" altLang="en-US" dirty="0"/>
              <a:t>，</a:t>
            </a:r>
            <a:r>
              <a:rPr lang="en-US" altLang="zh-CN" dirty="0" err="1"/>
              <a:t>emm</a:t>
            </a:r>
            <a:r>
              <a:rPr lang="zh-CN" altLang="en-US" dirty="0"/>
              <a:t>等语气词，以及自我重复</a:t>
            </a:r>
            <a:endParaRPr lang="en-US" altLang="zh-CN" dirty="0"/>
          </a:p>
          <a:p>
            <a:r>
              <a:rPr lang="zh-CN" altLang="en-US" dirty="0"/>
              <a:t>解决方案：</a:t>
            </a:r>
            <a:r>
              <a:rPr lang="en-US" altLang="zh-CN" dirty="0"/>
              <a:t>1. </a:t>
            </a:r>
            <a:r>
              <a:rPr lang="zh-CN" altLang="en-US" dirty="0"/>
              <a:t>自我重复 </a:t>
            </a:r>
            <a:r>
              <a:rPr lang="en-US" altLang="zh-CN" dirty="0"/>
              <a:t>- </a:t>
            </a:r>
            <a:r>
              <a:rPr lang="zh-CN" altLang="en-US" dirty="0"/>
              <a:t>对每个词增加自回弧   </a:t>
            </a:r>
            <a:r>
              <a:rPr lang="en-US" altLang="zh-CN" dirty="0"/>
              <a:t>2. </a:t>
            </a:r>
            <a:r>
              <a:rPr lang="zh-CN" altLang="en-US" dirty="0"/>
              <a:t>插入语气词 </a:t>
            </a:r>
            <a:r>
              <a:rPr lang="en-US" altLang="zh-CN" dirty="0"/>
              <a:t>– </a:t>
            </a:r>
            <a:r>
              <a:rPr lang="zh-CN" altLang="en-US" dirty="0"/>
              <a:t>扩展静音模型</a:t>
            </a:r>
            <a:endParaRPr lang="en-US" altLang="zh-CN" dirty="0"/>
          </a:p>
          <a:p>
            <a:r>
              <a:rPr lang="zh-CN" altLang="en-US" b="1" dirty="0"/>
              <a:t>删除错误</a:t>
            </a:r>
            <a:r>
              <a:rPr lang="zh-CN" altLang="en-US" dirty="0"/>
              <a:t>：出现频率高，对当前词和后续词都有影响</a:t>
            </a:r>
            <a:endParaRPr lang="en-US" altLang="zh-CN" dirty="0"/>
          </a:p>
          <a:p>
            <a:r>
              <a:rPr lang="zh-CN" altLang="en-US" dirty="0"/>
              <a:t>解决方案：对每个词加入跨越弧，有一定概率跨过当前词</a:t>
            </a:r>
            <a:endParaRPr lang="en-US" dirty="0"/>
          </a:p>
        </p:txBody>
      </p:sp>
      <p:pic>
        <p:nvPicPr>
          <p:cNvPr id="5122" name="对象 4">
            <a:extLst>
              <a:ext uri="{FF2B5EF4-FFF2-40B4-BE49-F238E27FC236}">
                <a16:creationId xmlns:a16="http://schemas.microsoft.com/office/drawing/2014/main" id="{3381F45A-90D8-4A47-81F2-D9DFA2E5732E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9" t="-7076" r="-3072" b="-394"/>
          <a:stretch>
            <a:fillRect/>
          </a:stretch>
        </p:blipFill>
        <p:spPr bwMode="auto">
          <a:xfrm>
            <a:off x="1024128" y="4212127"/>
            <a:ext cx="3900488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8F2496D7-C89B-4387-8BEB-D610F97CB3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794" y="42121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CC6F13B-5B39-490C-8ECB-FC5F4765BF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977924"/>
              </p:ext>
            </p:extLst>
          </p:nvPr>
        </p:nvGraphicFramePr>
        <p:xfrm>
          <a:off x="5048794" y="4212126"/>
          <a:ext cx="4349932" cy="21675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4" imgW="4679626" imgH="1951680" progId="Visio.Drawing.11">
                  <p:embed/>
                </p:oleObj>
              </mc:Choice>
              <mc:Fallback>
                <p:oleObj r:id="rId4" imgW="4679626" imgH="19516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8794" y="4212126"/>
                        <a:ext cx="4349932" cy="21675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2903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1EA56-EAC2-2D4D-A92B-FF31BE456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句子和段落得分计算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F8B6D-5865-794E-B9AD-5FBD8DF7C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Hans" altLang="en-US" b="1" dirty="0"/>
              <a:t>句子得分</a:t>
            </a:r>
            <a:endParaRPr lang="en-US" altLang="zh-CN" b="1" dirty="0"/>
          </a:p>
          <a:p>
            <a:r>
              <a:rPr lang="zh-CN" altLang="en-US" dirty="0"/>
              <a:t>不同单词设置权重不同，对句子的所有单词得分进行加权求和</a:t>
            </a:r>
            <a:endParaRPr lang="en-US" altLang="zh-CN" dirty="0"/>
          </a:p>
          <a:p>
            <a:r>
              <a:rPr lang="zh-Hans" altLang="en-US" dirty="0"/>
              <a:t>英语考试中要求回答的关键词得分权重高一些</a:t>
            </a:r>
            <a:endParaRPr lang="en-US" altLang="zh-Hans" dirty="0"/>
          </a:p>
          <a:p>
            <a:r>
              <a:rPr lang="zh-Hans" altLang="en-US" dirty="0"/>
              <a:t>这个关键词列表是和英语老师，或者项目应用方沟通设置的</a:t>
            </a:r>
            <a:endParaRPr lang="en-US" altLang="zh-Hans" dirty="0"/>
          </a:p>
          <a:p>
            <a:r>
              <a:rPr lang="zh-Hans" altLang="en-US" b="1" dirty="0"/>
              <a:t>段落得分</a:t>
            </a:r>
            <a:endParaRPr lang="en-US" altLang="zh-Hans" b="1" dirty="0"/>
          </a:p>
          <a:p>
            <a:r>
              <a:rPr lang="zh-CN" altLang="en-US" dirty="0"/>
              <a:t>句子得分的加权求和</a:t>
            </a:r>
            <a:endParaRPr lang="en-US" altLang="zh-CN" dirty="0"/>
          </a:p>
          <a:p>
            <a:r>
              <a:rPr lang="zh-CN" altLang="en-US" b="1" dirty="0"/>
              <a:t>最终得分</a:t>
            </a:r>
            <a:endParaRPr lang="en-US" altLang="zh-CN" b="1" dirty="0"/>
          </a:p>
          <a:p>
            <a:r>
              <a:rPr lang="zh-CN" altLang="en-US" dirty="0"/>
              <a:t>客观分数经过映射，得到主观得分 </a:t>
            </a:r>
            <a:r>
              <a:rPr lang="en-US" altLang="zh-CN" dirty="0"/>
              <a:t>—— </a:t>
            </a:r>
            <a:r>
              <a:rPr lang="zh-CN" altLang="en-US" dirty="0"/>
              <a:t>函数拟合问题，难点在于</a:t>
            </a:r>
            <a:r>
              <a:rPr lang="zh-CN" altLang="en-US" b="1" dirty="0"/>
              <a:t>人工评分</a:t>
            </a:r>
            <a:endParaRPr lang="en-US" altLang="zh-Hans" b="1" dirty="0"/>
          </a:p>
        </p:txBody>
      </p:sp>
    </p:spTree>
    <p:extLst>
      <p:ext uri="{BB962C8B-B14F-4D97-AF65-F5344CB8AC3E}">
        <p14:creationId xmlns:p14="http://schemas.microsoft.com/office/powerpoint/2010/main" val="367378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4C15-1AB5-3845-89EF-5C725D492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流利度打分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3B9B6-F0A0-C74F-845A-81970DD14B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</a:t>
            </a:r>
            <a:r>
              <a:rPr lang="zh-CN" altLang="en-US" dirty="0"/>
              <a:t>）统计三个流利度指标：</a:t>
            </a:r>
            <a:endParaRPr lang="en-US" dirty="0"/>
          </a:p>
          <a:p>
            <a:r>
              <a:rPr lang="zh-Hans" altLang="en-US" dirty="0"/>
              <a:t>      </a:t>
            </a:r>
            <a:r>
              <a:rPr lang="zh-CN" altLang="en-US" dirty="0"/>
              <a:t>每分钟单词数，单位：个</a:t>
            </a:r>
            <a:r>
              <a:rPr lang="en-US" dirty="0"/>
              <a:t>/m</a:t>
            </a:r>
          </a:p>
          <a:p>
            <a:r>
              <a:rPr lang="en-US" dirty="0"/>
              <a:t>	</a:t>
            </a:r>
            <a:r>
              <a:rPr lang="en-US" dirty="0" err="1"/>
              <a:t>wordNumOfEachMinute</a:t>
            </a:r>
            <a:r>
              <a:rPr lang="en-US" dirty="0"/>
              <a:t> = </a:t>
            </a:r>
            <a:r>
              <a:rPr lang="en-US" dirty="0" err="1"/>
              <a:t>NumofWord</a:t>
            </a:r>
            <a:r>
              <a:rPr lang="en-US" dirty="0"/>
              <a:t> / (( </a:t>
            </a:r>
            <a:r>
              <a:rPr lang="en-US" dirty="0" err="1"/>
              <a:t>phoneLenth</a:t>
            </a:r>
            <a:r>
              <a:rPr lang="en-US" dirty="0"/>
              <a:t> + </a:t>
            </a:r>
            <a:r>
              <a:rPr lang="en-US" dirty="0" err="1"/>
              <a:t>silenceLenth</a:t>
            </a:r>
            <a:r>
              <a:rPr lang="en-US" dirty="0"/>
              <a:t> ) / 1000.0) * 60.0;</a:t>
            </a:r>
          </a:p>
          <a:p>
            <a:pPr marL="0" indent="0">
              <a:buNone/>
            </a:pPr>
            <a:r>
              <a:rPr lang="zh-Hans" altLang="en-US" dirty="0"/>
              <a:t>       </a:t>
            </a:r>
            <a:r>
              <a:rPr lang="zh-CN" altLang="en-US" dirty="0"/>
              <a:t>音素平均时长，单位：</a:t>
            </a:r>
            <a:r>
              <a:rPr lang="en-US" dirty="0" err="1"/>
              <a:t>ms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avgPhoneLength</a:t>
            </a:r>
            <a:r>
              <a:rPr lang="en-US" dirty="0"/>
              <a:t> = </a:t>
            </a:r>
            <a:r>
              <a:rPr lang="en-US" dirty="0" err="1"/>
              <a:t>phoneLenth</a:t>
            </a:r>
            <a:r>
              <a:rPr lang="en-US" dirty="0"/>
              <a:t> / </a:t>
            </a:r>
            <a:r>
              <a:rPr lang="en-US" dirty="0" err="1"/>
              <a:t>NumofPhone</a:t>
            </a:r>
            <a:r>
              <a:rPr lang="en-US" dirty="0"/>
              <a:t>;</a:t>
            </a:r>
          </a:p>
          <a:p>
            <a:r>
              <a:rPr lang="zh-Hans" altLang="en-US" dirty="0"/>
              <a:t>      </a:t>
            </a:r>
            <a:r>
              <a:rPr lang="zh-CN" altLang="en-US" dirty="0"/>
              <a:t>语音部分占音频长度比例</a:t>
            </a:r>
            <a:endParaRPr lang="en-US" dirty="0"/>
          </a:p>
          <a:p>
            <a:r>
              <a:rPr lang="en-US" dirty="0"/>
              <a:t>	</a:t>
            </a:r>
            <a:r>
              <a:rPr lang="en-US" dirty="0" err="1"/>
              <a:t>phoneWavRatio</a:t>
            </a:r>
            <a:r>
              <a:rPr lang="en-US" dirty="0"/>
              <a:t> = </a:t>
            </a:r>
            <a:r>
              <a:rPr lang="en-US" dirty="0" err="1"/>
              <a:t>phoneLenth</a:t>
            </a:r>
            <a:r>
              <a:rPr lang="en-US" dirty="0"/>
              <a:t>/(</a:t>
            </a:r>
            <a:r>
              <a:rPr lang="en-US" dirty="0" err="1"/>
              <a:t>phoneLenth</a:t>
            </a:r>
            <a:r>
              <a:rPr lang="en-US" dirty="0"/>
              <a:t> + </a:t>
            </a:r>
            <a:r>
              <a:rPr lang="en-US" dirty="0" err="1"/>
              <a:t>silenceLenth</a:t>
            </a:r>
            <a:r>
              <a:rPr lang="en-US" dirty="0"/>
              <a:t>);</a:t>
            </a:r>
          </a:p>
          <a:p>
            <a:r>
              <a:rPr lang="en-US" dirty="0"/>
              <a:t>2</a:t>
            </a:r>
            <a:r>
              <a:rPr lang="zh-CN" altLang="en-US" dirty="0"/>
              <a:t>）根据这三个流利度指标，按照一定策略对分数进行奖励与惩罚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838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F6099-AF86-0443-B4FB-DCCCE5DCC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实际系统的挑战与解决方案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C27F-CE56-1E4D-B733-123746193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Hans" altLang="en-US" b="1" dirty="0"/>
              <a:t>回答的内容层面：</a:t>
            </a:r>
            <a:endParaRPr lang="en-US" altLang="zh-Hans" b="1" dirty="0"/>
          </a:p>
          <a:p>
            <a:r>
              <a:rPr lang="en-US" altLang="zh-Hans" dirty="0"/>
              <a:t>non-speech</a:t>
            </a:r>
            <a:r>
              <a:rPr lang="zh-Hans" altLang="en-US" dirty="0"/>
              <a:t> </a:t>
            </a:r>
            <a:r>
              <a:rPr lang="en-US" altLang="zh-Hans" dirty="0"/>
              <a:t>(</a:t>
            </a:r>
            <a:r>
              <a:rPr lang="zh-Hans" altLang="en-US" dirty="0"/>
              <a:t>打喷嚏</a:t>
            </a:r>
            <a:r>
              <a:rPr lang="en-US" altLang="zh-Hans" dirty="0" err="1"/>
              <a:t>etc</a:t>
            </a:r>
            <a:r>
              <a:rPr lang="en-US" altLang="zh-Hans" dirty="0"/>
              <a:t>)</a:t>
            </a:r>
          </a:p>
          <a:p>
            <a:r>
              <a:rPr lang="zh-Hans" altLang="en-US" b="1" dirty="0"/>
              <a:t>解决方案：</a:t>
            </a:r>
            <a:endParaRPr lang="en-US" altLang="zh-Hans" b="1" dirty="0"/>
          </a:p>
          <a:p>
            <a:r>
              <a:rPr lang="en-US" altLang="zh-Hans" dirty="0"/>
              <a:t>VAD</a:t>
            </a:r>
            <a:r>
              <a:rPr lang="zh-Hans" altLang="en-US" dirty="0"/>
              <a:t> 检测语音部分 </a:t>
            </a:r>
            <a:r>
              <a:rPr lang="en-US" altLang="zh-CN" dirty="0"/>
              <a:t>+ </a:t>
            </a:r>
            <a:r>
              <a:rPr lang="zh-CN" altLang="en-US" dirty="0"/>
              <a:t>拒识模块（根据基音等特征判断是否是连续语音）</a:t>
            </a:r>
            <a:endParaRPr lang="en-US" altLang="zh-Hans" dirty="0"/>
          </a:p>
          <a:p>
            <a:r>
              <a:rPr lang="zh-CN" altLang="en-US" b="1" dirty="0"/>
              <a:t>环境</a:t>
            </a:r>
            <a:r>
              <a:rPr lang="zh-Hans" altLang="en-US" b="1" dirty="0"/>
              <a:t>稳健性：</a:t>
            </a:r>
            <a:endParaRPr lang="en-US" altLang="zh-Hans" b="1" dirty="0"/>
          </a:p>
          <a:p>
            <a:r>
              <a:rPr lang="zh-Hans" altLang="en-US" dirty="0"/>
              <a:t>考场噪声 </a:t>
            </a:r>
            <a:r>
              <a:rPr lang="en-US" altLang="zh-Hans" dirty="0"/>
              <a:t>Environment</a:t>
            </a:r>
            <a:r>
              <a:rPr lang="zh-Hans" altLang="en-US" dirty="0"/>
              <a:t> </a:t>
            </a:r>
            <a:r>
              <a:rPr lang="en-US" altLang="zh-Hans" dirty="0"/>
              <a:t>Noise</a:t>
            </a:r>
          </a:p>
          <a:p>
            <a:r>
              <a:rPr lang="zh-Hans" altLang="en-US" dirty="0"/>
              <a:t>麦克风失真 </a:t>
            </a:r>
            <a:r>
              <a:rPr lang="en-US" altLang="zh-Hans" dirty="0"/>
              <a:t>Channel</a:t>
            </a:r>
            <a:r>
              <a:rPr lang="zh-Hans" altLang="en-US" dirty="0"/>
              <a:t> </a:t>
            </a:r>
            <a:r>
              <a:rPr lang="en-US" altLang="zh-Hans" dirty="0"/>
              <a:t>Distortion</a:t>
            </a:r>
          </a:p>
          <a:p>
            <a:r>
              <a:rPr lang="zh-Hans" altLang="en-US" b="1" dirty="0"/>
              <a:t>解决方案：</a:t>
            </a:r>
            <a:endParaRPr lang="en-US" altLang="zh-Hans" b="1" dirty="0"/>
          </a:p>
          <a:p>
            <a:r>
              <a:rPr lang="en-US" altLang="zh-Hans" dirty="0"/>
              <a:t>DNN</a:t>
            </a:r>
            <a:r>
              <a:rPr lang="zh-Hans" altLang="en-US" dirty="0"/>
              <a:t> </a:t>
            </a:r>
            <a:r>
              <a:rPr lang="en-US" altLang="zh-Hans" dirty="0"/>
              <a:t>+</a:t>
            </a:r>
            <a:r>
              <a:rPr lang="zh-Hans" altLang="en-US" dirty="0"/>
              <a:t> 人工加噪的标准语音库 </a:t>
            </a:r>
            <a:r>
              <a:rPr lang="en-US" altLang="zh-Hans" dirty="0"/>
              <a:t>+</a:t>
            </a:r>
            <a:r>
              <a:rPr lang="zh-Hans" altLang="en-US" dirty="0"/>
              <a:t> 考场环境录制的带噪标准语音库 </a:t>
            </a:r>
            <a:r>
              <a:rPr lang="en-US" altLang="zh-CN" dirty="0"/>
              <a:t>+ </a:t>
            </a:r>
            <a:r>
              <a:rPr lang="zh-CN" altLang="en-US" b="1" dirty="0"/>
              <a:t>配套硬件</a:t>
            </a:r>
            <a:endParaRPr lang="en-US" altLang="zh-Hans" b="1" dirty="0"/>
          </a:p>
        </p:txBody>
      </p:sp>
    </p:spTree>
    <p:extLst>
      <p:ext uri="{BB962C8B-B14F-4D97-AF65-F5344CB8AC3E}">
        <p14:creationId xmlns:p14="http://schemas.microsoft.com/office/powerpoint/2010/main" val="694348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F3B44-16EF-F347-BA10-70065C4D8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参考文献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3A89C-1001-3E49-8961-8440DE4E3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Hans" altLang="en-US" dirty="0"/>
              <a:t>吴延年</a:t>
            </a:r>
            <a:r>
              <a:rPr lang="en-US" altLang="zh-Hans" dirty="0"/>
              <a:t>《</a:t>
            </a:r>
            <a:r>
              <a:rPr lang="zh-CN" altLang="en-US" dirty="0"/>
              <a:t>英语口语自动评测中的若干算法问题的研究</a:t>
            </a:r>
            <a:r>
              <a:rPr lang="en-US" altLang="zh-Hans" dirty="0"/>
              <a:t>》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姜贝妮</a:t>
            </a:r>
            <a:r>
              <a:rPr lang="en-US" altLang="zh-CN" dirty="0"/>
              <a:t>《</a:t>
            </a:r>
            <a:r>
              <a:rPr lang="zh-CN" altLang="en-US" dirty="0"/>
              <a:t>英语发音韵律评测方法的研究</a:t>
            </a:r>
            <a:r>
              <a:rPr lang="en-US" altLang="zh-CN" dirty="0"/>
              <a:t>》</a:t>
            </a:r>
            <a:endParaRPr lang="en-US" dirty="0"/>
          </a:p>
          <a:p>
            <a:pPr marL="0" indent="0">
              <a:buNone/>
            </a:pPr>
            <a:r>
              <a:rPr lang="zh-Hans" altLang="en-US" dirty="0"/>
              <a:t>朱</a:t>
            </a:r>
            <a:r>
              <a:rPr lang="zh-CN" altLang="en-US" dirty="0"/>
              <a:t>芸</a:t>
            </a:r>
            <a:r>
              <a:rPr lang="en-US" altLang="zh-CN" dirty="0"/>
              <a:t>《</a:t>
            </a:r>
            <a:r>
              <a:rPr lang="zh-CN" altLang="en-US" dirty="0"/>
              <a:t>计算机辅助英语学习系统中的韵律分析与建模方法研究</a:t>
            </a:r>
            <a:r>
              <a:rPr lang="en-US" altLang="zh-CN" dirty="0"/>
              <a:t>》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Combination of machine scores for automatic grading of pronunciation quality</a:t>
            </a:r>
          </a:p>
          <a:p>
            <a:pPr marL="0" indent="0">
              <a:buNone/>
            </a:pPr>
            <a:r>
              <a:rPr lang="en-US" dirty="0"/>
              <a:t>Phone-level pronunciation scoring and assessment for interactive language learning</a:t>
            </a:r>
          </a:p>
          <a:p>
            <a:pPr marL="0" indent="0">
              <a:buNone/>
            </a:pPr>
            <a:r>
              <a:rPr lang="en-US" altLang="zh-Hans" dirty="0"/>
              <a:t>Sphinx</a:t>
            </a:r>
            <a:r>
              <a:rPr lang="zh-Hans" altLang="en-US" dirty="0"/>
              <a:t> </a:t>
            </a:r>
            <a:r>
              <a:rPr lang="en-US" altLang="zh-Hans" dirty="0"/>
              <a:t>documents</a:t>
            </a:r>
          </a:p>
          <a:p>
            <a:pPr marL="0" indent="0">
              <a:buNone/>
            </a:pPr>
            <a:r>
              <a:rPr lang="en-US" altLang="zh-Hans" dirty="0"/>
              <a:t>Kaldi</a:t>
            </a:r>
            <a:r>
              <a:rPr lang="zh-Hans" altLang="en-US" dirty="0"/>
              <a:t> </a:t>
            </a:r>
            <a:r>
              <a:rPr lang="en-US" altLang="zh-Hans" dirty="0"/>
              <a:t>documents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471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A5FA-E115-0446-8A5F-1555B542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英语口语语法纠错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4DBA-977D-6E41-855A-61B79F700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ans" altLang="en-US" dirty="0"/>
              <a:t>邓侃</a:t>
            </a:r>
            <a:endParaRPr lang="en-US" altLang="zh-Hans" dirty="0"/>
          </a:p>
          <a:p>
            <a:r>
              <a:rPr lang="en-US" altLang="zh-Hans" dirty="0"/>
              <a:t>PhD</a:t>
            </a:r>
            <a:r>
              <a:rPr lang="zh-Hans" altLang="en-US" dirty="0"/>
              <a:t> </a:t>
            </a:r>
            <a:r>
              <a:rPr lang="en-US" altLang="zh-Hans" dirty="0"/>
              <a:t>in</a:t>
            </a:r>
            <a:r>
              <a:rPr lang="zh-Hans" altLang="en-US" dirty="0"/>
              <a:t> </a:t>
            </a:r>
            <a:r>
              <a:rPr lang="en-US" altLang="zh-Hans" dirty="0"/>
              <a:t>Engineering</a:t>
            </a:r>
          </a:p>
          <a:p>
            <a:r>
              <a:rPr lang="en-US" altLang="zh-Hans" dirty="0"/>
              <a:t>CUED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63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910B-AE45-424E-B51A-D4F245D7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英语口语反馈技术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ACED6-C35F-AB48-A331-E27B42B84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Hans" dirty="0"/>
              <a:t>Cambridge</a:t>
            </a:r>
            <a:r>
              <a:rPr lang="zh-Hans" altLang="en-US" dirty="0"/>
              <a:t> </a:t>
            </a:r>
            <a:r>
              <a:rPr lang="en-US" altLang="zh-Hans" dirty="0"/>
              <a:t>Assessment</a:t>
            </a:r>
          </a:p>
          <a:p>
            <a:pPr lvl="1"/>
            <a:r>
              <a:rPr lang="zh-Hans" altLang="en-US" dirty="0"/>
              <a:t>雅思等全球性的标准化英语考试的主办方</a:t>
            </a:r>
            <a:endParaRPr lang="en-US" altLang="zh-Hans" dirty="0"/>
          </a:p>
          <a:p>
            <a:r>
              <a:rPr lang="en-US" altLang="zh-Hans" dirty="0"/>
              <a:t>ALTA</a:t>
            </a:r>
            <a:r>
              <a:rPr lang="zh-Hans" altLang="en-US" dirty="0"/>
              <a:t>：</a:t>
            </a:r>
            <a:r>
              <a:rPr lang="en-US" altLang="zh-Hans" dirty="0"/>
              <a:t>Automatic</a:t>
            </a:r>
            <a:r>
              <a:rPr lang="zh-Hans" altLang="en-US" dirty="0"/>
              <a:t> </a:t>
            </a:r>
            <a:r>
              <a:rPr lang="en-US" altLang="zh-Hans" dirty="0"/>
              <a:t>Language</a:t>
            </a:r>
            <a:r>
              <a:rPr lang="zh-Hans" altLang="en-US" dirty="0"/>
              <a:t> </a:t>
            </a:r>
            <a:r>
              <a:rPr lang="en-US" altLang="zh-Hans" dirty="0"/>
              <a:t>Learning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Assessment</a:t>
            </a:r>
          </a:p>
          <a:p>
            <a:pPr lvl="1"/>
            <a:r>
              <a:rPr lang="zh-Hans" altLang="en-US" dirty="0"/>
              <a:t>剑桥大学多个系合作的项目，致力于发展自动化的英语学习与评测技术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http://www.wiki.cl.cam.ac.uk/rowiki/NaturalLanguage/ALTA</a:t>
            </a:r>
            <a:endParaRPr lang="en-US" dirty="0"/>
          </a:p>
          <a:p>
            <a:r>
              <a:rPr lang="en-US" altLang="zh-Hans" dirty="0"/>
              <a:t>GED/C</a:t>
            </a:r>
            <a:r>
              <a:rPr lang="zh-Hans" altLang="en-US" dirty="0"/>
              <a:t>：</a:t>
            </a:r>
            <a:r>
              <a:rPr lang="en-US" altLang="zh-Hans" dirty="0"/>
              <a:t>Grammatical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Detection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Correction</a:t>
            </a:r>
          </a:p>
          <a:p>
            <a:pPr lvl="1"/>
            <a:r>
              <a:rPr lang="en-US" altLang="zh-Hans" dirty="0"/>
              <a:t>Ted</a:t>
            </a:r>
            <a:r>
              <a:rPr lang="zh-Hans" altLang="en-US" dirty="0"/>
              <a:t> </a:t>
            </a:r>
            <a:r>
              <a:rPr lang="en-US" altLang="zh-Hans" dirty="0"/>
              <a:t>Briscoe</a:t>
            </a:r>
            <a:r>
              <a:rPr lang="zh-Hans" altLang="en-US" dirty="0"/>
              <a:t>：写作 </a:t>
            </a:r>
            <a:r>
              <a:rPr lang="en-US" altLang="zh-Hans" dirty="0"/>
              <a:t>Written</a:t>
            </a:r>
            <a:r>
              <a:rPr lang="zh-Hans" altLang="en-US" dirty="0"/>
              <a:t> </a:t>
            </a:r>
            <a:r>
              <a:rPr lang="en-US" altLang="zh-Hans" dirty="0"/>
              <a:t>English</a:t>
            </a:r>
          </a:p>
          <a:p>
            <a:pPr lvl="1"/>
            <a:r>
              <a:rPr lang="en-US" dirty="0">
                <a:hlinkClick r:id="rId3"/>
              </a:rPr>
              <a:t>https://writeandimprove.com</a:t>
            </a:r>
            <a:endParaRPr lang="en-US" altLang="zh-Hans" dirty="0"/>
          </a:p>
          <a:p>
            <a:pPr lvl="1"/>
            <a:r>
              <a:rPr lang="en-US" altLang="zh-Hans" dirty="0"/>
              <a:t>Mark</a:t>
            </a:r>
            <a:r>
              <a:rPr lang="zh-Hans" altLang="en-US" dirty="0"/>
              <a:t> </a:t>
            </a:r>
            <a:r>
              <a:rPr lang="en-US" altLang="zh-Hans" dirty="0"/>
              <a:t>Gales</a:t>
            </a:r>
            <a:r>
              <a:rPr lang="zh-Hans" altLang="en-US" dirty="0"/>
              <a:t>：口语 </a:t>
            </a:r>
            <a:r>
              <a:rPr lang="en-US" altLang="zh-Hans" dirty="0"/>
              <a:t>Spoken</a:t>
            </a:r>
            <a:r>
              <a:rPr lang="zh-Hans" altLang="en-US" dirty="0"/>
              <a:t> </a:t>
            </a:r>
            <a:r>
              <a:rPr lang="en-US" altLang="zh-Hans" dirty="0"/>
              <a:t>English</a:t>
            </a:r>
          </a:p>
          <a:p>
            <a:pPr lvl="1"/>
            <a:r>
              <a:rPr lang="zh-Hans" altLang="en-US" dirty="0"/>
              <a:t>博士课题：英语口语语法纠错</a:t>
            </a:r>
            <a:r>
              <a:rPr lang="zh-CN" altLang="en-US" dirty="0"/>
              <a:t>算法</a:t>
            </a:r>
            <a:endParaRPr lang="en-US" altLang="zh-Hans" dirty="0"/>
          </a:p>
        </p:txBody>
      </p:sp>
    </p:spTree>
    <p:extLst>
      <p:ext uri="{BB962C8B-B14F-4D97-AF65-F5344CB8AC3E}">
        <p14:creationId xmlns:p14="http://schemas.microsoft.com/office/powerpoint/2010/main" val="2174198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A-19A6-614B-8131-E350D11A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语法纠错主流技术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3085-BFCD-7548-9D90-139A9E2DC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三大类语法纠错算法</a:t>
            </a:r>
            <a:endParaRPr lang="en-US" altLang="zh-Hans" dirty="0"/>
          </a:p>
          <a:p>
            <a:r>
              <a:rPr lang="en-US" altLang="zh-Hans" dirty="0"/>
              <a:t>1.</a:t>
            </a:r>
            <a:r>
              <a:rPr lang="zh-Hans" altLang="en-US" dirty="0"/>
              <a:t> 序列标注与分类方法 </a:t>
            </a:r>
            <a:r>
              <a:rPr lang="en-US" altLang="zh-Hans" dirty="0"/>
              <a:t>Classifier</a:t>
            </a:r>
          </a:p>
          <a:p>
            <a:pPr marL="0" indent="0">
              <a:buNone/>
            </a:pPr>
            <a:r>
              <a:rPr lang="zh-Hans" altLang="en-US" dirty="0"/>
              <a:t>  给定一个句子，为每个词确定一个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label</a:t>
            </a:r>
          </a:p>
          <a:p>
            <a:r>
              <a:rPr lang="zh-Hans" altLang="en-US" dirty="0"/>
              <a:t>问题：如何处理插入错误</a:t>
            </a:r>
            <a:endParaRPr lang="en-US" altLang="zh-Hans" dirty="0"/>
          </a:p>
          <a:p>
            <a:r>
              <a:rPr lang="en-US" altLang="zh-Hans" dirty="0"/>
              <a:t>2.</a:t>
            </a:r>
            <a:r>
              <a:rPr lang="zh-Hans" altLang="en-US" dirty="0"/>
              <a:t> 机器翻译方法 </a:t>
            </a:r>
            <a:r>
              <a:rPr lang="en-US" altLang="zh-Hans" dirty="0"/>
              <a:t>Machine</a:t>
            </a:r>
            <a:r>
              <a:rPr lang="zh-Hans" altLang="en-US" dirty="0"/>
              <a:t> </a:t>
            </a:r>
            <a:r>
              <a:rPr lang="en-US" altLang="zh-Hans" dirty="0"/>
              <a:t>Translation</a:t>
            </a:r>
          </a:p>
          <a:p>
            <a:r>
              <a:rPr lang="zh-Hans" altLang="en-US" dirty="0"/>
              <a:t>问题：过度依赖平行语料</a:t>
            </a:r>
            <a:endParaRPr lang="en-US" altLang="zh-Hans" dirty="0"/>
          </a:p>
          <a:p>
            <a:r>
              <a:rPr lang="en-US" altLang="zh-Hans" dirty="0"/>
              <a:t>3.</a:t>
            </a:r>
            <a:r>
              <a:rPr lang="zh-Hans" altLang="en-US" dirty="0"/>
              <a:t> 检测特定种类的语法错误的方法 </a:t>
            </a:r>
            <a:r>
              <a:rPr lang="en-US" altLang="zh-Hans" dirty="0" err="1"/>
              <a:t>eg</a:t>
            </a:r>
            <a:r>
              <a:rPr lang="en-US" altLang="zh-Hans" dirty="0"/>
              <a:t>.</a:t>
            </a:r>
            <a:r>
              <a:rPr lang="zh-Hans" altLang="en-US" dirty="0"/>
              <a:t> 介词搭配</a:t>
            </a:r>
            <a:endParaRPr lang="en-US" altLang="zh-Hans" dirty="0"/>
          </a:p>
          <a:p>
            <a:r>
              <a:rPr lang="zh-Hans" altLang="en-US" dirty="0"/>
              <a:t>问题：人工设定规则，人力成本高</a:t>
            </a:r>
            <a:endParaRPr lang="en-US" altLang="zh-Hans" dirty="0"/>
          </a:p>
        </p:txBody>
      </p:sp>
    </p:spTree>
    <p:extLst>
      <p:ext uri="{BB962C8B-B14F-4D97-AF65-F5344CB8AC3E}">
        <p14:creationId xmlns:p14="http://schemas.microsoft.com/office/powerpoint/2010/main" val="338218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内容大纲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l"/>
            </a:pPr>
            <a:r>
              <a:rPr lang="zh-CN" altLang="en-US" dirty="0"/>
              <a:t> 自我介绍</a:t>
            </a:r>
            <a:endParaRPr lang="en-US" altLang="zh-CN" dirty="0"/>
          </a:p>
          <a:p>
            <a:pPr>
              <a:buFont typeface="Wingdings" panose="05000000000000000000" pitchFamily="2" charset="2"/>
              <a:buChar char="l"/>
            </a:pPr>
            <a:r>
              <a:rPr lang="zh-Hans" altLang="en-US" dirty="0"/>
              <a:t> 英语口语发音打分：思昂教育，广东省高考的英语口语机试自动打分</a:t>
            </a:r>
            <a:r>
              <a:rPr lang="en-US" altLang="zh-CN" dirty="0"/>
              <a:t> </a:t>
            </a:r>
          </a:p>
          <a:p>
            <a:pPr>
              <a:buFont typeface="Wingdings" panose="05000000000000000000" pitchFamily="2" charset="2"/>
              <a:buChar char="l"/>
            </a:pPr>
            <a:r>
              <a:rPr lang="zh-Hans" altLang="en-US" dirty="0"/>
              <a:t> 英语口语语法纠错：剑桥大学</a:t>
            </a:r>
            <a:r>
              <a:rPr lang="en-US" altLang="zh-Hans" dirty="0"/>
              <a:t>ALTA</a:t>
            </a:r>
            <a:r>
              <a:rPr lang="zh-Hans" altLang="en-US" dirty="0"/>
              <a:t>项目，</a:t>
            </a:r>
            <a:r>
              <a:rPr lang="en-US" altLang="zh-Hans" dirty="0"/>
              <a:t>BULATS</a:t>
            </a:r>
            <a:r>
              <a:rPr lang="zh-Hans" altLang="en-US" dirty="0"/>
              <a:t>测试的英语口语语法</a:t>
            </a:r>
            <a:r>
              <a:rPr lang="zh-CN" altLang="en-US" dirty="0"/>
              <a:t>纠错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688729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B564B7-7150-4D0F-B4CE-594EEA540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序列分类算法</a:t>
            </a:r>
            <a:r>
              <a:rPr lang="en-US" altLang="zh-CN" dirty="0"/>
              <a:t> - GED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72BFC5-8856-4E56-AE19-A117628D7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代表：</a:t>
            </a:r>
            <a:r>
              <a:rPr lang="en-US" altLang="zh-CN" dirty="0"/>
              <a:t>Marek Rei </a:t>
            </a:r>
            <a:r>
              <a:rPr lang="zh-CN" altLang="en-US" dirty="0"/>
              <a:t>提出的 </a:t>
            </a:r>
            <a:r>
              <a:rPr lang="en-US" altLang="zh-CN" dirty="0"/>
              <a:t>Sequence Labelling Model</a:t>
            </a:r>
          </a:p>
          <a:p>
            <a:r>
              <a:rPr lang="zh-CN" altLang="en-US" dirty="0"/>
              <a:t>训练数据：英语句子</a:t>
            </a:r>
            <a:r>
              <a:rPr lang="en-US" altLang="zh-CN" dirty="0"/>
              <a:t>+</a:t>
            </a:r>
            <a:r>
              <a:rPr lang="zh-CN" altLang="en-US" dirty="0"/>
              <a:t>每个</a:t>
            </a:r>
            <a:r>
              <a:rPr lang="en-US" altLang="zh-CN" dirty="0"/>
              <a:t>Token</a:t>
            </a:r>
            <a:r>
              <a:rPr lang="zh-CN" altLang="en-US" dirty="0"/>
              <a:t>标注上</a:t>
            </a:r>
            <a:r>
              <a:rPr lang="en-US" altLang="zh-CN" dirty="0"/>
              <a:t>Correct/Incorrect</a:t>
            </a:r>
            <a:r>
              <a:rPr lang="zh-CN" altLang="en-US" dirty="0"/>
              <a:t>的二分类标签</a:t>
            </a:r>
            <a:endParaRPr lang="en-US" altLang="zh-CN" dirty="0"/>
          </a:p>
          <a:p>
            <a:r>
              <a:rPr lang="zh-CN" altLang="en-US" dirty="0"/>
              <a:t>测试数据：带有语法错误的句子，需要为每个</a:t>
            </a:r>
            <a:r>
              <a:rPr lang="en-US" altLang="zh-CN" dirty="0"/>
              <a:t>Token</a:t>
            </a:r>
            <a:r>
              <a:rPr lang="zh-CN" altLang="en-US" dirty="0"/>
              <a:t>预测</a:t>
            </a:r>
            <a:r>
              <a:rPr lang="en-US" altLang="zh-CN" dirty="0"/>
              <a:t>C/I</a:t>
            </a:r>
            <a:r>
              <a:rPr lang="zh-CN" altLang="en-US" dirty="0"/>
              <a:t>标签</a:t>
            </a:r>
            <a:endParaRPr lang="en-US" altLang="zh-CN" dirty="0"/>
          </a:p>
          <a:p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DA94B80-D80F-4306-B898-36E1B0F1F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568" y="3585754"/>
            <a:ext cx="2653066" cy="29457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D9F823A-866A-48AD-A999-EF0700AB0B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3150" y="3777567"/>
            <a:ext cx="1539376" cy="10863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5A9EE4-194A-4682-AD5B-AF5E5AE55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3150" y="4861438"/>
            <a:ext cx="1265736" cy="39435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BAE44D-0A24-4D86-9133-76AE748605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074" y="6039666"/>
            <a:ext cx="3133204" cy="5393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4693D8E-42CC-44BC-A5AA-2371101CB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6606" y="3585754"/>
            <a:ext cx="2518321" cy="195998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E5C5C7-CC83-451B-99EA-50D7DD2F0D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5260" y="5191608"/>
            <a:ext cx="2521094" cy="9122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375FA11-42A0-4036-B87E-3782CD9AF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8094" y="5587542"/>
            <a:ext cx="3189351" cy="9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2CB7E-2339-491C-95EF-4DF834071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机器翻译算法 </a:t>
            </a:r>
            <a:r>
              <a:rPr lang="en-US" altLang="zh-CN" dirty="0"/>
              <a:t>- GEC</a:t>
            </a:r>
            <a:endParaRPr 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895EC54-06D3-4EDB-8583-3C1DB423E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MT-based Methods :</a:t>
            </a:r>
            <a:r>
              <a:rPr lang="zh-CN" altLang="en-US" dirty="0"/>
              <a:t> 把语法纠错看成是一个机器翻译问题</a:t>
            </a:r>
            <a:endParaRPr lang="en-US" altLang="zh-CN" dirty="0"/>
          </a:p>
          <a:p>
            <a:r>
              <a:rPr lang="en-US" dirty="0"/>
              <a:t>Input : </a:t>
            </a:r>
            <a:r>
              <a:rPr lang="zh-CN" altLang="en-US" dirty="0"/>
              <a:t>带有语法错误的英语句子</a:t>
            </a:r>
            <a:endParaRPr lang="en-US" dirty="0"/>
          </a:p>
          <a:p>
            <a:r>
              <a:rPr lang="en-US" dirty="0"/>
              <a:t>Output : </a:t>
            </a:r>
            <a:r>
              <a:rPr lang="zh-CN" altLang="en-US" dirty="0"/>
              <a:t>改正后的英语句子</a:t>
            </a:r>
            <a:endParaRPr lang="en-US" altLang="zh-CN" dirty="0"/>
          </a:p>
          <a:p>
            <a:r>
              <a:rPr lang="en-US" dirty="0"/>
              <a:t>SMT – </a:t>
            </a:r>
            <a:r>
              <a:rPr lang="zh-CN" altLang="en-US" dirty="0"/>
              <a:t>具体可见的 </a:t>
            </a:r>
            <a:r>
              <a:rPr lang="en-US" altLang="zh-CN" dirty="0"/>
              <a:t>Phrase Table</a:t>
            </a:r>
            <a:r>
              <a:rPr lang="zh-CN" altLang="en-US" dirty="0"/>
              <a:t>（语法改错表）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Decoder</a:t>
            </a:r>
          </a:p>
          <a:p>
            <a:r>
              <a:rPr lang="zh-CN" altLang="en-US" dirty="0"/>
              <a:t>优点：容易定位错误，方便调整</a:t>
            </a:r>
            <a:r>
              <a:rPr lang="en-US" altLang="zh-CN" dirty="0"/>
              <a:t>bad case</a:t>
            </a:r>
            <a:r>
              <a:rPr lang="zh-CN" altLang="en-US" dirty="0"/>
              <a:t>；缺点：系统复杂，训练流程麻烦</a:t>
            </a:r>
            <a:endParaRPr lang="en-US" altLang="zh-CN" dirty="0"/>
          </a:p>
          <a:p>
            <a:r>
              <a:rPr lang="en-US" dirty="0"/>
              <a:t>NMT – Encoder-Decoder</a:t>
            </a:r>
            <a:r>
              <a:rPr lang="zh-CN" altLang="en-US" dirty="0"/>
              <a:t> 框架，没有短语表，分布式表示，依赖于训练数据</a:t>
            </a:r>
            <a:endParaRPr lang="en-US" altLang="zh-CN" dirty="0"/>
          </a:p>
          <a:p>
            <a:r>
              <a:rPr lang="zh-CN" altLang="en-US" dirty="0"/>
              <a:t>优点：训练步骤简单；缺点：未登录词表现不佳，句法结构改动大</a:t>
            </a:r>
            <a:endParaRPr lang="en-US" altLang="zh-CN" dirty="0"/>
          </a:p>
          <a:p>
            <a:r>
              <a:rPr lang="zh-CN" altLang="en-US" dirty="0"/>
              <a:t>现有文献结果：</a:t>
            </a:r>
            <a:r>
              <a:rPr lang="en-US" altLang="zh-CN" dirty="0"/>
              <a:t>NMT</a:t>
            </a:r>
            <a:r>
              <a:rPr lang="zh-CN" altLang="en-US" dirty="0"/>
              <a:t>从客观评价上比</a:t>
            </a:r>
            <a:r>
              <a:rPr lang="en-US" altLang="zh-CN" dirty="0"/>
              <a:t>SMT</a:t>
            </a:r>
            <a:r>
              <a:rPr lang="zh-CN" altLang="en-US" dirty="0"/>
              <a:t>略好，但是实际应用还是</a:t>
            </a:r>
            <a:r>
              <a:rPr lang="en-US" altLang="zh-CN" dirty="0"/>
              <a:t>SMT</a:t>
            </a:r>
            <a:r>
              <a:rPr lang="zh-CN" altLang="en-US" dirty="0"/>
              <a:t>为主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668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87F2B-3245-9145-900A-E04822255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英语口语语法纠错的挑战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8582D-4F23-014C-9E61-20437A24B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1.</a:t>
            </a:r>
            <a:r>
              <a:rPr lang="zh-Hans" altLang="en-US" dirty="0"/>
              <a:t> 语音存在不连贯和停顿，如何处理 </a:t>
            </a:r>
            <a:r>
              <a:rPr lang="en-US" altLang="zh-Hans" dirty="0"/>
              <a:t>Disfluencies</a:t>
            </a:r>
          </a:p>
          <a:p>
            <a:r>
              <a:rPr lang="en-US" altLang="zh-Hans" dirty="0"/>
              <a:t>1</a:t>
            </a:r>
            <a:r>
              <a:rPr lang="zh-Hans" altLang="en-US" dirty="0"/>
              <a:t>）语音识别层面：</a:t>
            </a:r>
            <a:r>
              <a:rPr lang="en-US" altLang="zh-Hans" dirty="0"/>
              <a:t>VAD</a:t>
            </a:r>
            <a:r>
              <a:rPr lang="zh-Hans" altLang="en-US" dirty="0"/>
              <a:t> </a:t>
            </a:r>
            <a:r>
              <a:rPr lang="en-US" altLang="zh-Hans" dirty="0"/>
              <a:t>+</a:t>
            </a:r>
            <a:r>
              <a:rPr lang="zh-Hans" altLang="en-US" dirty="0"/>
              <a:t> </a:t>
            </a:r>
            <a:r>
              <a:rPr lang="en-US" altLang="zh-Hans" dirty="0"/>
              <a:t>ASR</a:t>
            </a:r>
            <a:r>
              <a:rPr lang="zh-Hans" altLang="en-US" dirty="0"/>
              <a:t>的</a:t>
            </a:r>
            <a:r>
              <a:rPr lang="en-US" altLang="zh-Hans" dirty="0"/>
              <a:t>%HESITATION%</a:t>
            </a:r>
            <a:r>
              <a:rPr lang="zh-Hans" altLang="en-US" dirty="0"/>
              <a:t>标记</a:t>
            </a:r>
            <a:endParaRPr lang="en-US" altLang="zh-Hans" dirty="0"/>
          </a:p>
          <a:p>
            <a:r>
              <a:rPr lang="en-US" altLang="zh-Hans" dirty="0"/>
              <a:t>2</a:t>
            </a:r>
            <a:r>
              <a:rPr lang="zh-Hans" altLang="en-US" dirty="0"/>
              <a:t>）</a:t>
            </a:r>
            <a:r>
              <a:rPr lang="en-US" altLang="zh-Hans" dirty="0"/>
              <a:t>Disfluency</a:t>
            </a:r>
            <a:r>
              <a:rPr lang="zh-Hans" altLang="en-US" dirty="0"/>
              <a:t> </a:t>
            </a:r>
            <a:r>
              <a:rPr lang="en-US" altLang="zh-Hans" dirty="0"/>
              <a:t>Detection</a:t>
            </a:r>
            <a:r>
              <a:rPr lang="zh-Hans" altLang="en-US" dirty="0"/>
              <a:t> 算法</a:t>
            </a:r>
            <a:endParaRPr lang="en-US" altLang="zh-Hans" dirty="0"/>
          </a:p>
          <a:p>
            <a:r>
              <a:rPr lang="en-US" altLang="zh-Hans" dirty="0"/>
              <a:t>2.</a:t>
            </a:r>
            <a:r>
              <a:rPr lang="zh-Hans" altLang="en-US" dirty="0"/>
              <a:t> 缺乏带语法错误标注的口语语料</a:t>
            </a:r>
            <a:endParaRPr lang="en-US" altLang="zh-Hans" dirty="0"/>
          </a:p>
          <a:p>
            <a:r>
              <a:rPr lang="zh-Hans" altLang="en-US" dirty="0"/>
              <a:t>解决方案：充分利用以下两种数据</a:t>
            </a:r>
            <a:endParaRPr lang="en-US" altLang="zh-Hans" dirty="0"/>
          </a:p>
          <a:p>
            <a:r>
              <a:rPr lang="en-US" altLang="zh-Hans" dirty="0"/>
              <a:t>1</a:t>
            </a:r>
            <a:r>
              <a:rPr lang="zh-Hans" altLang="en-US" dirty="0"/>
              <a:t>）大量</a:t>
            </a:r>
            <a:r>
              <a:rPr lang="en-US" altLang="zh-Hans" dirty="0"/>
              <a:t>crowd-sourcing</a:t>
            </a:r>
            <a:r>
              <a:rPr lang="zh-Hans" altLang="en-US" dirty="0"/>
              <a:t> 标注好的英语口语语料，但是没有语法错误标注</a:t>
            </a:r>
            <a:endParaRPr lang="en-US" altLang="zh-Hans" dirty="0"/>
          </a:p>
          <a:p>
            <a:r>
              <a:rPr lang="en-US" altLang="zh-Hans" dirty="0"/>
              <a:t>2</a:t>
            </a:r>
            <a:r>
              <a:rPr lang="zh-Hans" altLang="en-US" dirty="0"/>
              <a:t>）少量带语法错误和内容标注的语料</a:t>
            </a:r>
            <a:endParaRPr lang="en-US" altLang="zh-Hans" dirty="0"/>
          </a:p>
          <a:p>
            <a:r>
              <a:rPr lang="en-US" altLang="zh-Hans" dirty="0"/>
              <a:t>3.</a:t>
            </a:r>
            <a:r>
              <a:rPr lang="zh-Hans" altLang="en-US" dirty="0"/>
              <a:t> </a:t>
            </a:r>
            <a:r>
              <a:rPr lang="en-US" altLang="zh-Hans" dirty="0"/>
              <a:t>ASR</a:t>
            </a:r>
            <a:r>
              <a:rPr lang="zh-Hans" altLang="en-US" dirty="0"/>
              <a:t>对于</a:t>
            </a:r>
            <a:r>
              <a:rPr lang="en-US" altLang="zh-Hans" dirty="0"/>
              <a:t>Learner</a:t>
            </a:r>
            <a:r>
              <a:rPr lang="zh-Hans" altLang="en-US" dirty="0"/>
              <a:t>语音的识别率不够高 </a:t>
            </a:r>
            <a:r>
              <a:rPr lang="en-US" altLang="zh-Hans" dirty="0"/>
              <a:t>——</a:t>
            </a:r>
            <a:r>
              <a:rPr lang="zh-Hans" altLang="en-US" dirty="0"/>
              <a:t> 特别是</a:t>
            </a:r>
            <a:r>
              <a:rPr lang="en-US" altLang="zh-Hans" dirty="0"/>
              <a:t>A1,</a:t>
            </a:r>
            <a:r>
              <a:rPr lang="zh-Hans" altLang="en-US" dirty="0"/>
              <a:t> </a:t>
            </a:r>
            <a:r>
              <a:rPr lang="en-US" altLang="zh-Hans" dirty="0"/>
              <a:t>A2</a:t>
            </a:r>
            <a:r>
              <a:rPr lang="zh-Hans" altLang="en-US" dirty="0"/>
              <a:t>的考生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723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13C22-8C76-214E-A3C6-8C3E24D0A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Score-space</a:t>
            </a:r>
            <a:r>
              <a:rPr lang="zh-Hans" altLang="en-US" dirty="0"/>
              <a:t> </a:t>
            </a:r>
            <a:r>
              <a:rPr lang="en-US" altLang="zh-Hans" dirty="0"/>
              <a:t>based</a:t>
            </a:r>
            <a:r>
              <a:rPr lang="zh-Hans" altLang="en-US" dirty="0"/>
              <a:t> </a:t>
            </a:r>
            <a:r>
              <a:rPr lang="en-US" altLang="zh-Hans" dirty="0"/>
              <a:t>Spoken</a:t>
            </a:r>
            <a:r>
              <a:rPr lang="zh-Hans" altLang="en-US" dirty="0"/>
              <a:t> </a:t>
            </a:r>
            <a:r>
              <a:rPr lang="en-US" altLang="zh-Hans" dirty="0"/>
              <a:t>GED</a:t>
            </a:r>
            <a:r>
              <a:rPr lang="zh-Hans" altLang="en-US" dirty="0"/>
              <a:t> </a:t>
            </a:r>
            <a:r>
              <a:rPr lang="en-US" altLang="zh-Hans" dirty="0"/>
              <a:t>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E99AA-01D8-A741-A511-19B98A687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Hans" dirty="0"/>
              <a:t>1.</a:t>
            </a:r>
            <a:r>
              <a:rPr lang="zh-Hans" altLang="en-US" dirty="0"/>
              <a:t> </a:t>
            </a:r>
            <a:r>
              <a:rPr lang="en-US" altLang="zh-Hans" dirty="0"/>
              <a:t>Grade-dependent</a:t>
            </a:r>
            <a:r>
              <a:rPr lang="zh-Hans" altLang="en-US" dirty="0"/>
              <a:t> </a:t>
            </a:r>
            <a:r>
              <a:rPr lang="en-US" altLang="zh-Hans" dirty="0"/>
              <a:t>language</a:t>
            </a:r>
            <a:r>
              <a:rPr lang="zh-Hans" altLang="en-US" dirty="0"/>
              <a:t> </a:t>
            </a:r>
            <a:r>
              <a:rPr lang="en-US" altLang="zh-Hans" dirty="0"/>
              <a:t>models</a:t>
            </a:r>
            <a:endParaRPr lang="en-US" dirty="0"/>
          </a:p>
          <a:p>
            <a:r>
              <a:rPr lang="en-US" altLang="zh-Hans" dirty="0"/>
              <a:t>2.</a:t>
            </a:r>
            <a:r>
              <a:rPr lang="zh-Hans" altLang="en-US" dirty="0"/>
              <a:t> </a:t>
            </a:r>
            <a:r>
              <a:rPr lang="en-US" altLang="zh-Hans" dirty="0"/>
              <a:t>Construct</a:t>
            </a:r>
            <a:r>
              <a:rPr lang="zh-Hans" altLang="en-US" dirty="0"/>
              <a:t> </a:t>
            </a:r>
            <a:r>
              <a:rPr lang="en-US" altLang="zh-Hans" dirty="0"/>
              <a:t>Score</a:t>
            </a:r>
            <a:r>
              <a:rPr lang="zh-Hans" altLang="en-US" dirty="0"/>
              <a:t> </a:t>
            </a:r>
            <a:r>
              <a:rPr lang="en-US" altLang="zh-Hans" dirty="0"/>
              <a:t>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altLang="zh-Hans" dirty="0"/>
              <a:t>3.</a:t>
            </a:r>
            <a:r>
              <a:rPr lang="zh-Hans" altLang="en-US" dirty="0"/>
              <a:t> </a:t>
            </a:r>
            <a:r>
              <a:rPr lang="en-US" altLang="zh-Hans" dirty="0"/>
              <a:t>Predict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Label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Each</a:t>
            </a:r>
            <a:r>
              <a:rPr lang="zh-Hans" altLang="en-US" dirty="0"/>
              <a:t> </a:t>
            </a:r>
            <a:r>
              <a:rPr lang="en-US" altLang="zh-Hans" dirty="0"/>
              <a:t>Word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46516-3A84-2643-B741-E33F196F22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59" y="3070863"/>
            <a:ext cx="3213100" cy="2832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6FF506-9BFB-3543-898F-7F4E551D3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459" y="6118859"/>
            <a:ext cx="3213100" cy="7270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C78722-C842-9A44-A34B-0312A4D76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800" y="2212314"/>
            <a:ext cx="4919133" cy="454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43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2143-9A00-AD42-A468-0D2609B04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系统框图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3BDA233-03C7-7A44-B799-D9248E6717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4128" y="2084832"/>
            <a:ext cx="6083300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77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1ECE1-516F-954F-BC76-7EF76CC2D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 dirty="0"/>
              <a:t>WERGE:</a:t>
            </a:r>
            <a:r>
              <a:rPr lang="zh-Hans" altLang="en-US" dirty="0"/>
              <a:t> </a:t>
            </a:r>
            <a:r>
              <a:rPr lang="en-US" altLang="zh-Hans" dirty="0"/>
              <a:t>the</a:t>
            </a:r>
            <a:r>
              <a:rPr lang="zh-Hans" altLang="en-US" dirty="0"/>
              <a:t> </a:t>
            </a:r>
            <a:r>
              <a:rPr lang="en-US" altLang="zh-Hans" dirty="0"/>
              <a:t>impact</a:t>
            </a:r>
            <a:r>
              <a:rPr lang="zh-Hans" altLang="en-US" dirty="0"/>
              <a:t> </a:t>
            </a:r>
            <a:r>
              <a:rPr lang="en-US" altLang="zh-Hans" dirty="0"/>
              <a:t>of</a:t>
            </a:r>
            <a:r>
              <a:rPr lang="zh-Hans" altLang="en-US" dirty="0"/>
              <a:t> </a:t>
            </a:r>
            <a:r>
              <a:rPr lang="en-US" altLang="zh-Hans" dirty="0"/>
              <a:t>ASR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on</a:t>
            </a:r>
            <a:r>
              <a:rPr lang="zh-Hans" altLang="en-US" dirty="0"/>
              <a:t> </a:t>
            </a:r>
            <a:r>
              <a:rPr lang="en-US" altLang="zh-Hans" dirty="0"/>
              <a:t>feedback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FF221-E807-BB46-8D72-EADAE9C53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Hans" dirty="0"/>
              <a:t>WERGE</a:t>
            </a:r>
            <a:r>
              <a:rPr lang="zh-Hans" altLang="en-US" dirty="0"/>
              <a:t> </a:t>
            </a:r>
            <a:r>
              <a:rPr lang="en-US" altLang="zh-Hans" dirty="0"/>
              <a:t>=</a:t>
            </a:r>
            <a:r>
              <a:rPr lang="zh-Hans" altLang="en-US" dirty="0"/>
              <a:t> </a:t>
            </a:r>
            <a:r>
              <a:rPr lang="en-US" altLang="zh-Hans" dirty="0"/>
              <a:t>WER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words</a:t>
            </a:r>
            <a:r>
              <a:rPr lang="zh-Hans" altLang="en-US" dirty="0"/>
              <a:t> </a:t>
            </a:r>
            <a:r>
              <a:rPr lang="en-US" altLang="zh-Hans" dirty="0"/>
              <a:t>with</a:t>
            </a:r>
            <a:r>
              <a:rPr lang="zh-Hans" altLang="en-US" dirty="0"/>
              <a:t> </a:t>
            </a:r>
            <a:r>
              <a:rPr lang="en-US" altLang="zh-Hans" dirty="0"/>
              <a:t>Grammatical</a:t>
            </a:r>
            <a:r>
              <a:rPr lang="zh-Hans" altLang="en-US" dirty="0"/>
              <a:t> </a:t>
            </a:r>
            <a:r>
              <a:rPr lang="en-US" altLang="zh-Hans" dirty="0"/>
              <a:t>Errors</a:t>
            </a:r>
          </a:p>
          <a:p>
            <a:r>
              <a:rPr lang="zh-Hans" altLang="en-US" dirty="0"/>
              <a:t>思路：英语口语反馈系统只需要针对某些关键的地方进行反馈，比如有发音</a:t>
            </a:r>
            <a:r>
              <a:rPr lang="en-US" altLang="zh-Hans" dirty="0"/>
              <a:t>/</a:t>
            </a:r>
            <a:r>
              <a:rPr lang="zh-Hans" altLang="en-US" dirty="0"/>
              <a:t>语法错误的词，所以考察</a:t>
            </a:r>
            <a:r>
              <a:rPr lang="en-US" altLang="zh-Hans" dirty="0"/>
              <a:t>ASR</a:t>
            </a:r>
            <a:r>
              <a:rPr lang="zh-Hans" altLang="en-US" dirty="0"/>
              <a:t>在这些词汇上的错误率，可以知道</a:t>
            </a:r>
            <a:r>
              <a:rPr lang="en-US" altLang="zh-Hans" dirty="0"/>
              <a:t>ASR</a:t>
            </a:r>
            <a:r>
              <a:rPr lang="zh-Hans" altLang="en-US" dirty="0"/>
              <a:t>错误对于反馈系统的影响有多大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99D413-3D77-6942-9111-705692569C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32" y="3726162"/>
            <a:ext cx="5676710" cy="309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0565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感谢聆听，请多提意见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END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5791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自我介绍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邓侃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642A1F-AB64-B041-AC1D-F43FB0A5C7CA}"/>
              </a:ext>
            </a:extLst>
          </p:cNvPr>
          <p:cNvSpPr txBox="1"/>
          <p:nvPr/>
        </p:nvSpPr>
        <p:spPr>
          <a:xfrm>
            <a:off x="3600450" y="45291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745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自我介绍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邓侃：</a:t>
            </a:r>
            <a:endParaRPr lang="en-US" altLang="zh-CN" dirty="0"/>
          </a:p>
          <a:p>
            <a:r>
              <a:rPr lang="zh-CN" altLang="en-US" dirty="0"/>
              <a:t>        清华大学电子工程系</a:t>
            </a:r>
            <a:r>
              <a:rPr lang="en-US" altLang="zh-CN" dirty="0"/>
              <a:t>07</a:t>
            </a:r>
            <a:r>
              <a:rPr lang="zh-CN" altLang="en-US" dirty="0"/>
              <a:t>级本科，</a:t>
            </a:r>
            <a:r>
              <a:rPr lang="en-US" altLang="zh-CN" dirty="0"/>
              <a:t>14</a:t>
            </a:r>
            <a:r>
              <a:rPr lang="zh-CN" altLang="en-US" dirty="0"/>
              <a:t>年硕士毕业</a:t>
            </a:r>
            <a:endParaRPr lang="en-US" altLang="zh-CN" dirty="0"/>
          </a:p>
          <a:p>
            <a:r>
              <a:rPr lang="zh-Hans" altLang="en-US" dirty="0"/>
              <a:t>        毕业后加入</a:t>
            </a:r>
            <a:r>
              <a:rPr lang="zh-CN" altLang="en-US" dirty="0"/>
              <a:t>百度自然语言处理组（机器翻译），</a:t>
            </a:r>
            <a:r>
              <a:rPr lang="zh-Hans" altLang="en-US" dirty="0"/>
              <a:t>任自然语言处理工程师</a:t>
            </a:r>
            <a:endParaRPr lang="en-US" altLang="zh-Hans" dirty="0"/>
          </a:p>
          <a:p>
            <a:r>
              <a:rPr lang="zh-Hans" altLang="en-US" dirty="0"/>
              <a:t>        </a:t>
            </a:r>
            <a:r>
              <a:rPr lang="en-US" altLang="zh-Hans" dirty="0"/>
              <a:t>2015</a:t>
            </a:r>
            <a:r>
              <a:rPr lang="zh-CN" altLang="en-US" dirty="0"/>
              <a:t>年</a:t>
            </a:r>
            <a:r>
              <a:rPr lang="en-US" altLang="zh-CN" dirty="0"/>
              <a:t>8</a:t>
            </a:r>
            <a:r>
              <a:rPr lang="zh-CN" altLang="en-US" dirty="0"/>
              <a:t>月：</a:t>
            </a:r>
            <a:r>
              <a:rPr lang="zh-Hans" altLang="en-US" dirty="0"/>
              <a:t>加入</a:t>
            </a:r>
            <a:r>
              <a:rPr lang="zh-CN" altLang="en-US" dirty="0"/>
              <a:t>北京凌声芯科技有限公司，任高级算法工程师，负责语音评测项目</a:t>
            </a:r>
            <a:endParaRPr lang="en-US" altLang="zh-CN" dirty="0"/>
          </a:p>
          <a:p>
            <a:r>
              <a:rPr lang="en-US" altLang="zh-CN" dirty="0"/>
              <a:t>        2016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月：</a:t>
            </a:r>
            <a:r>
              <a:rPr lang="zh-Hans" altLang="en-US" dirty="0"/>
              <a:t>剑桥</a:t>
            </a:r>
            <a:r>
              <a:rPr lang="en-US" altLang="zh-Hans" dirty="0"/>
              <a:t>PhD</a:t>
            </a:r>
            <a:r>
              <a:rPr lang="zh-Hans" altLang="en-US" dirty="0"/>
              <a:t>项目 </a:t>
            </a:r>
            <a:r>
              <a:rPr lang="en-US" altLang="zh-CN" dirty="0"/>
              <a:t>- </a:t>
            </a:r>
            <a:r>
              <a:rPr lang="en-US" altLang="zh-Hans" dirty="0"/>
              <a:t>ALTA</a:t>
            </a:r>
            <a:r>
              <a:rPr lang="zh-Hans" altLang="en-US" dirty="0"/>
              <a:t>，</a:t>
            </a:r>
            <a:r>
              <a:rPr lang="en-US" altLang="zh-Hans" dirty="0"/>
              <a:t>Automatic</a:t>
            </a:r>
            <a:r>
              <a:rPr lang="zh-Hans" altLang="en-US" dirty="0"/>
              <a:t> </a:t>
            </a:r>
            <a:r>
              <a:rPr lang="en-US" altLang="zh-Hans" dirty="0"/>
              <a:t>Language</a:t>
            </a:r>
            <a:r>
              <a:rPr lang="zh-Hans" altLang="en-US" dirty="0"/>
              <a:t> </a:t>
            </a:r>
            <a:r>
              <a:rPr lang="en-US" altLang="zh-Hans" dirty="0"/>
              <a:t>Teaching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Assessment</a:t>
            </a:r>
          </a:p>
          <a:p>
            <a:r>
              <a:rPr lang="zh-Hans" altLang="en-US" dirty="0"/>
              <a:t>        研究方向：</a:t>
            </a:r>
            <a:r>
              <a:rPr lang="en-US" altLang="zh-Hans" dirty="0"/>
              <a:t>Grammatical</a:t>
            </a:r>
            <a:r>
              <a:rPr lang="zh-Hans" altLang="en-US" dirty="0"/>
              <a:t> </a:t>
            </a:r>
            <a:r>
              <a:rPr lang="en-US" altLang="zh-Hans" dirty="0"/>
              <a:t>Error</a:t>
            </a:r>
            <a:r>
              <a:rPr lang="zh-Hans" altLang="en-US" dirty="0"/>
              <a:t> </a:t>
            </a:r>
            <a:r>
              <a:rPr lang="en-US" altLang="zh-Hans" dirty="0"/>
              <a:t>Detection</a:t>
            </a:r>
            <a:r>
              <a:rPr lang="zh-Hans" altLang="en-US" dirty="0"/>
              <a:t> </a:t>
            </a:r>
            <a:r>
              <a:rPr lang="en-US" altLang="zh-Hans" dirty="0"/>
              <a:t>and</a:t>
            </a:r>
            <a:r>
              <a:rPr lang="zh-Hans" altLang="en-US" dirty="0"/>
              <a:t> </a:t>
            </a:r>
            <a:r>
              <a:rPr lang="en-US" altLang="zh-Hans" dirty="0"/>
              <a:t>Correction</a:t>
            </a:r>
            <a:r>
              <a:rPr lang="zh-Hans" altLang="en-US" dirty="0"/>
              <a:t> </a:t>
            </a:r>
            <a:r>
              <a:rPr lang="en-US" altLang="zh-Hans" dirty="0"/>
              <a:t>for</a:t>
            </a:r>
            <a:r>
              <a:rPr lang="zh-Hans" altLang="en-US" dirty="0"/>
              <a:t> </a:t>
            </a:r>
            <a:r>
              <a:rPr lang="en-US" altLang="zh-Hans" dirty="0"/>
              <a:t>Spoken</a:t>
            </a:r>
            <a:r>
              <a:rPr lang="zh-Hans" altLang="en-US" dirty="0"/>
              <a:t> </a:t>
            </a:r>
            <a:r>
              <a:rPr lang="en-US" altLang="zh-Hans" dirty="0"/>
              <a:t>English</a:t>
            </a:r>
          </a:p>
          <a:p>
            <a:r>
              <a:rPr lang="en-US" altLang="zh-Hans" dirty="0"/>
              <a:t>         2018</a:t>
            </a:r>
            <a:r>
              <a:rPr lang="zh-CN" altLang="en-US" dirty="0"/>
              <a:t>年</a:t>
            </a:r>
            <a:r>
              <a:rPr lang="en-US" altLang="zh-CN" dirty="0"/>
              <a:t>9</a:t>
            </a:r>
            <a:r>
              <a:rPr lang="zh-CN" altLang="en-US" dirty="0"/>
              <a:t>月：作业帮 </a:t>
            </a:r>
            <a:r>
              <a:rPr lang="en-US" altLang="zh-CN" dirty="0"/>
              <a:t>– </a:t>
            </a:r>
            <a:r>
              <a:rPr lang="zh-CN" altLang="en-US" dirty="0"/>
              <a:t>资深</a:t>
            </a:r>
            <a:r>
              <a:rPr lang="en-US" altLang="zh-CN" dirty="0"/>
              <a:t>NLP</a:t>
            </a:r>
            <a:r>
              <a:rPr lang="zh-CN" altLang="en-US" dirty="0"/>
              <a:t>工程师，负责英语语法纠错项目</a:t>
            </a:r>
            <a:endParaRPr lang="en-US" altLang="zh-Hans" dirty="0"/>
          </a:p>
        </p:txBody>
      </p:sp>
    </p:spTree>
    <p:extLst>
      <p:ext uri="{BB962C8B-B14F-4D97-AF65-F5344CB8AC3E}">
        <p14:creationId xmlns:p14="http://schemas.microsoft.com/office/powerpoint/2010/main" val="4204926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DA5FA-E115-0446-8A5F-1555B54245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英语口语发音打分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894DBA-977D-6E41-855A-61B79F700A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ans" altLang="en-US" dirty="0"/>
              <a:t>邓侃</a:t>
            </a:r>
            <a:endParaRPr lang="en-US" altLang="zh-Hans" dirty="0"/>
          </a:p>
          <a:p>
            <a:r>
              <a:rPr lang="zh-Hans" altLang="en-US" dirty="0"/>
              <a:t>高级算法工程师</a:t>
            </a:r>
            <a:endParaRPr lang="en-US" altLang="zh-Hans" dirty="0"/>
          </a:p>
          <a:p>
            <a:r>
              <a:rPr lang="zh-Hans" altLang="en-US" dirty="0"/>
              <a:t>思昂教育 </a:t>
            </a:r>
            <a:r>
              <a:rPr lang="en-US" altLang="zh-Hans" dirty="0" err="1"/>
              <a:t>VoiceOn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37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A6E9-4D28-E04E-AEB0-F095F1FEF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英语口语打分技术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D0C81-1DF5-D94C-BC34-B3506CA31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Hans" altLang="en-US" dirty="0"/>
              <a:t>思昂教育</a:t>
            </a:r>
            <a:endParaRPr lang="en-US" altLang="zh-Hans" dirty="0"/>
          </a:p>
          <a:p>
            <a:pPr marL="0" indent="0">
              <a:buNone/>
            </a:pPr>
            <a:r>
              <a:rPr lang="zh-Hans" altLang="en-US" dirty="0"/>
              <a:t>四六级机考自动评测技术</a:t>
            </a:r>
            <a:endParaRPr lang="en-US" altLang="zh-Hans" dirty="0"/>
          </a:p>
          <a:p>
            <a:pPr marL="0" indent="0">
              <a:buNone/>
            </a:pPr>
            <a:r>
              <a:rPr lang="en-US" altLang="zh-Hans" dirty="0" err="1"/>
              <a:t>vHomework</a:t>
            </a:r>
            <a:r>
              <a:rPr lang="zh-Hans" altLang="en-US" dirty="0"/>
              <a:t> </a:t>
            </a:r>
            <a:r>
              <a:rPr lang="en-US" altLang="zh-Hans" dirty="0"/>
              <a:t>2.0</a:t>
            </a:r>
            <a:r>
              <a:rPr lang="zh-Hans" altLang="en-US" dirty="0"/>
              <a:t>：面向中小学的课程作业系统，用英语口语自动打分技术辅助学生练口语，节省了请外教的费用</a:t>
            </a:r>
            <a:endParaRPr lang="en-US" altLang="zh-Hans" dirty="0"/>
          </a:p>
          <a:p>
            <a:pPr marL="0" indent="0">
              <a:buNone/>
            </a:pPr>
            <a:r>
              <a:rPr lang="zh-Hans" altLang="en-US" dirty="0"/>
              <a:t>英语口语打分引擎：面向公司自己的产品线</a:t>
            </a:r>
            <a:r>
              <a:rPr lang="en-US" altLang="zh-Hans" dirty="0" err="1"/>
              <a:t>vHomework</a:t>
            </a:r>
            <a:r>
              <a:rPr lang="zh-Hans" altLang="en-US" dirty="0"/>
              <a:t>，以及政府企业的项目</a:t>
            </a:r>
            <a:endParaRPr lang="en-US" altLang="zh-Hans" dirty="0"/>
          </a:p>
          <a:p>
            <a:r>
              <a:rPr lang="zh-Hans" altLang="en-US" dirty="0"/>
              <a:t>广东省高考英语自动评测项目：</a:t>
            </a:r>
            <a:endParaRPr lang="en-US" altLang="zh-Hans" dirty="0"/>
          </a:p>
          <a:p>
            <a:r>
              <a:rPr lang="en-US" altLang="zh-Hans" dirty="0"/>
              <a:t>Part</a:t>
            </a:r>
            <a:r>
              <a:rPr lang="zh-Hans" altLang="en-US" dirty="0"/>
              <a:t> </a:t>
            </a:r>
            <a:r>
              <a:rPr lang="en-US" altLang="zh-Hans" dirty="0"/>
              <a:t>A</a:t>
            </a:r>
            <a:r>
              <a:rPr lang="zh-Hans" altLang="en-US" dirty="0"/>
              <a:t> 跟读朗读 </a:t>
            </a:r>
            <a:r>
              <a:rPr lang="en-US" altLang="zh-CN" dirty="0"/>
              <a:t>– </a:t>
            </a:r>
            <a:r>
              <a:rPr lang="zh-CN" altLang="en-US" dirty="0"/>
              <a:t>给定文本，用户跟读，封闭式题型，技术较为成熟</a:t>
            </a:r>
            <a:endParaRPr lang="en-US" altLang="zh-Hans" dirty="0"/>
          </a:p>
          <a:p>
            <a:r>
              <a:rPr lang="en-US" altLang="zh-Hans" dirty="0"/>
              <a:t>Part</a:t>
            </a:r>
            <a:r>
              <a:rPr lang="zh-Hans" altLang="en-US" dirty="0"/>
              <a:t> </a:t>
            </a:r>
            <a:r>
              <a:rPr lang="en-US" altLang="zh-Hans" dirty="0"/>
              <a:t>B</a:t>
            </a:r>
            <a:r>
              <a:rPr lang="zh-Hans" altLang="en-US" dirty="0"/>
              <a:t> 问答题 </a:t>
            </a:r>
            <a:r>
              <a:rPr lang="en-US" altLang="zh-CN" dirty="0"/>
              <a:t>– </a:t>
            </a:r>
            <a:r>
              <a:rPr lang="zh-CN" altLang="en-US" dirty="0"/>
              <a:t>用户听一段英语材料，回答相关问题，半开放式题型</a:t>
            </a:r>
            <a:endParaRPr lang="en-US" altLang="zh-Hans" dirty="0"/>
          </a:p>
          <a:p>
            <a:r>
              <a:rPr lang="en-US" altLang="zh-Hans" dirty="0"/>
              <a:t>Part</a:t>
            </a:r>
            <a:r>
              <a:rPr lang="zh-Hans" altLang="en-US" dirty="0"/>
              <a:t> </a:t>
            </a:r>
            <a:r>
              <a:rPr lang="en-US" altLang="zh-Hans" dirty="0"/>
              <a:t>C</a:t>
            </a:r>
            <a:r>
              <a:rPr lang="zh-Hans" altLang="en-US" dirty="0"/>
              <a:t> 复述题 </a:t>
            </a:r>
            <a:r>
              <a:rPr lang="en-US" altLang="zh-CN" dirty="0"/>
              <a:t>– </a:t>
            </a:r>
            <a:r>
              <a:rPr lang="zh-CN" altLang="en-US" dirty="0"/>
              <a:t>用户听一段材料，</a:t>
            </a:r>
            <a:r>
              <a:rPr lang="en-US" altLang="zh-CN" dirty="0"/>
              <a:t>1</a:t>
            </a:r>
            <a:r>
              <a:rPr lang="zh-CN" altLang="en-US" dirty="0"/>
              <a:t>分钟准备后复述主要内容，开放式题型</a:t>
            </a:r>
            <a:endParaRPr lang="en-US" altLang="zh-Hans" dirty="0"/>
          </a:p>
        </p:txBody>
      </p:sp>
    </p:spTree>
    <p:extLst>
      <p:ext uri="{BB962C8B-B14F-4D97-AF65-F5344CB8AC3E}">
        <p14:creationId xmlns:p14="http://schemas.microsoft.com/office/powerpoint/2010/main" val="2755945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F76A-19A6-614B-8131-E350D11A8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英语口语打分引擎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3085-BFCD-7548-9D90-139A9E2DCC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Hans" altLang="en-US" dirty="0"/>
              <a:t>支持的打分项目：</a:t>
            </a:r>
            <a:endParaRPr lang="en-US" altLang="zh-Hans" dirty="0"/>
          </a:p>
          <a:p>
            <a:r>
              <a:rPr lang="zh-Hans" altLang="en-US" b="1" dirty="0"/>
              <a:t>音素发音：</a:t>
            </a:r>
            <a:r>
              <a:rPr lang="en-US" altLang="zh-Hans" b="1" dirty="0"/>
              <a:t>GOP</a:t>
            </a:r>
            <a:r>
              <a:rPr lang="zh-Hans" altLang="en-US" b="1" dirty="0"/>
              <a:t> </a:t>
            </a:r>
            <a:r>
              <a:rPr lang="en-US" altLang="zh-Hans" b="1" dirty="0"/>
              <a:t>–</a:t>
            </a:r>
            <a:r>
              <a:rPr lang="zh-Hans" altLang="en-US" b="1" dirty="0"/>
              <a:t> </a:t>
            </a:r>
            <a:r>
              <a:rPr lang="en-US" altLang="zh-Hans" b="1" dirty="0"/>
              <a:t>Goodness</a:t>
            </a:r>
            <a:r>
              <a:rPr lang="zh-Hans" altLang="en-US" b="1" dirty="0"/>
              <a:t> </a:t>
            </a:r>
            <a:r>
              <a:rPr lang="en-US" altLang="zh-Hans" b="1" dirty="0"/>
              <a:t>of</a:t>
            </a:r>
            <a:r>
              <a:rPr lang="zh-Hans" altLang="en-US" b="1" dirty="0"/>
              <a:t> </a:t>
            </a:r>
            <a:r>
              <a:rPr lang="en-US" altLang="zh-Hans" b="1" dirty="0"/>
              <a:t>Pronunciation</a:t>
            </a:r>
          </a:p>
          <a:p>
            <a:r>
              <a:rPr lang="zh-Hans" altLang="en-US" dirty="0"/>
              <a:t>单词发音</a:t>
            </a:r>
            <a:endParaRPr lang="en-US" altLang="zh-Hans" dirty="0"/>
          </a:p>
          <a:p>
            <a:r>
              <a:rPr lang="zh-Hans" altLang="en-US" dirty="0"/>
              <a:t>句子发音</a:t>
            </a:r>
            <a:endParaRPr lang="en-US" altLang="zh-Hans" dirty="0"/>
          </a:p>
          <a:p>
            <a:r>
              <a:rPr lang="zh-Hans" altLang="en-US" dirty="0"/>
              <a:t>重音 </a:t>
            </a:r>
            <a:r>
              <a:rPr lang="en-US" altLang="zh-Hans" dirty="0"/>
              <a:t>Stress</a:t>
            </a:r>
            <a:r>
              <a:rPr lang="zh-Hans" altLang="en-US" dirty="0"/>
              <a:t>：</a:t>
            </a:r>
            <a:endParaRPr lang="en-US" altLang="zh-Hans" dirty="0"/>
          </a:p>
          <a:p>
            <a:pPr lvl="1"/>
            <a:r>
              <a:rPr lang="zh-Hans" altLang="en-US" dirty="0"/>
              <a:t>单词重音：重音词典 </a:t>
            </a:r>
            <a:r>
              <a:rPr lang="en-US" altLang="zh-Hans" dirty="0"/>
              <a:t>——</a:t>
            </a:r>
            <a:r>
              <a:rPr lang="zh-Hans" altLang="en-US" dirty="0"/>
              <a:t> 针对学习者的重音词典</a:t>
            </a:r>
            <a:endParaRPr lang="en-US" altLang="zh-Hans" dirty="0"/>
          </a:p>
          <a:p>
            <a:pPr lvl="1"/>
            <a:r>
              <a:rPr lang="zh-Hans" altLang="en-US" dirty="0"/>
              <a:t>句子重音：音量检测 </a:t>
            </a:r>
            <a:r>
              <a:rPr lang="en-US" altLang="zh-Hans" dirty="0"/>
              <a:t>——</a:t>
            </a:r>
            <a:r>
              <a:rPr lang="zh-Hans" altLang="en-US" dirty="0"/>
              <a:t> 中国学生的薄弱部分</a:t>
            </a:r>
            <a:endParaRPr lang="en-US" altLang="zh-Hans" dirty="0"/>
          </a:p>
          <a:p>
            <a:r>
              <a:rPr lang="zh-Hans" altLang="en-US" dirty="0"/>
              <a:t>语调 </a:t>
            </a:r>
            <a:r>
              <a:rPr lang="en-US" altLang="zh-Hans" dirty="0"/>
              <a:t>Intonation</a:t>
            </a:r>
            <a:r>
              <a:rPr lang="zh-Hans" altLang="en-US" dirty="0"/>
              <a:t>：检测</a:t>
            </a:r>
            <a:r>
              <a:rPr lang="en-US" altLang="zh-Hans" dirty="0"/>
              <a:t>F0</a:t>
            </a:r>
            <a:r>
              <a:rPr lang="zh-Hans" altLang="en-US" dirty="0"/>
              <a:t>的升降</a:t>
            </a:r>
            <a:endParaRPr lang="en-US" altLang="zh-Hans" dirty="0"/>
          </a:p>
          <a:p>
            <a:r>
              <a:rPr lang="zh-Hans" altLang="en-US" dirty="0"/>
              <a:t>流利度 </a:t>
            </a:r>
            <a:r>
              <a:rPr lang="en-US" altLang="zh-Hans" dirty="0"/>
              <a:t>Fluency</a:t>
            </a:r>
            <a:r>
              <a:rPr lang="zh-Hans" altLang="en-US" dirty="0"/>
              <a:t>：每个音素平均帧数，停顿时长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0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8041A7B-7EF4-47CD-A2CA-7C321FFCF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发音评测基线系统</a:t>
            </a:r>
            <a:endParaRPr lang="en-US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938C09B-E67F-4747-8EA3-FC2014832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314" y="311820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D7EA304D-8850-4FC8-A60E-3EBA3E93B9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353926"/>
              </p:ext>
            </p:extLst>
          </p:nvPr>
        </p:nvGraphicFramePr>
        <p:xfrm>
          <a:off x="1024128" y="2327097"/>
          <a:ext cx="10276577" cy="300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r:id="rId3" imgW="6336653" imgH="1852336" progId="Visio.Drawing.11">
                  <p:embed/>
                </p:oleObj>
              </mc:Choice>
              <mc:Fallback>
                <p:oleObj r:id="rId3" imgW="6336653" imgH="1852336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4128" y="2327097"/>
                        <a:ext cx="10276577" cy="30000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11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4A4B0-D70B-4641-8D2F-68D930216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ans" altLang="en-US" dirty="0"/>
              <a:t>音素后验概率计算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15725-4968-734F-9330-9D5D3730F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Hans" altLang="en-US" dirty="0"/>
              <a:t>每个音素后验概率计算</a:t>
            </a:r>
            <a:endParaRPr lang="en-US" altLang="zh-Hans" dirty="0"/>
          </a:p>
          <a:p>
            <a:r>
              <a:rPr lang="zh-Hans" altLang="en-US" dirty="0"/>
              <a:t>    </a:t>
            </a:r>
            <a:r>
              <a:rPr lang="en-US" altLang="zh-Hans" dirty="0"/>
              <a:t>1.</a:t>
            </a:r>
            <a:r>
              <a:rPr lang="zh-Hans" altLang="en-US" dirty="0"/>
              <a:t> 构建这段语音的强制匹配网络</a:t>
            </a:r>
            <a:endParaRPr lang="en-US" altLang="zh-Hans" dirty="0"/>
          </a:p>
          <a:p>
            <a:r>
              <a:rPr lang="zh-Hans" altLang="en-US" dirty="0"/>
              <a:t>        跟读朗读：句子中每个词按发音词典展开成匹配网络 </a:t>
            </a:r>
            <a:r>
              <a:rPr lang="en-US" altLang="zh-Hans" dirty="0"/>
              <a:t>-</a:t>
            </a:r>
            <a:r>
              <a:rPr lang="zh-Hans" altLang="en-US" dirty="0"/>
              <a:t> </a:t>
            </a:r>
            <a:r>
              <a:rPr lang="en-US" altLang="zh-Hans" dirty="0"/>
              <a:t>WFST</a:t>
            </a:r>
          </a:p>
          <a:p>
            <a:r>
              <a:rPr lang="zh-Hans" altLang="en-US" dirty="0"/>
              <a:t>        问答：根据问题话题构建的小型匹配网络</a:t>
            </a:r>
            <a:endParaRPr lang="en-US" altLang="zh-Hans" dirty="0"/>
          </a:p>
          <a:p>
            <a:r>
              <a:rPr lang="zh-Hans" altLang="en-US" dirty="0"/>
              <a:t>        复述：</a:t>
            </a:r>
            <a:r>
              <a:rPr lang="en-US" altLang="zh-Hans" dirty="0"/>
              <a:t>ASR</a:t>
            </a:r>
            <a:r>
              <a:rPr lang="zh-Hans" altLang="en-US" dirty="0"/>
              <a:t>识别结果</a:t>
            </a:r>
            <a:endParaRPr lang="en-US" altLang="zh-Hans" dirty="0"/>
          </a:p>
          <a:p>
            <a:r>
              <a:rPr lang="zh-Hans" altLang="en-US" dirty="0"/>
              <a:t>    </a:t>
            </a:r>
            <a:r>
              <a:rPr lang="en-US" altLang="zh-Hans" dirty="0"/>
              <a:t>2.</a:t>
            </a:r>
            <a:r>
              <a:rPr lang="zh-Hans" altLang="en-US" dirty="0"/>
              <a:t> </a:t>
            </a:r>
            <a:r>
              <a:rPr lang="zh-CN" altLang="en-US" dirty="0"/>
              <a:t>根据</a:t>
            </a:r>
            <a:r>
              <a:rPr lang="zh-Hans" altLang="en-US" dirty="0"/>
              <a:t>强制匹配网络</a:t>
            </a:r>
            <a:r>
              <a:rPr lang="zh-CN" altLang="en-US" dirty="0"/>
              <a:t>的帧对齐结果，对语音按</a:t>
            </a:r>
            <a:r>
              <a:rPr lang="en-US" dirty="0"/>
              <a:t>phone</a:t>
            </a:r>
            <a:r>
              <a:rPr lang="zh-CN" altLang="en-US" dirty="0"/>
              <a:t>进行切分，把每个</a:t>
            </a:r>
            <a:r>
              <a:rPr lang="en-US" dirty="0"/>
              <a:t>phone</a:t>
            </a:r>
            <a:r>
              <a:rPr lang="zh-CN" altLang="en-US" dirty="0"/>
              <a:t>对应的一段语音送入</a:t>
            </a:r>
            <a:r>
              <a:rPr lang="en-US" dirty="0"/>
              <a:t>phone loop</a:t>
            </a:r>
            <a:r>
              <a:rPr lang="zh-CN" altLang="en-US" dirty="0"/>
              <a:t>网络进行</a:t>
            </a:r>
            <a:r>
              <a:rPr lang="en-US" dirty="0" err="1"/>
              <a:t>NBest</a:t>
            </a:r>
            <a:r>
              <a:rPr lang="zh-CN" altLang="en-US" dirty="0"/>
              <a:t>识别，得到最优的</a:t>
            </a:r>
            <a:r>
              <a:rPr lang="en-US" dirty="0"/>
              <a:t>N</a:t>
            </a:r>
            <a:r>
              <a:rPr lang="zh-CN" altLang="en-US" dirty="0"/>
              <a:t>个候选</a:t>
            </a:r>
            <a:endParaRPr lang="en-US" dirty="0"/>
          </a:p>
          <a:p>
            <a:r>
              <a:rPr lang="zh-Hans" altLang="en-US" dirty="0"/>
              <a:t>    </a:t>
            </a:r>
            <a:r>
              <a:rPr lang="en-US" altLang="zh-Hans" dirty="0"/>
              <a:t>3</a:t>
            </a:r>
            <a:r>
              <a:rPr lang="en-US" dirty="0"/>
              <a:t>. </a:t>
            </a:r>
            <a:r>
              <a:rPr lang="zh-CN" altLang="en-US" dirty="0"/>
              <a:t>根据</a:t>
            </a:r>
            <a:r>
              <a:rPr lang="en-US" dirty="0"/>
              <a:t>force align</a:t>
            </a:r>
            <a:r>
              <a:rPr lang="zh-CN" altLang="en-US" dirty="0"/>
              <a:t>的每帧似然值、</a:t>
            </a:r>
            <a:r>
              <a:rPr lang="en-US" dirty="0"/>
              <a:t>N</a:t>
            </a:r>
            <a:r>
              <a:rPr lang="zh-CN" altLang="en-US" dirty="0"/>
              <a:t>候选识别的每帧似然值（</a:t>
            </a:r>
            <a:r>
              <a:rPr lang="en-US" dirty="0"/>
              <a:t>filler model</a:t>
            </a:r>
            <a:r>
              <a:rPr lang="zh-CN" altLang="en-US" dirty="0"/>
              <a:t>）、每个</a:t>
            </a:r>
            <a:r>
              <a:rPr lang="en-US" dirty="0"/>
              <a:t>phone</a:t>
            </a:r>
            <a:r>
              <a:rPr lang="zh-CN" altLang="en-US" dirty="0"/>
              <a:t>的先验概率，计算该</a:t>
            </a:r>
            <a:r>
              <a:rPr lang="en-US" dirty="0"/>
              <a:t>phone</a:t>
            </a:r>
            <a:r>
              <a:rPr lang="zh-CN" altLang="en-US" dirty="0"/>
              <a:t>的后验概率</a:t>
            </a:r>
            <a:endParaRPr lang="en-US" altLang="zh-CN" dirty="0"/>
          </a:p>
        </p:txBody>
      </p:sp>
      <p:pic>
        <p:nvPicPr>
          <p:cNvPr id="18" name="图片 4">
            <a:extLst>
              <a:ext uri="{FF2B5EF4-FFF2-40B4-BE49-F238E27FC236}">
                <a16:creationId xmlns:a16="http://schemas.microsoft.com/office/drawing/2014/main" id="{C5843866-D22F-7E47-BDA6-D4C70AC8545F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4412" y="2286000"/>
            <a:ext cx="2278063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5">
            <a:extLst>
              <a:ext uri="{FF2B5EF4-FFF2-40B4-BE49-F238E27FC236}">
                <a16:creationId xmlns:a16="http://schemas.microsoft.com/office/drawing/2014/main" id="{8794E9A8-696B-5042-AA8B-39511179E7EB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14397" y="2286000"/>
            <a:ext cx="1772604" cy="70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180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积分">
  <a:themeElements>
    <a:clrScheme name="积分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积分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积分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10328</TotalTime>
  <Words>1426</Words>
  <Application>Microsoft Office PowerPoint</Application>
  <PresentationFormat>宽屏</PresentationFormat>
  <Paragraphs>170</Paragraphs>
  <Slides>26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Calibri</vt:lpstr>
      <vt:lpstr>Cambria Math</vt:lpstr>
      <vt:lpstr>Tw Cen MT</vt:lpstr>
      <vt:lpstr>Tw Cen MT Condensed</vt:lpstr>
      <vt:lpstr>Wingdings</vt:lpstr>
      <vt:lpstr>Wingdings 3</vt:lpstr>
      <vt:lpstr>积分</vt:lpstr>
      <vt:lpstr>Equation.3</vt:lpstr>
      <vt:lpstr>Visio.Drawing.11</vt:lpstr>
      <vt:lpstr>英语口语自动评测技术</vt:lpstr>
      <vt:lpstr>内容大纲</vt:lpstr>
      <vt:lpstr>自我介绍</vt:lpstr>
      <vt:lpstr>自我介绍</vt:lpstr>
      <vt:lpstr>英语口语发音打分</vt:lpstr>
      <vt:lpstr>英语口语打分技术</vt:lpstr>
      <vt:lpstr>英语口语打分引擎</vt:lpstr>
      <vt:lpstr>发音评测基线系统</vt:lpstr>
      <vt:lpstr>音素后验概率计算 </vt:lpstr>
      <vt:lpstr>音素和单词得分计算</vt:lpstr>
      <vt:lpstr>识别网络的容错需求</vt:lpstr>
      <vt:lpstr>对删除错误容错的网络结构</vt:lpstr>
      <vt:lpstr>句子和段落得分计算</vt:lpstr>
      <vt:lpstr>流利度打分</vt:lpstr>
      <vt:lpstr>实际系统的挑战与解决方案</vt:lpstr>
      <vt:lpstr>参考文献</vt:lpstr>
      <vt:lpstr>英语口语语法纠错</vt:lpstr>
      <vt:lpstr>英语口语反馈技术</vt:lpstr>
      <vt:lpstr>语法纠错主流技术</vt:lpstr>
      <vt:lpstr>序列分类算法 - GED</vt:lpstr>
      <vt:lpstr>机器翻译算法 - GEC</vt:lpstr>
      <vt:lpstr>英语口语语法纠错的挑战</vt:lpstr>
      <vt:lpstr>Score-space based Spoken GED system</vt:lpstr>
      <vt:lpstr>系统框图</vt:lpstr>
      <vt:lpstr>WERGE: the impact of ASR error on feedback</vt:lpstr>
      <vt:lpstr>感谢聆听，请多提意见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雅思备考经验与产品设计</dc:title>
  <dc:creator>邓侃</dc:creator>
  <cp:lastModifiedBy>邓 侃</cp:lastModifiedBy>
  <cp:revision>155</cp:revision>
  <dcterms:created xsi:type="dcterms:W3CDTF">2016-07-13T23:41:48Z</dcterms:created>
  <dcterms:modified xsi:type="dcterms:W3CDTF">2019-04-24T07:20:30Z</dcterms:modified>
</cp:coreProperties>
</file>