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71" r:id="rId11"/>
    <p:sldId id="270" r:id="rId12"/>
    <p:sldId id="272" r:id="rId13"/>
    <p:sldId id="268" r:id="rId14"/>
    <p:sldId id="267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94EF1-2F17-48E2-9BE8-FF93FF4D3F63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D6A-022C-4D69-BBBC-EB7C37BF52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4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Bayesian scoring in speaker verification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zh-CN" dirty="0"/>
              <a:t>Lantian Li</a:t>
            </a:r>
          </a:p>
          <a:p>
            <a:r>
              <a:rPr lang="en-US" altLang="zh-CN" dirty="0"/>
              <a:t>2020.3.30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对象 24"/>
              <p:cNvSpPr txBox="1"/>
              <p:nvPr/>
            </p:nvSpPr>
            <p:spPr>
              <a:xfrm>
                <a:off x="860425" y="1824038"/>
                <a:ext cx="3413125" cy="320833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5" name="对象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25" y="1824038"/>
                <a:ext cx="3413125" cy="3208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202" y="178303"/>
            <a:ext cx="3449891" cy="650139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对象 29"/>
              <p:cNvSpPr txBox="1"/>
              <p:nvPr/>
            </p:nvSpPr>
            <p:spPr>
              <a:xfrm>
                <a:off x="609600" y="1690688"/>
                <a:ext cx="4791075" cy="40767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maximum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posterior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MAP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argmax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),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here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0" name="对象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90688"/>
                <a:ext cx="4791075" cy="4076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对象 30"/>
              <p:cNvSpPr txBox="1"/>
              <p:nvPr/>
            </p:nvSpPr>
            <p:spPr>
              <a:xfrm>
                <a:off x="6234113" y="215900"/>
                <a:ext cx="5608637" cy="64262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marginalizing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posteriors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Given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𝜀𝜎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zh-CN" altLang="en-US" i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e>
                      </m:nary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𝜀𝜎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1" name="对象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113" y="215900"/>
                <a:ext cx="5608637" cy="6426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接连接符 31"/>
          <p:cNvCxnSpPr/>
          <p:nvPr/>
        </p:nvCxnSpPr>
        <p:spPr>
          <a:xfrm>
            <a:off x="5804452" y="1510748"/>
            <a:ext cx="0" cy="414262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966" y="710599"/>
            <a:ext cx="3535813" cy="571867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对象 29"/>
              <p:cNvSpPr txBox="1"/>
              <p:nvPr/>
            </p:nvSpPr>
            <p:spPr>
              <a:xfrm>
                <a:off x="609600" y="1690688"/>
                <a:ext cx="4791075" cy="40767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maximum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posterior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MAP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argmax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),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here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0" name="对象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90688"/>
                <a:ext cx="4791075" cy="4076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对象 30"/>
              <p:cNvSpPr txBox="1"/>
              <p:nvPr/>
            </p:nvSpPr>
            <p:spPr>
              <a:xfrm>
                <a:off x="6234113" y="215900"/>
                <a:ext cx="5608637" cy="64262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marginalizing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posteriors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Given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𝜀𝜎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zh-CN" altLang="en-US" i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e>
                      </m:nary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𝜀𝜎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1" name="对象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113" y="215900"/>
                <a:ext cx="5608637" cy="6426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对象 5"/>
              <p:cNvSpPr txBox="1"/>
              <p:nvPr/>
            </p:nvSpPr>
            <p:spPr>
              <a:xfrm>
                <a:off x="2010950" y="5933661"/>
                <a:ext cx="3031569" cy="79314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−&gt;∞,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 ~2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6" name="对象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950" y="5933661"/>
                <a:ext cx="3031569" cy="793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连接符 4"/>
          <p:cNvCxnSpPr/>
          <p:nvPr/>
        </p:nvCxnSpPr>
        <p:spPr>
          <a:xfrm>
            <a:off x="5804452" y="1510748"/>
            <a:ext cx="0" cy="414262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Euclidean and cosine approximation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对象 14"/>
              <p:cNvSpPr txBox="1"/>
              <p:nvPr/>
            </p:nvSpPr>
            <p:spPr>
              <a:xfrm>
                <a:off x="838200" y="1924050"/>
                <a:ext cx="8561387" cy="213836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ε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+||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||)+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∝−{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+||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)||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||}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15" name="对象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24050"/>
                <a:ext cx="8561387" cy="2138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对象 16"/>
              <p:cNvSpPr txBox="1"/>
              <p:nvPr/>
            </p:nvSpPr>
            <p:spPr>
              <a:xfrm>
                <a:off x="838200" y="4769913"/>
                <a:ext cx="3378200" cy="777875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&gt;&gt;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Cosine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~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logNL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&gt;&gt;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Euclidean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~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logNL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17" name="对象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69913"/>
                <a:ext cx="3378200" cy="7778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838200" y="5876014"/>
            <a:ext cx="1618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cvss</a:t>
            </a:r>
            <a:r>
              <a:rPr lang="en-US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751</a:t>
            </a:r>
            <a:endParaRPr lang="zh-CN" altLang="en-US" sz="2400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Roadmap (2)</a:t>
            </a:r>
            <a:endParaRPr lang="zh-CN" alt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871078" y="1844704"/>
            <a:ext cx="2352263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Hypothesis test</a:t>
            </a:r>
            <a:endParaRPr lang="zh-CN" alt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981738" y="3031436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LR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直接箭头连接符 38"/>
          <p:cNvCxnSpPr>
            <a:stCxn id="33" idx="2"/>
            <a:endCxn id="34" idx="0"/>
          </p:cNvCxnSpPr>
          <p:nvPr/>
        </p:nvCxnSpPr>
        <p:spPr>
          <a:xfrm>
            <a:off x="4047210" y="2385392"/>
            <a:ext cx="3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981736" y="3572124"/>
            <a:ext cx="2130949" cy="1186732"/>
            <a:chOff x="2981736" y="3572124"/>
            <a:chExt cx="2130949" cy="1186732"/>
          </a:xfrm>
        </p:grpSpPr>
        <p:sp>
          <p:nvSpPr>
            <p:cNvPr id="35" name="圆角矩形 34"/>
            <p:cNvSpPr/>
            <p:nvPr/>
          </p:nvSpPr>
          <p:spPr>
            <a:xfrm>
              <a:off x="2981736" y="4218168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NL</a:t>
              </a:r>
              <a:endParaRPr lang="zh-CN" altLang="en-US" sz="2400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40" name="直接箭头连接符 39"/>
            <p:cNvCxnSpPr/>
            <p:nvPr/>
          </p:nvCxnSpPr>
          <p:spPr>
            <a:xfrm>
              <a:off x="4047210" y="3572124"/>
              <a:ext cx="1" cy="64604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对象 22"/>
              <p:cNvSpPr txBox="1"/>
              <p:nvPr/>
            </p:nvSpPr>
            <p:spPr>
              <a:xfrm>
                <a:off x="738188" y="1757363"/>
                <a:ext cx="1903412" cy="62865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3" name="对象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8" y="1757363"/>
                <a:ext cx="1903412" cy="628650"/>
              </a:xfrm>
              <a:prstGeom prst="rect">
                <a:avLst/>
              </a:prstGeom>
              <a:blipFill>
                <a:blip r:embed="rId2"/>
                <a:stretch>
                  <a:fillRect r="-5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对象 23"/>
              <p:cNvSpPr txBox="1"/>
              <p:nvPr/>
            </p:nvSpPr>
            <p:spPr>
              <a:xfrm>
                <a:off x="701675" y="2890838"/>
                <a:ext cx="1978025" cy="822325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h𝑝𝑦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bar>
                                <m:barPr>
                                  <m:pos m:val="top"/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h𝑝𝑦</m:t>
                                  </m:r>
                                </m:e>
                              </m:ba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4" name="对象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75" y="2890838"/>
                <a:ext cx="1978025" cy="822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对象 24"/>
              <p:cNvSpPr txBox="1"/>
              <p:nvPr/>
            </p:nvSpPr>
            <p:spPr>
              <a:xfrm>
                <a:off x="664368" y="4121150"/>
                <a:ext cx="2052638" cy="73501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5" name="对象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68" y="4121150"/>
                <a:ext cx="2052638" cy="735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NNL</a:t>
            </a:r>
            <a:r>
              <a:rPr lang="en-US" altLang="zh-CN" dirty="0"/>
              <a:t>: an extension of </a:t>
            </a:r>
            <a:r>
              <a:rPr lang="en-US" altLang="zh-CN" i="1" dirty="0"/>
              <a:t>NL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84065"/>
            <a:ext cx="10515600" cy="4351338"/>
          </a:xfrm>
        </p:spPr>
        <p:txBody>
          <a:bodyPr/>
          <a:lstStyle/>
          <a:p>
            <a:r>
              <a:rPr lang="en-US" altLang="zh-CN" dirty="0"/>
              <a:t>Cons of NL</a:t>
            </a:r>
          </a:p>
          <a:p>
            <a:pPr lvl="1"/>
            <a:r>
              <a:rPr lang="en-US" altLang="zh-CN" dirty="0"/>
              <a:t>strong linear Gaussian assumption</a:t>
            </a:r>
            <a:endParaRPr lang="zh-CN" altLang="en-US" dirty="0"/>
          </a:p>
          <a:p>
            <a:endParaRPr lang="en-US" altLang="zh-CN" dirty="0"/>
          </a:p>
          <a:p>
            <a:endParaRPr lang="en-US" altLang="zh-CN" sz="600" dirty="0"/>
          </a:p>
          <a:p>
            <a:r>
              <a:rPr lang="en-US" altLang="zh-CN" dirty="0"/>
              <a:t>Neural NL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对象 17"/>
              <p:cNvSpPr txBox="1"/>
              <p:nvPr/>
            </p:nvSpPr>
            <p:spPr>
              <a:xfrm>
                <a:off x="1542551" y="2555019"/>
                <a:ext cx="3267988" cy="48470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18" name="对象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551" y="2555019"/>
                <a:ext cx="3267988" cy="4847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10451327" y="6311900"/>
            <a:ext cx="1618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Comic Sans MS" panose="030F0702030302020204" pitchFamily="66" charset="0"/>
                <a:ea typeface="宋体" panose="02010600030101010101" pitchFamily="2" charset="-122"/>
              </a:rPr>
              <a:t>cvss</a:t>
            </a:r>
            <a:r>
              <a:rPr lang="en-US" altLang="zh-CN" sz="2400" dirty="0">
                <a:latin typeface="Comic Sans MS" panose="030F0702030302020204" pitchFamily="66" charset="0"/>
                <a:ea typeface="宋体" panose="02010600030101010101" pitchFamily="2" charset="-122"/>
              </a:rPr>
              <a:t> 755</a:t>
            </a:r>
            <a:endParaRPr lang="zh-CN" altLang="en-US" sz="2400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72137" y="4570262"/>
            <a:ext cx="10447725" cy="1276925"/>
            <a:chOff x="639417" y="4939366"/>
            <a:chExt cx="10447725" cy="12769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对象 20"/>
                <p:cNvSpPr txBox="1"/>
                <p:nvPr/>
              </p:nvSpPr>
              <p:spPr>
                <a:xfrm>
                  <a:off x="639417" y="5363877"/>
                  <a:ext cx="1481137" cy="484187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,...,</m:t>
                        </m:r>
                        <m:sSubSup>
                          <m:sSub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1" name="对象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417" y="5363877"/>
                  <a:ext cx="1481137" cy="4841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右箭头 3"/>
            <p:cNvSpPr/>
            <p:nvPr/>
          </p:nvSpPr>
          <p:spPr>
            <a:xfrm>
              <a:off x="2321781" y="5462846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914152" y="5303819"/>
              <a:ext cx="1479607" cy="6042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NN’</a:t>
              </a:r>
              <a:endParaRPr lang="zh-CN" altLang="en-US" sz="2400" dirty="0">
                <a:solidFill>
                  <a:schemeClr val="bg1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26" name="右箭头 25"/>
            <p:cNvSpPr/>
            <p:nvPr/>
          </p:nvSpPr>
          <p:spPr>
            <a:xfrm rot="19681687">
              <a:off x="4555107" y="5152744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右箭头 26"/>
            <p:cNvSpPr/>
            <p:nvPr/>
          </p:nvSpPr>
          <p:spPr>
            <a:xfrm rot="1535852">
              <a:off x="4555107" y="5753512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对象 27"/>
                <p:cNvSpPr txBox="1"/>
                <p:nvPr/>
              </p:nvSpPr>
              <p:spPr>
                <a:xfrm>
                  <a:off x="5047926" y="4939987"/>
                  <a:ext cx="739775" cy="4079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8" name="对象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926" y="4939987"/>
                  <a:ext cx="739775" cy="407988"/>
                </a:xfrm>
                <a:prstGeom prst="rect">
                  <a:avLst/>
                </a:prstGeom>
                <a:blipFill>
                  <a:blip r:embed="rId4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对象 28"/>
                <p:cNvSpPr txBox="1"/>
                <p:nvPr/>
              </p:nvSpPr>
              <p:spPr>
                <a:xfrm>
                  <a:off x="5047926" y="5808303"/>
                  <a:ext cx="739775" cy="4079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9" name="对象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926" y="5808303"/>
                  <a:ext cx="739775" cy="407988"/>
                </a:xfrm>
                <a:prstGeom prst="rect">
                  <a:avLst/>
                </a:prstGeom>
                <a:blipFill>
                  <a:blip r:embed="rId5"/>
                  <a:stretch>
                    <a:fillRect r="-820" b="-29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右箭头 29"/>
            <p:cNvSpPr/>
            <p:nvPr/>
          </p:nvSpPr>
          <p:spPr>
            <a:xfrm rot="19681687">
              <a:off x="5893243" y="5767933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右箭头 30"/>
            <p:cNvSpPr/>
            <p:nvPr/>
          </p:nvSpPr>
          <p:spPr>
            <a:xfrm rot="1535852">
              <a:off x="5891428" y="5138921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对象 31"/>
                <p:cNvSpPr txBox="1"/>
                <p:nvPr/>
              </p:nvSpPr>
              <p:spPr>
                <a:xfrm>
                  <a:off x="6430315" y="5478968"/>
                  <a:ext cx="255587" cy="254000"/>
                </a:xfrm>
                <a:prstGeom prst="rect">
                  <a:avLst/>
                </a:prstGeom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32" name="对象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0315" y="5478968"/>
                  <a:ext cx="255587" cy="2540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矩形 44"/>
            <p:cNvSpPr/>
            <p:nvPr/>
          </p:nvSpPr>
          <p:spPr>
            <a:xfrm>
              <a:off x="7327592" y="5303818"/>
              <a:ext cx="1479607" cy="6042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omic Sans MS" panose="030F0702030302020204" pitchFamily="66" charset="0"/>
                  <a:ea typeface="宋体" panose="02010600030101010101" pitchFamily="2" charset="-122"/>
                </a:rPr>
                <a:t>NN</a:t>
              </a:r>
              <a:endParaRPr lang="zh-CN" altLang="en-US" sz="2400" dirty="0">
                <a:solidFill>
                  <a:schemeClr val="bg1"/>
                </a:solidFill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  <p:sp>
          <p:nvSpPr>
            <p:cNvPr id="46" name="右箭头 45"/>
            <p:cNvSpPr/>
            <p:nvPr/>
          </p:nvSpPr>
          <p:spPr>
            <a:xfrm>
              <a:off x="6780135" y="5462846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右箭头 48"/>
            <p:cNvSpPr/>
            <p:nvPr/>
          </p:nvSpPr>
          <p:spPr>
            <a:xfrm rot="19681687">
              <a:off x="8955914" y="5152744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右箭头 49"/>
            <p:cNvSpPr/>
            <p:nvPr/>
          </p:nvSpPr>
          <p:spPr>
            <a:xfrm rot="1535852">
              <a:off x="8955914" y="5753512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对象 50"/>
                <p:cNvSpPr txBox="1"/>
                <p:nvPr/>
              </p:nvSpPr>
              <p:spPr>
                <a:xfrm>
                  <a:off x="9486942" y="4939366"/>
                  <a:ext cx="663575" cy="407987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51" name="对象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6942" y="4939366"/>
                  <a:ext cx="663575" cy="407987"/>
                </a:xfrm>
                <a:prstGeom prst="rect">
                  <a:avLst/>
                </a:prstGeom>
                <a:blipFill>
                  <a:blip r:embed="rId7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对象 51"/>
                <p:cNvSpPr txBox="1"/>
                <p:nvPr/>
              </p:nvSpPr>
              <p:spPr>
                <a:xfrm>
                  <a:off x="9486942" y="5807728"/>
                  <a:ext cx="663575" cy="4079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52" name="对象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6942" y="5807728"/>
                  <a:ext cx="663575" cy="407988"/>
                </a:xfrm>
                <a:prstGeom prst="rect">
                  <a:avLst/>
                </a:prstGeom>
                <a:blipFill>
                  <a:blip r:embed="rId8"/>
                  <a:stretch>
                    <a:fillRect b="-29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右箭头 52"/>
            <p:cNvSpPr/>
            <p:nvPr/>
          </p:nvSpPr>
          <p:spPr>
            <a:xfrm rot="19681687">
              <a:off x="10294050" y="5767933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右箭头 53"/>
            <p:cNvSpPr/>
            <p:nvPr/>
          </p:nvSpPr>
          <p:spPr>
            <a:xfrm rot="1535852">
              <a:off x="10292235" y="5138921"/>
              <a:ext cx="453224" cy="286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对象 54"/>
                <p:cNvSpPr txBox="1"/>
                <p:nvPr/>
              </p:nvSpPr>
              <p:spPr>
                <a:xfrm>
                  <a:off x="10831554" y="5466416"/>
                  <a:ext cx="255588" cy="279400"/>
                </a:xfrm>
                <a:prstGeom prst="rect">
                  <a:avLst/>
                </a:prstGeom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55" name="对象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1554" y="5466416"/>
                  <a:ext cx="255588" cy="2794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对象 55"/>
              <p:cNvSpPr txBox="1"/>
              <p:nvPr/>
            </p:nvSpPr>
            <p:spPr>
              <a:xfrm>
                <a:off x="1542551" y="3816741"/>
                <a:ext cx="7070725" cy="560387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6" name="对象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551" y="3816741"/>
                <a:ext cx="7070725" cy="560387"/>
              </a:xfrm>
              <a:prstGeom prst="rect">
                <a:avLst/>
              </a:prstGeom>
              <a:blipFill>
                <a:blip r:embed="rId10"/>
                <a:stretch>
                  <a:fillRect t="-168478" b="-242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对象 56"/>
              <p:cNvSpPr txBox="1"/>
              <p:nvPr/>
            </p:nvSpPr>
            <p:spPr>
              <a:xfrm>
                <a:off x="1542551" y="6040320"/>
                <a:ext cx="7840663" cy="48418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),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;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7" name="对象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551" y="6040320"/>
                <a:ext cx="7840663" cy="4841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Roadmap (3)</a:t>
            </a:r>
            <a:endParaRPr lang="zh-CN" alt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871078" y="1844704"/>
            <a:ext cx="2352263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Hypothesis test</a:t>
            </a:r>
            <a:endParaRPr lang="zh-CN" alt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981738" y="3031436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LR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2981736" y="4218168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NL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直接箭头连接符 38"/>
          <p:cNvCxnSpPr>
            <a:stCxn id="33" idx="2"/>
            <a:endCxn id="34" idx="0"/>
          </p:cNvCxnSpPr>
          <p:nvPr/>
        </p:nvCxnSpPr>
        <p:spPr>
          <a:xfrm>
            <a:off x="4047210" y="2385392"/>
            <a:ext cx="3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4047210" y="3572124"/>
            <a:ext cx="1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981736" y="4758856"/>
            <a:ext cx="2130949" cy="1186732"/>
            <a:chOff x="2981736" y="4758856"/>
            <a:chExt cx="2130949" cy="1186732"/>
          </a:xfrm>
        </p:grpSpPr>
        <p:sp>
          <p:nvSpPr>
            <p:cNvPr id="36" name="圆角矩形 35"/>
            <p:cNvSpPr/>
            <p:nvPr/>
          </p:nvSpPr>
          <p:spPr>
            <a:xfrm>
              <a:off x="2981736" y="5404900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NNL</a:t>
              </a:r>
              <a:endParaRPr lang="zh-CN" altLang="en-US" sz="2400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41" name="直接箭头连接符 40"/>
            <p:cNvCxnSpPr>
              <a:stCxn id="35" idx="2"/>
              <a:endCxn id="36" idx="0"/>
            </p:cNvCxnSpPr>
            <p:nvPr/>
          </p:nvCxnSpPr>
          <p:spPr>
            <a:xfrm>
              <a:off x="4047211" y="4758856"/>
              <a:ext cx="0" cy="64604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664368" y="1757363"/>
            <a:ext cx="2052638" cy="3098800"/>
            <a:chOff x="664368" y="1757363"/>
            <a:chExt cx="2052638" cy="30988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对象 21"/>
                <p:cNvSpPr txBox="1"/>
                <p:nvPr/>
              </p:nvSpPr>
              <p:spPr>
                <a:xfrm>
                  <a:off x="738188" y="1757363"/>
                  <a:ext cx="1903412" cy="628650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</m:e>
                          </m:mr>
                        </m:m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2" name="对象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188" y="1757363"/>
                  <a:ext cx="1903412" cy="628650"/>
                </a:xfrm>
                <a:prstGeom prst="rect">
                  <a:avLst/>
                </a:prstGeom>
                <a:blipFill>
                  <a:blip r:embed="rId2"/>
                  <a:stretch>
                    <a:fillRect r="-544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对象 22"/>
                <p:cNvSpPr txBox="1"/>
                <p:nvPr/>
              </p:nvSpPr>
              <p:spPr>
                <a:xfrm>
                  <a:off x="701675" y="2890838"/>
                  <a:ext cx="1978025" cy="822325"/>
                </a:xfrm>
                <a:prstGeom prst="rect">
                  <a:avLst/>
                </a:prstGeom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𝐿𝑅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h𝑝𝑦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bar>
                                  <m:barPr>
                                    <m:pos m:val="top"/>
                                    <m:ctrlP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h𝑝𝑦</m:t>
                                    </m:r>
                                  </m:e>
                                </m:ba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3" name="对象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675" y="2890838"/>
                  <a:ext cx="1978025" cy="82232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对象 23"/>
                <p:cNvSpPr txBox="1"/>
                <p:nvPr/>
              </p:nvSpPr>
              <p:spPr>
                <a:xfrm>
                  <a:off x="664368" y="4121150"/>
                  <a:ext cx="2052638" cy="735013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𝐿𝑅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4" name="对象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368" y="4121150"/>
                  <a:ext cx="2052638" cy="7350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Relation of</a:t>
            </a:r>
            <a:r>
              <a:rPr lang="en-US" altLang="zh-CN" i="1" dirty="0"/>
              <a:t> NL </a:t>
            </a:r>
            <a:r>
              <a:rPr lang="en-US" altLang="zh-CN" dirty="0"/>
              <a:t>to</a:t>
            </a:r>
            <a:r>
              <a:rPr lang="en-US" altLang="zh-CN" i="1" dirty="0"/>
              <a:t> PLDA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对象 29"/>
              <p:cNvSpPr txBox="1"/>
              <p:nvPr/>
            </p:nvSpPr>
            <p:spPr>
              <a:xfrm>
                <a:off x="838200" y="1690688"/>
                <a:ext cx="3367088" cy="27178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𝑁𝐿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br>
                  <a:rPr lang="zh-CN" altLang="en-US">
                    <a:solidFill>
                      <a:srgbClr val="000000"/>
                    </a:solidFill>
                  </a:rPr>
                </a:br>
                <a:endParaRPr lang="zh-CN" altLang="en-US"/>
              </a:p>
            </p:txBody>
          </p:sp>
        </mc:Choice>
        <mc:Fallback>
          <p:sp>
            <p:nvSpPr>
              <p:cNvPr id="30" name="对象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3367088" cy="2717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对象 24"/>
              <p:cNvSpPr txBox="1"/>
              <p:nvPr/>
            </p:nvSpPr>
            <p:spPr>
              <a:xfrm>
                <a:off x="6791325" y="1690688"/>
                <a:ext cx="3970338" cy="322897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Bayes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rule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∉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5" name="对象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5" y="1690688"/>
                <a:ext cx="3970338" cy="3228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对象 26"/>
              <p:cNvSpPr txBox="1"/>
              <p:nvPr/>
            </p:nvSpPr>
            <p:spPr>
              <a:xfrm>
                <a:off x="4929187" y="5365751"/>
                <a:ext cx="5992813" cy="87947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𝑃𝐿𝐷𝐴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𝑙𝑖𝑘𝑒𝑙𝑖h𝑜𝑜𝑑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𝑠𝑎𝑚𝑒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𝑙𝑖𝑘𝑒𝑙𝑖h𝑜𝑜𝑑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𝑑𝑖𝑓𝑓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7" name="对象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187" y="5365751"/>
                <a:ext cx="5992813" cy="8794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Revisit </a:t>
            </a:r>
            <a:r>
              <a:rPr lang="en-US" altLang="zh-CN" i="1" dirty="0"/>
              <a:t>PLDA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对象 5"/>
              <p:cNvSpPr txBox="1"/>
              <p:nvPr/>
            </p:nvSpPr>
            <p:spPr>
              <a:xfrm>
                <a:off x="838200" y="1624505"/>
                <a:ext cx="5118100" cy="497522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𝑃𝐿𝐷𝐴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𝐼𝑛𝑓𝑒𝑟𝑒𝑛𝑐𝑒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</m:fName>
                        <m:e/>
                      </m:func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nary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nary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)...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|(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nary>
                        <m:naryPr>
                          <m:chr m:val="∑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||</m:t>
                      </m:r>
                      <m:acc>
                        <m:accPr>
                          <m:chr m:val="̄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6" name="对象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24505"/>
                <a:ext cx="5118100" cy="4975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对象 6"/>
              <p:cNvSpPr txBox="1"/>
              <p:nvPr/>
            </p:nvSpPr>
            <p:spPr>
              <a:xfrm>
                <a:off x="6551317" y="1690688"/>
                <a:ext cx="4330700" cy="253047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𝑇𝑟𝑎𝑖𝑛𝑖𝑛𝑔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</m:fName>
                        <m:e/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func>
                            <m:func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</m:fName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func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maxlog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func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etween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class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</m:func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ithin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class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7" name="对象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17" y="1690688"/>
                <a:ext cx="4330700" cy="25304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对象 7"/>
              <p:cNvSpPr txBox="1"/>
              <p:nvPr/>
            </p:nvSpPr>
            <p:spPr>
              <a:xfrm>
                <a:off x="6551317" y="4874157"/>
                <a:ext cx="2695575" cy="104298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𝐸𝑣𝑎𝑙𝑢𝑎𝑡𝑖𝑜𝑛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</m:fName>
                        <m:e/>
                      </m:func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𝑃𝐿𝐷𝐴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8" name="对象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17" y="4874157"/>
                <a:ext cx="2695575" cy="10429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32"/>
          <p:cNvSpPr txBox="1"/>
          <p:nvPr/>
        </p:nvSpPr>
        <p:spPr>
          <a:xfrm>
            <a:off x="6989197" y="6400861"/>
            <a:ext cx="5107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i="1" dirty="0"/>
              <a:t>Probabilistic Linear Discriminant Analysis, S. </a:t>
            </a:r>
            <a:r>
              <a:rPr lang="en-US" altLang="zh-CN" sz="1600" i="1" dirty="0" err="1"/>
              <a:t>Ioffe</a:t>
            </a:r>
            <a:r>
              <a:rPr lang="en-US" altLang="zh-CN" sz="1600" i="1" dirty="0"/>
              <a:t>, 2006.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Roadmap (4)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US" altLang="zh-CN" dirty="0">
                <a:latin typeface="Comic Sans MS" panose="030F0702030302020204" pitchFamily="66" charset="0"/>
              </a:rPr>
              <a:t>NL vs. PLDA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>
                <a:latin typeface="Comic Sans MS" panose="030F0702030302020204" pitchFamily="66" charset="0"/>
              </a:rPr>
              <a:t>Same training process</a:t>
            </a:r>
          </a:p>
          <a:p>
            <a:r>
              <a:rPr lang="en-US" altLang="zh-CN" sz="2000" dirty="0">
                <a:latin typeface="Comic Sans MS" panose="030F0702030302020204" pitchFamily="66" charset="0"/>
              </a:rPr>
              <a:t>Different inference view</a:t>
            </a:r>
            <a:endParaRPr lang="zh-CN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2871078" y="1844704"/>
            <a:ext cx="2352263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Hypothesis test</a:t>
            </a:r>
            <a:endParaRPr lang="zh-CN" alt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981738" y="3031436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LR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2981736" y="4218168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NL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2981736" y="5404900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NNL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直接箭头连接符 38"/>
          <p:cNvCxnSpPr>
            <a:stCxn id="33" idx="2"/>
            <a:endCxn id="34" idx="0"/>
          </p:cNvCxnSpPr>
          <p:nvPr/>
        </p:nvCxnSpPr>
        <p:spPr>
          <a:xfrm>
            <a:off x="4047210" y="2385392"/>
            <a:ext cx="3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4047210" y="3572124"/>
            <a:ext cx="1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5" idx="2"/>
            <a:endCxn id="36" idx="0"/>
          </p:cNvCxnSpPr>
          <p:nvPr/>
        </p:nvCxnSpPr>
        <p:spPr>
          <a:xfrm>
            <a:off x="4047211" y="4758856"/>
            <a:ext cx="0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7014372" y="4218168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PLDA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直接连接符 13"/>
          <p:cNvCxnSpPr>
            <a:endCxn id="13" idx="1"/>
          </p:cNvCxnSpPr>
          <p:nvPr/>
        </p:nvCxnSpPr>
        <p:spPr>
          <a:xfrm>
            <a:off x="5112685" y="4488512"/>
            <a:ext cx="1901687" cy="0"/>
          </a:xfrm>
          <a:prstGeom prst="line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664368" y="1757363"/>
            <a:ext cx="2052638" cy="3098800"/>
            <a:chOff x="664368" y="1757363"/>
            <a:chExt cx="2052638" cy="30988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对象 24"/>
                <p:cNvSpPr txBox="1"/>
                <p:nvPr/>
              </p:nvSpPr>
              <p:spPr>
                <a:xfrm>
                  <a:off x="738188" y="1757363"/>
                  <a:ext cx="1903412" cy="628650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</m:e>
                          </m:mr>
                        </m:m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5" name="对象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188" y="1757363"/>
                  <a:ext cx="1903412" cy="628650"/>
                </a:xfrm>
                <a:prstGeom prst="rect">
                  <a:avLst/>
                </a:prstGeom>
                <a:blipFill>
                  <a:blip r:embed="rId2"/>
                  <a:stretch>
                    <a:fillRect r="-544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对象 25"/>
                <p:cNvSpPr txBox="1"/>
                <p:nvPr/>
              </p:nvSpPr>
              <p:spPr>
                <a:xfrm>
                  <a:off x="701675" y="2890838"/>
                  <a:ext cx="1978025" cy="822325"/>
                </a:xfrm>
                <a:prstGeom prst="rect">
                  <a:avLst/>
                </a:prstGeom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𝐿𝑅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h𝑝𝑦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bar>
                                  <m:barPr>
                                    <m:pos m:val="top"/>
                                    <m:ctrlP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h𝑝𝑦</m:t>
                                    </m:r>
                                  </m:e>
                                </m:ba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6" name="对象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675" y="2890838"/>
                  <a:ext cx="1978025" cy="82232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对象 26"/>
                <p:cNvSpPr txBox="1"/>
                <p:nvPr/>
              </p:nvSpPr>
              <p:spPr>
                <a:xfrm>
                  <a:off x="664368" y="4121150"/>
                  <a:ext cx="2052638" cy="735013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𝐿𝑅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7" name="对象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368" y="4121150"/>
                  <a:ext cx="2052638" cy="7350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6743" name="Picture 119" descr="https://upload-images.jianshu.io/upload_images/1407021-c2642738c562f25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50" y="419792"/>
            <a:ext cx="5716138" cy="63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8" name="对象 27"/>
              <p:cNvSpPr txBox="1"/>
              <p:nvPr/>
            </p:nvSpPr>
            <p:spPr>
              <a:xfrm>
                <a:off x="9272533" y="4146550"/>
                <a:ext cx="2570163" cy="709613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8" name="对象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533" y="4146550"/>
                <a:ext cx="2570163" cy="709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Hypothesis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Verification task is a two-class hypothesis test.</a:t>
            </a:r>
          </a:p>
          <a:p>
            <a:pPr lvl="1"/>
            <a:r>
              <a:rPr lang="en-US" altLang="zh-CN" dirty="0"/>
              <a:t>- </a:t>
            </a:r>
            <a:r>
              <a:rPr lang="en-US" altLang="zh-CN" b="1" dirty="0"/>
              <a:t>H0</a:t>
            </a:r>
            <a:r>
              <a:rPr lang="en-US" altLang="zh-CN" dirty="0"/>
              <a:t>: the speech </a:t>
            </a:r>
            <a:r>
              <a:rPr lang="en-US" altLang="zh-CN" i="1" dirty="0"/>
              <a:t>X</a:t>
            </a:r>
            <a:r>
              <a:rPr lang="en-US" altLang="zh-CN" dirty="0"/>
              <a:t> is from the hypothesized speaker </a:t>
            </a:r>
            <a:r>
              <a:rPr lang="en-US" altLang="zh-CN" i="1" dirty="0"/>
              <a:t>S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- </a:t>
            </a:r>
            <a:r>
              <a:rPr lang="en-US" altLang="zh-CN" b="1" dirty="0"/>
              <a:t>H1</a:t>
            </a:r>
            <a:r>
              <a:rPr lang="en-US" altLang="zh-CN" dirty="0"/>
              <a:t>: the speech </a:t>
            </a:r>
            <a:r>
              <a:rPr lang="en-US" altLang="zh-CN" i="1" dirty="0"/>
              <a:t>X</a:t>
            </a:r>
            <a:r>
              <a:rPr lang="en-US" altLang="zh-CN" dirty="0"/>
              <a:t> is </a:t>
            </a:r>
            <a:r>
              <a:rPr lang="en-US" altLang="zh-CN" b="1" u="sng" dirty="0"/>
              <a:t>not</a:t>
            </a:r>
            <a:r>
              <a:rPr lang="en-US" altLang="zh-CN" dirty="0"/>
              <a:t> from the hypothesized speaker </a:t>
            </a:r>
            <a:r>
              <a:rPr lang="en-US" altLang="zh-CN" i="1" dirty="0"/>
              <a:t>S</a:t>
            </a:r>
            <a:r>
              <a:rPr lang="en-US" altLang="zh-CN" dirty="0"/>
              <a:t>.</a:t>
            </a:r>
          </a:p>
          <a:p>
            <a:endParaRPr lang="en-US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对象 5"/>
              <p:cNvSpPr txBox="1"/>
              <p:nvPr/>
            </p:nvSpPr>
            <p:spPr>
              <a:xfrm>
                <a:off x="3856603" y="3904622"/>
                <a:ext cx="4478793" cy="137092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6" name="对象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603" y="3904622"/>
                <a:ext cx="4478793" cy="13709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NDA</a:t>
            </a:r>
            <a:r>
              <a:rPr lang="en-US" altLang="zh-CN" dirty="0"/>
              <a:t>: an extension of </a:t>
            </a:r>
            <a:r>
              <a:rPr lang="en-US" altLang="zh-CN" i="1" dirty="0"/>
              <a:t>PLDA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84065"/>
            <a:ext cx="10515600" cy="4351338"/>
          </a:xfrm>
        </p:spPr>
        <p:txBody>
          <a:bodyPr/>
          <a:lstStyle/>
          <a:p>
            <a:r>
              <a:rPr lang="en-US" altLang="zh-CN" dirty="0"/>
              <a:t>Cons of PLDA</a:t>
            </a:r>
          </a:p>
          <a:p>
            <a:pPr lvl="1"/>
            <a:r>
              <a:rPr lang="en-US" altLang="zh-CN" dirty="0"/>
              <a:t>strong linear Gaussian ASMP</a:t>
            </a:r>
            <a:endParaRPr lang="zh-CN" altLang="en-US" dirty="0"/>
          </a:p>
          <a:p>
            <a:endParaRPr lang="en-US" altLang="zh-CN" sz="3200" dirty="0"/>
          </a:p>
          <a:p>
            <a:r>
              <a:rPr lang="en-US" altLang="zh-CN" dirty="0"/>
              <a:t>NDA: neural PLDA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38200" y="6454567"/>
            <a:ext cx="4153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1600" i="1" dirty="0"/>
              <a:t>Neural Discriminant Analysis, D. Wang, 2020.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对象 33"/>
              <p:cNvSpPr txBox="1"/>
              <p:nvPr/>
            </p:nvSpPr>
            <p:spPr>
              <a:xfrm>
                <a:off x="1557698" y="2537018"/>
                <a:ext cx="1495604" cy="47261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4" name="对象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698" y="2537018"/>
                <a:ext cx="1495604" cy="4726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01436"/>
            <a:ext cx="4710827" cy="27040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对象 34"/>
              <p:cNvSpPr txBox="1"/>
              <p:nvPr/>
            </p:nvSpPr>
            <p:spPr>
              <a:xfrm>
                <a:off x="6428965" y="5496447"/>
                <a:ext cx="5014912" cy="1077912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Evaluation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5" name="对象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965" y="5496447"/>
                <a:ext cx="5014912" cy="1077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对象 35"/>
              <p:cNvSpPr txBox="1"/>
              <p:nvPr/>
            </p:nvSpPr>
            <p:spPr>
              <a:xfrm>
                <a:off x="6428740" y="2687955"/>
                <a:ext cx="4617085" cy="2516505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Inference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nary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nary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e>
                      </m:nary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6" name="对象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740" y="2687955"/>
                <a:ext cx="4617085" cy="2516505"/>
              </a:xfrm>
              <a:prstGeom prst="rect">
                <a:avLst/>
              </a:prstGeom>
              <a:blipFill>
                <a:blip r:embed="rId5"/>
                <a:stretch>
                  <a:fillRect t="-193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对象 36"/>
              <p:cNvSpPr txBox="1"/>
              <p:nvPr/>
            </p:nvSpPr>
            <p:spPr>
              <a:xfrm>
                <a:off x="6428965" y="1690688"/>
                <a:ext cx="2114550" cy="704850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Normalization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flow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7" name="对象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965" y="1690688"/>
                <a:ext cx="2114550" cy="7048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Roadmap (5)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2871078" y="1844704"/>
            <a:ext cx="2352263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Hypothesis test</a:t>
            </a:r>
            <a:endParaRPr lang="zh-CN" alt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981738" y="3031436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LR</a:t>
            </a:r>
            <a:endParaRPr lang="zh-CN" alt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981736" y="4218168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NL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981736" y="5404900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NNL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7014372" y="4218168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PLDA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直接箭头连接符 13"/>
          <p:cNvCxnSpPr>
            <a:stCxn id="5" idx="2"/>
            <a:endCxn id="8" idx="0"/>
          </p:cNvCxnSpPr>
          <p:nvPr/>
        </p:nvCxnSpPr>
        <p:spPr>
          <a:xfrm>
            <a:off x="4047210" y="2385392"/>
            <a:ext cx="3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4047210" y="3572124"/>
            <a:ext cx="1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9" idx="2"/>
            <a:endCxn id="10" idx="0"/>
          </p:cNvCxnSpPr>
          <p:nvPr/>
        </p:nvCxnSpPr>
        <p:spPr>
          <a:xfrm>
            <a:off x="4047211" y="4758856"/>
            <a:ext cx="0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7014372" y="4758856"/>
            <a:ext cx="2130949" cy="1186732"/>
            <a:chOff x="7014372" y="4758856"/>
            <a:chExt cx="2130949" cy="1186732"/>
          </a:xfrm>
        </p:grpSpPr>
        <p:sp>
          <p:nvSpPr>
            <p:cNvPr id="12" name="圆角矩形 11"/>
            <p:cNvSpPr/>
            <p:nvPr/>
          </p:nvSpPr>
          <p:spPr>
            <a:xfrm>
              <a:off x="7014372" y="5404900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NDA</a:t>
              </a:r>
              <a:endParaRPr lang="zh-CN" altLang="en-US" sz="2400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9" name="直接箭头连接符 18"/>
            <p:cNvCxnSpPr>
              <a:stCxn id="11" idx="2"/>
              <a:endCxn id="12" idx="0"/>
            </p:cNvCxnSpPr>
            <p:nvPr/>
          </p:nvCxnSpPr>
          <p:spPr>
            <a:xfrm>
              <a:off x="8079847" y="4758856"/>
              <a:ext cx="0" cy="64604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直接连接符 20"/>
          <p:cNvCxnSpPr>
            <a:stCxn id="9" idx="3"/>
            <a:endCxn id="11" idx="1"/>
          </p:cNvCxnSpPr>
          <p:nvPr/>
        </p:nvCxnSpPr>
        <p:spPr>
          <a:xfrm>
            <a:off x="5112685" y="4488512"/>
            <a:ext cx="1901687" cy="0"/>
          </a:xfrm>
          <a:prstGeom prst="line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0" idx="3"/>
            <a:endCxn id="12" idx="1"/>
          </p:cNvCxnSpPr>
          <p:nvPr/>
        </p:nvCxnSpPr>
        <p:spPr>
          <a:xfrm>
            <a:off x="5112685" y="5675244"/>
            <a:ext cx="1901687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664368" y="1757363"/>
            <a:ext cx="2052638" cy="3098800"/>
            <a:chOff x="664368" y="1757363"/>
            <a:chExt cx="2052638" cy="30988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对象 17"/>
                <p:cNvSpPr txBox="1"/>
                <p:nvPr/>
              </p:nvSpPr>
              <p:spPr>
                <a:xfrm>
                  <a:off x="738188" y="1757363"/>
                  <a:ext cx="1903412" cy="628650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</m:mr>
                          <m:m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</m:e>
                          </m:mr>
                        </m:m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18" name="对象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188" y="1757363"/>
                  <a:ext cx="1903412" cy="628650"/>
                </a:xfrm>
                <a:prstGeom prst="rect">
                  <a:avLst/>
                </a:prstGeom>
                <a:blipFill>
                  <a:blip r:embed="rId2"/>
                  <a:stretch>
                    <a:fillRect r="-544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对象 19"/>
                <p:cNvSpPr txBox="1"/>
                <p:nvPr/>
              </p:nvSpPr>
              <p:spPr>
                <a:xfrm>
                  <a:off x="701675" y="2890838"/>
                  <a:ext cx="1978025" cy="822325"/>
                </a:xfrm>
                <a:prstGeom prst="rect">
                  <a:avLst/>
                </a:prstGeom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𝐿𝑅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h𝑝𝑦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bar>
                                  <m:barPr>
                                    <m:pos m:val="top"/>
                                    <m:ctrlP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zh-CN" alt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h𝑝𝑦</m:t>
                                    </m:r>
                                  </m:e>
                                </m:ba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0" name="对象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675" y="2890838"/>
                  <a:ext cx="1978025" cy="82232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对象 21"/>
                <p:cNvSpPr txBox="1"/>
                <p:nvPr/>
              </p:nvSpPr>
              <p:spPr>
                <a:xfrm>
                  <a:off x="664368" y="4121150"/>
                  <a:ext cx="2052638" cy="735013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𝐿𝑅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2" name="对象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368" y="4121150"/>
                  <a:ext cx="2052638" cy="7350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对象 23"/>
              <p:cNvSpPr txBox="1"/>
              <p:nvPr/>
            </p:nvSpPr>
            <p:spPr>
              <a:xfrm>
                <a:off x="9272533" y="4146550"/>
                <a:ext cx="2570163" cy="709613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4" name="对象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533" y="4146550"/>
                <a:ext cx="2570163" cy="709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对象 24"/>
              <p:cNvSpPr txBox="1"/>
              <p:nvPr/>
            </p:nvSpPr>
            <p:spPr>
              <a:xfrm>
                <a:off x="9272533" y="5320438"/>
                <a:ext cx="2549525" cy="709612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,...,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5" name="对象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533" y="5320438"/>
                <a:ext cx="2549525" cy="7096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Hypothesis test is our target.</a:t>
            </a:r>
          </a:p>
          <a:p>
            <a:r>
              <a:rPr lang="en-US" altLang="zh-CN" dirty="0"/>
              <a:t>NL is the fundamental method.</a:t>
            </a:r>
          </a:p>
          <a:p>
            <a:r>
              <a:rPr lang="en-US" altLang="zh-CN" dirty="0"/>
              <a:t>Neural model weakens the prior assumption.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Carefully design the inference process.</a:t>
            </a:r>
          </a:p>
          <a:p>
            <a:r>
              <a:rPr lang="en-US" altLang="zh-CN" dirty="0"/>
              <a:t>Ensure consistency between the modeling and inference.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Bayesian scoring</a:t>
            </a:r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2871078" y="1844704"/>
            <a:ext cx="6274243" cy="4100884"/>
            <a:chOff x="2871078" y="1844704"/>
            <a:chExt cx="6274243" cy="4100884"/>
          </a:xfrm>
        </p:grpSpPr>
        <p:sp>
          <p:nvSpPr>
            <p:cNvPr id="5" name="圆角矩形 4"/>
            <p:cNvSpPr/>
            <p:nvPr/>
          </p:nvSpPr>
          <p:spPr>
            <a:xfrm>
              <a:off x="2871078" y="1844704"/>
              <a:ext cx="2352263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Hypothesis test</a:t>
              </a:r>
              <a:endParaRPr lang="zh-CN" altLang="en-US" sz="2000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981738" y="3031436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LR</a:t>
              </a:r>
              <a:endParaRPr lang="zh-CN" altLang="en-US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2981736" y="4218168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NL</a:t>
              </a:r>
              <a:endParaRPr lang="zh-CN" altLang="en-US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2981736" y="5404900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NNL</a:t>
              </a:r>
              <a:endParaRPr lang="zh-CN" altLang="en-US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7014372" y="4218168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PLDA</a:t>
              </a:r>
              <a:endParaRPr lang="zh-CN" altLang="en-US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7014372" y="5404900"/>
              <a:ext cx="2130949" cy="5406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NDA</a:t>
              </a:r>
              <a:endParaRPr lang="zh-CN" altLang="en-US" sz="2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4" name="直接箭头连接符 13"/>
            <p:cNvCxnSpPr>
              <a:stCxn id="5" idx="2"/>
              <a:endCxn id="8" idx="0"/>
            </p:cNvCxnSpPr>
            <p:nvPr/>
          </p:nvCxnSpPr>
          <p:spPr>
            <a:xfrm>
              <a:off x="4047210" y="2385392"/>
              <a:ext cx="3" cy="6460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>
              <a:off x="4047210" y="3572124"/>
              <a:ext cx="1" cy="6460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9" idx="2"/>
              <a:endCxn id="10" idx="0"/>
            </p:cNvCxnSpPr>
            <p:nvPr/>
          </p:nvCxnSpPr>
          <p:spPr>
            <a:xfrm>
              <a:off x="4047211" y="4758856"/>
              <a:ext cx="0" cy="6460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11" idx="2"/>
              <a:endCxn id="12" idx="0"/>
            </p:cNvCxnSpPr>
            <p:nvPr/>
          </p:nvCxnSpPr>
          <p:spPr>
            <a:xfrm>
              <a:off x="8079847" y="4758856"/>
              <a:ext cx="0" cy="6460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9" idx="3"/>
              <a:endCxn id="11" idx="1"/>
            </p:cNvCxnSpPr>
            <p:nvPr/>
          </p:nvCxnSpPr>
          <p:spPr>
            <a:xfrm>
              <a:off x="5112685" y="4488512"/>
              <a:ext cx="1901687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0" idx="3"/>
              <a:endCxn id="12" idx="1"/>
            </p:cNvCxnSpPr>
            <p:nvPr/>
          </p:nvCxnSpPr>
          <p:spPr>
            <a:xfrm>
              <a:off x="5112685" y="5675244"/>
              <a:ext cx="1901687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对象 32"/>
              <p:cNvSpPr txBox="1"/>
              <p:nvPr/>
            </p:nvSpPr>
            <p:spPr>
              <a:xfrm>
                <a:off x="738188" y="1757363"/>
                <a:ext cx="1903412" cy="62865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3" name="对象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8" y="1757363"/>
                <a:ext cx="1903412" cy="628650"/>
              </a:xfrm>
              <a:prstGeom prst="rect">
                <a:avLst/>
              </a:prstGeom>
              <a:blipFill>
                <a:blip r:embed="rId2"/>
                <a:stretch>
                  <a:fillRect r="-5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Roadmap (1)</a:t>
            </a:r>
            <a:endParaRPr lang="zh-CN" alt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871078" y="1844704"/>
            <a:ext cx="2352263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Hypothesis test</a:t>
            </a:r>
            <a:endParaRPr lang="zh-CN" altLang="en-US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981738" y="3031436"/>
            <a:ext cx="2130949" cy="540688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LR</a:t>
            </a:r>
            <a:endParaRPr lang="zh-CN" altLang="en-U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直接箭头连接符 38"/>
          <p:cNvCxnSpPr>
            <a:stCxn id="33" idx="2"/>
            <a:endCxn id="34" idx="0"/>
          </p:cNvCxnSpPr>
          <p:nvPr/>
        </p:nvCxnSpPr>
        <p:spPr>
          <a:xfrm>
            <a:off x="4047210" y="2385392"/>
            <a:ext cx="3" cy="6460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对象 55"/>
              <p:cNvSpPr txBox="1"/>
              <p:nvPr/>
            </p:nvSpPr>
            <p:spPr>
              <a:xfrm>
                <a:off x="738188" y="1757363"/>
                <a:ext cx="1903412" cy="62865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6" name="对象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8" y="1757363"/>
                <a:ext cx="1903412" cy="628650"/>
              </a:xfrm>
              <a:prstGeom prst="rect">
                <a:avLst/>
              </a:prstGeom>
              <a:blipFill>
                <a:blip r:embed="rId2"/>
                <a:stretch>
                  <a:fillRect r="-5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err="1"/>
              <a:t>Hyp</a:t>
            </a:r>
            <a:r>
              <a:rPr lang="en-US" altLang="zh-CN" dirty="0"/>
              <a:t> test to </a:t>
            </a:r>
            <a:r>
              <a:rPr lang="en-US" altLang="zh-CN" i="1" dirty="0"/>
              <a:t>LR</a:t>
            </a:r>
            <a:r>
              <a:rPr lang="en-US" altLang="zh-CN" dirty="0"/>
              <a:t> test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对象 5"/>
              <p:cNvSpPr txBox="1"/>
              <p:nvPr/>
            </p:nvSpPr>
            <p:spPr>
              <a:xfrm>
                <a:off x="838200" y="1949768"/>
                <a:ext cx="5397500" cy="31623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Bayes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rule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den>
                      </m:f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  <m:m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</m:m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对象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49768"/>
                <a:ext cx="5397500" cy="31623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对象 6"/>
              <p:cNvSpPr txBox="1"/>
              <p:nvPr/>
            </p:nvSpPr>
            <p:spPr>
              <a:xfrm>
                <a:off x="6969125" y="2401888"/>
                <a:ext cx="4891088" cy="257333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Assuming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den>
                      </m:f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0)−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7" name="对象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25" y="2401888"/>
                <a:ext cx="4891088" cy="2573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Revisit GMM-UBM</a:t>
            </a:r>
            <a:endParaRPr lang="zh-CN" altLang="en-US" dirty="0"/>
          </a:p>
        </p:txBody>
      </p:sp>
      <p:grpSp>
        <p:nvGrpSpPr>
          <p:cNvPr id="4" name="Group 132"/>
          <p:cNvGrpSpPr/>
          <p:nvPr/>
        </p:nvGrpSpPr>
        <p:grpSpPr>
          <a:xfrm>
            <a:off x="942804" y="1887963"/>
            <a:ext cx="2212561" cy="1062712"/>
            <a:chOff x="4002" y="875"/>
            <a:chExt cx="943" cy="486"/>
          </a:xfrm>
        </p:grpSpPr>
        <p:sp>
          <p:nvSpPr>
            <p:cNvPr id="5" name="Rectangle 131"/>
            <p:cNvSpPr/>
            <p:nvPr/>
          </p:nvSpPr>
          <p:spPr>
            <a:xfrm>
              <a:off x="4002" y="875"/>
              <a:ext cx="943" cy="486"/>
            </a:xfrm>
            <a:prstGeom prst="rect">
              <a:avLst/>
            </a:pr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6" name="Group 130"/>
            <p:cNvGrpSpPr/>
            <p:nvPr/>
          </p:nvGrpSpPr>
          <p:grpSpPr>
            <a:xfrm>
              <a:off x="4058" y="883"/>
              <a:ext cx="864" cy="444"/>
              <a:chOff x="4058" y="883"/>
              <a:chExt cx="864" cy="444"/>
            </a:xfrm>
          </p:grpSpPr>
          <p:grpSp>
            <p:nvGrpSpPr>
              <p:cNvPr id="7" name="Group 127"/>
              <p:cNvGrpSpPr/>
              <p:nvPr/>
            </p:nvGrpSpPr>
            <p:grpSpPr>
              <a:xfrm>
                <a:off x="4058" y="942"/>
                <a:ext cx="864" cy="385"/>
                <a:chOff x="4058" y="942"/>
                <a:chExt cx="864" cy="385"/>
              </a:xfrm>
            </p:grpSpPr>
            <p:sp>
              <p:nvSpPr>
                <p:cNvPr id="9" name="Freeform 120"/>
                <p:cNvSpPr/>
                <p:nvPr/>
              </p:nvSpPr>
              <p:spPr>
                <a:xfrm>
                  <a:off x="4286" y="942"/>
                  <a:ext cx="275" cy="385"/>
                </a:xfrm>
                <a:custGeom>
                  <a:avLst/>
                  <a:gdLst/>
                  <a:ahLst/>
                  <a:cxnLst>
                    <a:cxn ang="0">
                      <a:pos x="0" y="384"/>
                    </a:cxn>
                    <a:cxn ang="0">
                      <a:pos x="0" y="384"/>
                    </a:cxn>
                    <a:cxn ang="0">
                      <a:pos x="0" y="382"/>
                    </a:cxn>
                    <a:cxn ang="0">
                      <a:pos x="2" y="380"/>
                    </a:cxn>
                    <a:cxn ang="0">
                      <a:pos x="2" y="376"/>
                    </a:cxn>
                    <a:cxn ang="0">
                      <a:pos x="6" y="369"/>
                    </a:cxn>
                    <a:cxn ang="0">
                      <a:pos x="8" y="361"/>
                    </a:cxn>
                    <a:cxn ang="0">
                      <a:pos x="11" y="349"/>
                    </a:cxn>
                    <a:cxn ang="0">
                      <a:pos x="17" y="336"/>
                    </a:cxn>
                    <a:cxn ang="0">
                      <a:pos x="23" y="319"/>
                    </a:cxn>
                    <a:cxn ang="0">
                      <a:pos x="31" y="300"/>
                    </a:cxn>
                    <a:cxn ang="0">
                      <a:pos x="38" y="276"/>
                    </a:cxn>
                    <a:cxn ang="0">
                      <a:pos x="46" y="253"/>
                    </a:cxn>
                    <a:cxn ang="0">
                      <a:pos x="54" y="227"/>
                    </a:cxn>
                    <a:cxn ang="0">
                      <a:pos x="63" y="200"/>
                    </a:cxn>
                    <a:cxn ang="0">
                      <a:pos x="73" y="169"/>
                    </a:cxn>
                    <a:cxn ang="0">
                      <a:pos x="81" y="140"/>
                    </a:cxn>
                    <a:cxn ang="0">
                      <a:pos x="90" y="109"/>
                    </a:cxn>
                    <a:cxn ang="0">
                      <a:pos x="100" y="81"/>
                    </a:cxn>
                    <a:cxn ang="0">
                      <a:pos x="107" y="56"/>
                    </a:cxn>
                    <a:cxn ang="0">
                      <a:pos x="111" y="42"/>
                    </a:cxn>
                    <a:cxn ang="0">
                      <a:pos x="117" y="33"/>
                    </a:cxn>
                    <a:cxn ang="0">
                      <a:pos x="121" y="23"/>
                    </a:cxn>
                    <a:cxn ang="0">
                      <a:pos x="125" y="15"/>
                    </a:cxn>
                    <a:cxn ang="0">
                      <a:pos x="128" y="8"/>
                    </a:cxn>
                    <a:cxn ang="0">
                      <a:pos x="134" y="4"/>
                    </a:cxn>
                    <a:cxn ang="0">
                      <a:pos x="138" y="0"/>
                    </a:cxn>
                    <a:cxn ang="0">
                      <a:pos x="142" y="0"/>
                    </a:cxn>
                    <a:cxn ang="0">
                      <a:pos x="146" y="0"/>
                    </a:cxn>
                    <a:cxn ang="0">
                      <a:pos x="150" y="4"/>
                    </a:cxn>
                    <a:cxn ang="0">
                      <a:pos x="153" y="8"/>
                    </a:cxn>
                    <a:cxn ang="0">
                      <a:pos x="157" y="15"/>
                    </a:cxn>
                    <a:cxn ang="0">
                      <a:pos x="161" y="23"/>
                    </a:cxn>
                    <a:cxn ang="0">
                      <a:pos x="165" y="33"/>
                    </a:cxn>
                    <a:cxn ang="0">
                      <a:pos x="169" y="42"/>
                    </a:cxn>
                    <a:cxn ang="0">
                      <a:pos x="173" y="56"/>
                    </a:cxn>
                    <a:cxn ang="0">
                      <a:pos x="180" y="81"/>
                    </a:cxn>
                    <a:cxn ang="0">
                      <a:pos x="188" y="109"/>
                    </a:cxn>
                    <a:cxn ang="0">
                      <a:pos x="196" y="140"/>
                    </a:cxn>
                    <a:cxn ang="0">
                      <a:pos x="203" y="169"/>
                    </a:cxn>
                    <a:cxn ang="0">
                      <a:pos x="213" y="200"/>
                    </a:cxn>
                    <a:cxn ang="0">
                      <a:pos x="221" y="227"/>
                    </a:cxn>
                    <a:cxn ang="0">
                      <a:pos x="228" y="253"/>
                    </a:cxn>
                    <a:cxn ang="0">
                      <a:pos x="236" y="276"/>
                    </a:cxn>
                    <a:cxn ang="0">
                      <a:pos x="244" y="300"/>
                    </a:cxn>
                    <a:cxn ang="0">
                      <a:pos x="251" y="319"/>
                    </a:cxn>
                    <a:cxn ang="0">
                      <a:pos x="257" y="336"/>
                    </a:cxn>
                    <a:cxn ang="0">
                      <a:pos x="261" y="349"/>
                    </a:cxn>
                    <a:cxn ang="0">
                      <a:pos x="267" y="361"/>
                    </a:cxn>
                    <a:cxn ang="0">
                      <a:pos x="268" y="369"/>
                    </a:cxn>
                    <a:cxn ang="0">
                      <a:pos x="270" y="376"/>
                    </a:cxn>
                    <a:cxn ang="0">
                      <a:pos x="272" y="380"/>
                    </a:cxn>
                    <a:cxn ang="0">
                      <a:pos x="272" y="382"/>
                    </a:cxn>
                    <a:cxn ang="0">
                      <a:pos x="274" y="384"/>
                    </a:cxn>
                    <a:cxn ang="0">
                      <a:pos x="0" y="384"/>
                    </a:cxn>
                  </a:cxnLst>
                  <a:rect l="0" t="0" r="0" b="0"/>
                  <a:pathLst>
                    <a:path w="275" h="385">
                      <a:moveTo>
                        <a:pt x="0" y="384"/>
                      </a:moveTo>
                      <a:lnTo>
                        <a:pt x="0" y="384"/>
                      </a:lnTo>
                      <a:lnTo>
                        <a:pt x="0" y="382"/>
                      </a:lnTo>
                      <a:lnTo>
                        <a:pt x="2" y="380"/>
                      </a:lnTo>
                      <a:lnTo>
                        <a:pt x="2" y="376"/>
                      </a:lnTo>
                      <a:lnTo>
                        <a:pt x="6" y="369"/>
                      </a:lnTo>
                      <a:lnTo>
                        <a:pt x="8" y="361"/>
                      </a:lnTo>
                      <a:lnTo>
                        <a:pt x="11" y="349"/>
                      </a:lnTo>
                      <a:lnTo>
                        <a:pt x="17" y="336"/>
                      </a:lnTo>
                      <a:lnTo>
                        <a:pt x="23" y="319"/>
                      </a:lnTo>
                      <a:lnTo>
                        <a:pt x="31" y="300"/>
                      </a:lnTo>
                      <a:lnTo>
                        <a:pt x="38" y="276"/>
                      </a:lnTo>
                      <a:lnTo>
                        <a:pt x="46" y="253"/>
                      </a:lnTo>
                      <a:lnTo>
                        <a:pt x="54" y="227"/>
                      </a:lnTo>
                      <a:lnTo>
                        <a:pt x="63" y="200"/>
                      </a:lnTo>
                      <a:lnTo>
                        <a:pt x="73" y="169"/>
                      </a:lnTo>
                      <a:lnTo>
                        <a:pt x="81" y="140"/>
                      </a:lnTo>
                      <a:lnTo>
                        <a:pt x="90" y="109"/>
                      </a:lnTo>
                      <a:lnTo>
                        <a:pt x="100" y="81"/>
                      </a:lnTo>
                      <a:lnTo>
                        <a:pt x="107" y="56"/>
                      </a:lnTo>
                      <a:lnTo>
                        <a:pt x="111" y="42"/>
                      </a:lnTo>
                      <a:lnTo>
                        <a:pt x="117" y="33"/>
                      </a:lnTo>
                      <a:lnTo>
                        <a:pt x="121" y="23"/>
                      </a:lnTo>
                      <a:lnTo>
                        <a:pt x="125" y="15"/>
                      </a:lnTo>
                      <a:lnTo>
                        <a:pt x="128" y="8"/>
                      </a:lnTo>
                      <a:lnTo>
                        <a:pt x="134" y="4"/>
                      </a:lnTo>
                      <a:lnTo>
                        <a:pt x="138" y="0"/>
                      </a:lnTo>
                      <a:lnTo>
                        <a:pt x="142" y="0"/>
                      </a:lnTo>
                      <a:lnTo>
                        <a:pt x="146" y="0"/>
                      </a:lnTo>
                      <a:lnTo>
                        <a:pt x="150" y="4"/>
                      </a:lnTo>
                      <a:lnTo>
                        <a:pt x="153" y="8"/>
                      </a:lnTo>
                      <a:lnTo>
                        <a:pt x="157" y="15"/>
                      </a:lnTo>
                      <a:lnTo>
                        <a:pt x="161" y="23"/>
                      </a:lnTo>
                      <a:lnTo>
                        <a:pt x="165" y="33"/>
                      </a:lnTo>
                      <a:lnTo>
                        <a:pt x="169" y="42"/>
                      </a:lnTo>
                      <a:lnTo>
                        <a:pt x="173" y="56"/>
                      </a:lnTo>
                      <a:lnTo>
                        <a:pt x="180" y="81"/>
                      </a:lnTo>
                      <a:lnTo>
                        <a:pt x="188" y="109"/>
                      </a:lnTo>
                      <a:lnTo>
                        <a:pt x="196" y="140"/>
                      </a:lnTo>
                      <a:lnTo>
                        <a:pt x="203" y="169"/>
                      </a:lnTo>
                      <a:lnTo>
                        <a:pt x="213" y="200"/>
                      </a:lnTo>
                      <a:lnTo>
                        <a:pt x="221" y="227"/>
                      </a:lnTo>
                      <a:lnTo>
                        <a:pt x="228" y="253"/>
                      </a:lnTo>
                      <a:lnTo>
                        <a:pt x="236" y="276"/>
                      </a:lnTo>
                      <a:lnTo>
                        <a:pt x="244" y="300"/>
                      </a:lnTo>
                      <a:lnTo>
                        <a:pt x="251" y="319"/>
                      </a:lnTo>
                      <a:lnTo>
                        <a:pt x="257" y="336"/>
                      </a:lnTo>
                      <a:lnTo>
                        <a:pt x="261" y="349"/>
                      </a:lnTo>
                      <a:lnTo>
                        <a:pt x="267" y="361"/>
                      </a:lnTo>
                      <a:lnTo>
                        <a:pt x="268" y="369"/>
                      </a:lnTo>
                      <a:lnTo>
                        <a:pt x="270" y="376"/>
                      </a:lnTo>
                      <a:lnTo>
                        <a:pt x="272" y="380"/>
                      </a:lnTo>
                      <a:lnTo>
                        <a:pt x="272" y="382"/>
                      </a:lnTo>
                      <a:lnTo>
                        <a:pt x="274" y="384"/>
                      </a:lnTo>
                      <a:lnTo>
                        <a:pt x="0" y="384"/>
                      </a:lnTo>
                    </a:path>
                  </a:pathLst>
                </a:custGeom>
                <a:solidFill>
                  <a:srgbClr val="FFFF00">
                    <a:alpha val="100000"/>
                  </a:srgbClr>
                </a:solidFill>
                <a:ln w="12700" cap="rnd" cmpd="sng">
                  <a:solidFill>
                    <a:srgbClr val="FFFF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0" name="Freeform 116"/>
                <p:cNvSpPr/>
                <p:nvPr/>
              </p:nvSpPr>
              <p:spPr>
                <a:xfrm>
                  <a:off x="4058" y="984"/>
                  <a:ext cx="273" cy="343"/>
                </a:xfrm>
                <a:custGeom>
                  <a:avLst/>
                  <a:gdLst/>
                  <a:ahLst/>
                  <a:cxnLst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0"/>
                    </a:cxn>
                    <a:cxn ang="0">
                      <a:pos x="4" y="336"/>
                    </a:cxn>
                    <a:cxn ang="0">
                      <a:pos x="11" y="330"/>
                    </a:cxn>
                    <a:cxn ang="0">
                      <a:pos x="17" y="325"/>
                    </a:cxn>
                    <a:cxn ang="0">
                      <a:pos x="23" y="317"/>
                    </a:cxn>
                    <a:cxn ang="0">
                      <a:pos x="28" y="309"/>
                    </a:cxn>
                    <a:cxn ang="0">
                      <a:pos x="36" y="298"/>
                    </a:cxn>
                    <a:cxn ang="0">
                      <a:pos x="44" y="282"/>
                    </a:cxn>
                    <a:cxn ang="0">
                      <a:pos x="53" y="263"/>
                    </a:cxn>
                    <a:cxn ang="0">
                      <a:pos x="61" y="242"/>
                    </a:cxn>
                    <a:cxn ang="0">
                      <a:pos x="69" y="213"/>
                    </a:cxn>
                    <a:cxn ang="0">
                      <a:pos x="76" y="183"/>
                    </a:cxn>
                    <a:cxn ang="0">
                      <a:pos x="84" y="148"/>
                    </a:cxn>
                    <a:cxn ang="0">
                      <a:pos x="92" y="112"/>
                    </a:cxn>
                    <a:cxn ang="0">
                      <a:pos x="99" y="77"/>
                    </a:cxn>
                    <a:cxn ang="0">
                      <a:pos x="103" y="62"/>
                    </a:cxn>
                    <a:cxn ang="0">
                      <a:pos x="107" y="46"/>
                    </a:cxn>
                    <a:cxn ang="0">
                      <a:pos x="111" y="33"/>
                    </a:cxn>
                    <a:cxn ang="0">
                      <a:pos x="115" y="23"/>
                    </a:cxn>
                    <a:cxn ang="0">
                      <a:pos x="119" y="14"/>
                    </a:cxn>
                    <a:cxn ang="0">
                      <a:pos x="122" y="6"/>
                    </a:cxn>
                    <a:cxn ang="0">
                      <a:pos x="126" y="2"/>
                    </a:cxn>
                    <a:cxn ang="0">
                      <a:pos x="132" y="0"/>
                    </a:cxn>
                    <a:cxn ang="0">
                      <a:pos x="136" y="2"/>
                    </a:cxn>
                    <a:cxn ang="0">
                      <a:pos x="140" y="6"/>
                    </a:cxn>
                    <a:cxn ang="0">
                      <a:pos x="144" y="14"/>
                    </a:cxn>
                    <a:cxn ang="0">
                      <a:pos x="147" y="23"/>
                    </a:cxn>
                    <a:cxn ang="0">
                      <a:pos x="151" y="33"/>
                    </a:cxn>
                    <a:cxn ang="0">
                      <a:pos x="157" y="46"/>
                    </a:cxn>
                    <a:cxn ang="0">
                      <a:pos x="161" y="62"/>
                    </a:cxn>
                    <a:cxn ang="0">
                      <a:pos x="165" y="77"/>
                    </a:cxn>
                    <a:cxn ang="0">
                      <a:pos x="174" y="112"/>
                    </a:cxn>
                    <a:cxn ang="0">
                      <a:pos x="182" y="148"/>
                    </a:cxn>
                    <a:cxn ang="0">
                      <a:pos x="191" y="183"/>
                    </a:cxn>
                    <a:cxn ang="0">
                      <a:pos x="201" y="213"/>
                    </a:cxn>
                    <a:cxn ang="0">
                      <a:pos x="209" y="242"/>
                    </a:cxn>
                    <a:cxn ang="0">
                      <a:pos x="218" y="263"/>
                    </a:cxn>
                    <a:cxn ang="0">
                      <a:pos x="228" y="282"/>
                    </a:cxn>
                    <a:cxn ang="0">
                      <a:pos x="236" y="298"/>
                    </a:cxn>
                    <a:cxn ang="0">
                      <a:pos x="243" y="309"/>
                    </a:cxn>
                    <a:cxn ang="0">
                      <a:pos x="249" y="317"/>
                    </a:cxn>
                    <a:cxn ang="0">
                      <a:pos x="257" y="325"/>
                    </a:cxn>
                    <a:cxn ang="0">
                      <a:pos x="261" y="330"/>
                    </a:cxn>
                    <a:cxn ang="0">
                      <a:pos x="268" y="336"/>
                    </a:cxn>
                    <a:cxn ang="0">
                      <a:pos x="272" y="340"/>
                    </a:cxn>
                    <a:cxn ang="0">
                      <a:pos x="272" y="342"/>
                    </a:cxn>
                    <a:cxn ang="0">
                      <a:pos x="0" y="342"/>
                    </a:cxn>
                  </a:cxnLst>
                  <a:rect l="0" t="0" r="0" b="0"/>
                  <a:pathLst>
                    <a:path w="273" h="343">
                      <a:moveTo>
                        <a:pt x="0" y="342"/>
                      </a:moveTo>
                      <a:lnTo>
                        <a:pt x="0" y="342"/>
                      </a:lnTo>
                      <a:lnTo>
                        <a:pt x="0" y="340"/>
                      </a:lnTo>
                      <a:lnTo>
                        <a:pt x="4" y="336"/>
                      </a:lnTo>
                      <a:lnTo>
                        <a:pt x="11" y="330"/>
                      </a:lnTo>
                      <a:lnTo>
                        <a:pt x="17" y="325"/>
                      </a:lnTo>
                      <a:lnTo>
                        <a:pt x="23" y="317"/>
                      </a:lnTo>
                      <a:lnTo>
                        <a:pt x="28" y="309"/>
                      </a:lnTo>
                      <a:lnTo>
                        <a:pt x="36" y="298"/>
                      </a:lnTo>
                      <a:lnTo>
                        <a:pt x="44" y="282"/>
                      </a:lnTo>
                      <a:lnTo>
                        <a:pt x="53" y="263"/>
                      </a:lnTo>
                      <a:lnTo>
                        <a:pt x="61" y="242"/>
                      </a:lnTo>
                      <a:lnTo>
                        <a:pt x="69" y="213"/>
                      </a:lnTo>
                      <a:lnTo>
                        <a:pt x="76" y="183"/>
                      </a:lnTo>
                      <a:lnTo>
                        <a:pt x="84" y="148"/>
                      </a:lnTo>
                      <a:lnTo>
                        <a:pt x="92" y="112"/>
                      </a:lnTo>
                      <a:lnTo>
                        <a:pt x="99" y="77"/>
                      </a:lnTo>
                      <a:lnTo>
                        <a:pt x="103" y="62"/>
                      </a:lnTo>
                      <a:lnTo>
                        <a:pt x="107" y="46"/>
                      </a:lnTo>
                      <a:lnTo>
                        <a:pt x="111" y="33"/>
                      </a:lnTo>
                      <a:lnTo>
                        <a:pt x="115" y="23"/>
                      </a:lnTo>
                      <a:lnTo>
                        <a:pt x="119" y="14"/>
                      </a:lnTo>
                      <a:lnTo>
                        <a:pt x="122" y="6"/>
                      </a:lnTo>
                      <a:lnTo>
                        <a:pt x="126" y="2"/>
                      </a:lnTo>
                      <a:lnTo>
                        <a:pt x="132" y="0"/>
                      </a:lnTo>
                      <a:lnTo>
                        <a:pt x="136" y="2"/>
                      </a:lnTo>
                      <a:lnTo>
                        <a:pt x="140" y="6"/>
                      </a:lnTo>
                      <a:lnTo>
                        <a:pt x="144" y="14"/>
                      </a:lnTo>
                      <a:lnTo>
                        <a:pt x="147" y="23"/>
                      </a:lnTo>
                      <a:lnTo>
                        <a:pt x="151" y="33"/>
                      </a:lnTo>
                      <a:lnTo>
                        <a:pt x="157" y="46"/>
                      </a:lnTo>
                      <a:lnTo>
                        <a:pt x="161" y="62"/>
                      </a:lnTo>
                      <a:lnTo>
                        <a:pt x="165" y="77"/>
                      </a:lnTo>
                      <a:lnTo>
                        <a:pt x="174" y="112"/>
                      </a:lnTo>
                      <a:lnTo>
                        <a:pt x="182" y="148"/>
                      </a:lnTo>
                      <a:lnTo>
                        <a:pt x="191" y="183"/>
                      </a:lnTo>
                      <a:lnTo>
                        <a:pt x="201" y="213"/>
                      </a:lnTo>
                      <a:lnTo>
                        <a:pt x="209" y="242"/>
                      </a:lnTo>
                      <a:lnTo>
                        <a:pt x="218" y="263"/>
                      </a:lnTo>
                      <a:lnTo>
                        <a:pt x="228" y="282"/>
                      </a:lnTo>
                      <a:lnTo>
                        <a:pt x="236" y="298"/>
                      </a:lnTo>
                      <a:lnTo>
                        <a:pt x="243" y="309"/>
                      </a:lnTo>
                      <a:lnTo>
                        <a:pt x="249" y="317"/>
                      </a:lnTo>
                      <a:lnTo>
                        <a:pt x="257" y="325"/>
                      </a:lnTo>
                      <a:lnTo>
                        <a:pt x="261" y="330"/>
                      </a:lnTo>
                      <a:lnTo>
                        <a:pt x="268" y="336"/>
                      </a:lnTo>
                      <a:lnTo>
                        <a:pt x="272" y="340"/>
                      </a:lnTo>
                      <a:lnTo>
                        <a:pt x="272" y="342"/>
                      </a:lnTo>
                      <a:lnTo>
                        <a:pt x="0" y="342"/>
                      </a:lnTo>
                    </a:path>
                  </a:pathLst>
                </a:custGeom>
                <a:solidFill>
                  <a:srgbClr val="FF0000">
                    <a:alpha val="100000"/>
                  </a:srgbClr>
                </a:solidFill>
                <a:ln w="12700" cap="rnd" cmpd="sng">
                  <a:solidFill>
                    <a:srgbClr val="FF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1" name="Freeform 117"/>
                <p:cNvSpPr/>
                <p:nvPr/>
              </p:nvSpPr>
              <p:spPr>
                <a:xfrm>
                  <a:off x="4058" y="984"/>
                  <a:ext cx="273" cy="343"/>
                </a:xfrm>
                <a:custGeom>
                  <a:avLst/>
                  <a:gdLst/>
                  <a:ahLst/>
                  <a:cxnLst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0"/>
                    </a:cxn>
                    <a:cxn ang="0">
                      <a:pos x="4" y="336"/>
                    </a:cxn>
                    <a:cxn ang="0">
                      <a:pos x="11" y="330"/>
                    </a:cxn>
                    <a:cxn ang="0">
                      <a:pos x="17" y="325"/>
                    </a:cxn>
                    <a:cxn ang="0">
                      <a:pos x="23" y="317"/>
                    </a:cxn>
                    <a:cxn ang="0">
                      <a:pos x="28" y="309"/>
                    </a:cxn>
                    <a:cxn ang="0">
                      <a:pos x="36" y="298"/>
                    </a:cxn>
                    <a:cxn ang="0">
                      <a:pos x="44" y="282"/>
                    </a:cxn>
                    <a:cxn ang="0">
                      <a:pos x="53" y="263"/>
                    </a:cxn>
                    <a:cxn ang="0">
                      <a:pos x="61" y="242"/>
                    </a:cxn>
                    <a:cxn ang="0">
                      <a:pos x="69" y="213"/>
                    </a:cxn>
                    <a:cxn ang="0">
                      <a:pos x="76" y="183"/>
                    </a:cxn>
                    <a:cxn ang="0">
                      <a:pos x="84" y="148"/>
                    </a:cxn>
                    <a:cxn ang="0">
                      <a:pos x="92" y="112"/>
                    </a:cxn>
                    <a:cxn ang="0">
                      <a:pos x="99" y="77"/>
                    </a:cxn>
                    <a:cxn ang="0">
                      <a:pos x="103" y="62"/>
                    </a:cxn>
                    <a:cxn ang="0">
                      <a:pos x="107" y="46"/>
                    </a:cxn>
                    <a:cxn ang="0">
                      <a:pos x="111" y="33"/>
                    </a:cxn>
                    <a:cxn ang="0">
                      <a:pos x="115" y="23"/>
                    </a:cxn>
                    <a:cxn ang="0">
                      <a:pos x="119" y="14"/>
                    </a:cxn>
                    <a:cxn ang="0">
                      <a:pos x="122" y="6"/>
                    </a:cxn>
                    <a:cxn ang="0">
                      <a:pos x="126" y="2"/>
                    </a:cxn>
                    <a:cxn ang="0">
                      <a:pos x="132" y="0"/>
                    </a:cxn>
                    <a:cxn ang="0">
                      <a:pos x="136" y="2"/>
                    </a:cxn>
                    <a:cxn ang="0">
                      <a:pos x="140" y="6"/>
                    </a:cxn>
                    <a:cxn ang="0">
                      <a:pos x="144" y="14"/>
                    </a:cxn>
                    <a:cxn ang="0">
                      <a:pos x="147" y="23"/>
                    </a:cxn>
                    <a:cxn ang="0">
                      <a:pos x="151" y="33"/>
                    </a:cxn>
                    <a:cxn ang="0">
                      <a:pos x="157" y="46"/>
                    </a:cxn>
                    <a:cxn ang="0">
                      <a:pos x="161" y="62"/>
                    </a:cxn>
                    <a:cxn ang="0">
                      <a:pos x="165" y="77"/>
                    </a:cxn>
                    <a:cxn ang="0">
                      <a:pos x="174" y="112"/>
                    </a:cxn>
                    <a:cxn ang="0">
                      <a:pos x="182" y="148"/>
                    </a:cxn>
                    <a:cxn ang="0">
                      <a:pos x="191" y="183"/>
                    </a:cxn>
                    <a:cxn ang="0">
                      <a:pos x="201" y="213"/>
                    </a:cxn>
                    <a:cxn ang="0">
                      <a:pos x="209" y="242"/>
                    </a:cxn>
                    <a:cxn ang="0">
                      <a:pos x="218" y="263"/>
                    </a:cxn>
                    <a:cxn ang="0">
                      <a:pos x="228" y="282"/>
                    </a:cxn>
                    <a:cxn ang="0">
                      <a:pos x="236" y="298"/>
                    </a:cxn>
                    <a:cxn ang="0">
                      <a:pos x="243" y="309"/>
                    </a:cxn>
                    <a:cxn ang="0">
                      <a:pos x="249" y="317"/>
                    </a:cxn>
                    <a:cxn ang="0">
                      <a:pos x="257" y="325"/>
                    </a:cxn>
                    <a:cxn ang="0">
                      <a:pos x="261" y="330"/>
                    </a:cxn>
                    <a:cxn ang="0">
                      <a:pos x="268" y="336"/>
                    </a:cxn>
                    <a:cxn ang="0">
                      <a:pos x="272" y="340"/>
                    </a:cxn>
                    <a:cxn ang="0">
                      <a:pos x="272" y="342"/>
                    </a:cxn>
                  </a:cxnLst>
                  <a:rect l="0" t="0" r="0" b="0"/>
                  <a:pathLst>
                    <a:path w="273" h="343">
                      <a:moveTo>
                        <a:pt x="0" y="342"/>
                      </a:moveTo>
                      <a:lnTo>
                        <a:pt x="0" y="342"/>
                      </a:lnTo>
                      <a:lnTo>
                        <a:pt x="0" y="340"/>
                      </a:lnTo>
                      <a:lnTo>
                        <a:pt x="4" y="336"/>
                      </a:lnTo>
                      <a:lnTo>
                        <a:pt x="11" y="330"/>
                      </a:lnTo>
                      <a:lnTo>
                        <a:pt x="17" y="325"/>
                      </a:lnTo>
                      <a:lnTo>
                        <a:pt x="23" y="317"/>
                      </a:lnTo>
                      <a:lnTo>
                        <a:pt x="28" y="309"/>
                      </a:lnTo>
                      <a:lnTo>
                        <a:pt x="36" y="298"/>
                      </a:lnTo>
                      <a:lnTo>
                        <a:pt x="44" y="282"/>
                      </a:lnTo>
                      <a:lnTo>
                        <a:pt x="53" y="263"/>
                      </a:lnTo>
                      <a:lnTo>
                        <a:pt x="61" y="242"/>
                      </a:lnTo>
                      <a:lnTo>
                        <a:pt x="69" y="213"/>
                      </a:lnTo>
                      <a:lnTo>
                        <a:pt x="76" y="183"/>
                      </a:lnTo>
                      <a:lnTo>
                        <a:pt x="84" y="148"/>
                      </a:lnTo>
                      <a:lnTo>
                        <a:pt x="92" y="112"/>
                      </a:lnTo>
                      <a:lnTo>
                        <a:pt x="99" y="77"/>
                      </a:lnTo>
                      <a:lnTo>
                        <a:pt x="103" y="62"/>
                      </a:lnTo>
                      <a:lnTo>
                        <a:pt x="107" y="46"/>
                      </a:lnTo>
                      <a:lnTo>
                        <a:pt x="111" y="33"/>
                      </a:lnTo>
                      <a:lnTo>
                        <a:pt x="115" y="23"/>
                      </a:lnTo>
                      <a:lnTo>
                        <a:pt x="119" y="14"/>
                      </a:lnTo>
                      <a:lnTo>
                        <a:pt x="122" y="6"/>
                      </a:lnTo>
                      <a:lnTo>
                        <a:pt x="126" y="2"/>
                      </a:lnTo>
                      <a:lnTo>
                        <a:pt x="132" y="0"/>
                      </a:lnTo>
                      <a:lnTo>
                        <a:pt x="136" y="2"/>
                      </a:lnTo>
                      <a:lnTo>
                        <a:pt x="140" y="6"/>
                      </a:lnTo>
                      <a:lnTo>
                        <a:pt x="144" y="14"/>
                      </a:lnTo>
                      <a:lnTo>
                        <a:pt x="147" y="23"/>
                      </a:lnTo>
                      <a:lnTo>
                        <a:pt x="151" y="33"/>
                      </a:lnTo>
                      <a:lnTo>
                        <a:pt x="157" y="46"/>
                      </a:lnTo>
                      <a:lnTo>
                        <a:pt x="161" y="62"/>
                      </a:lnTo>
                      <a:lnTo>
                        <a:pt x="165" y="77"/>
                      </a:lnTo>
                      <a:lnTo>
                        <a:pt x="174" y="112"/>
                      </a:lnTo>
                      <a:lnTo>
                        <a:pt x="182" y="148"/>
                      </a:lnTo>
                      <a:lnTo>
                        <a:pt x="191" y="183"/>
                      </a:lnTo>
                      <a:lnTo>
                        <a:pt x="201" y="213"/>
                      </a:lnTo>
                      <a:lnTo>
                        <a:pt x="209" y="242"/>
                      </a:lnTo>
                      <a:lnTo>
                        <a:pt x="218" y="263"/>
                      </a:lnTo>
                      <a:lnTo>
                        <a:pt x="228" y="282"/>
                      </a:lnTo>
                      <a:lnTo>
                        <a:pt x="236" y="298"/>
                      </a:lnTo>
                      <a:lnTo>
                        <a:pt x="243" y="309"/>
                      </a:lnTo>
                      <a:lnTo>
                        <a:pt x="249" y="317"/>
                      </a:lnTo>
                      <a:lnTo>
                        <a:pt x="257" y="325"/>
                      </a:lnTo>
                      <a:lnTo>
                        <a:pt x="261" y="330"/>
                      </a:lnTo>
                      <a:lnTo>
                        <a:pt x="268" y="336"/>
                      </a:lnTo>
                      <a:lnTo>
                        <a:pt x="272" y="340"/>
                      </a:lnTo>
                      <a:lnTo>
                        <a:pt x="272" y="34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2" name="Freeform 118"/>
                <p:cNvSpPr/>
                <p:nvPr/>
              </p:nvSpPr>
              <p:spPr>
                <a:xfrm>
                  <a:off x="4147" y="1205"/>
                  <a:ext cx="404" cy="122"/>
                </a:xfrm>
                <a:custGeom>
                  <a:avLst/>
                  <a:gdLst/>
                  <a:ahLst/>
                  <a:cxnLst>
                    <a:cxn ang="0">
                      <a:pos x="0" y="121"/>
                    </a:cxn>
                    <a:cxn ang="0">
                      <a:pos x="0" y="121"/>
                    </a:cxn>
                    <a:cxn ang="0">
                      <a:pos x="2" y="119"/>
                    </a:cxn>
                    <a:cxn ang="0">
                      <a:pos x="6" y="117"/>
                    </a:cxn>
                    <a:cxn ang="0">
                      <a:pos x="10" y="115"/>
                    </a:cxn>
                    <a:cxn ang="0">
                      <a:pos x="14" y="113"/>
                    </a:cxn>
                    <a:cxn ang="0">
                      <a:pos x="21" y="109"/>
                    </a:cxn>
                    <a:cxn ang="0">
                      <a:pos x="31" y="104"/>
                    </a:cxn>
                    <a:cxn ang="0">
                      <a:pos x="40" y="98"/>
                    </a:cxn>
                    <a:cxn ang="0">
                      <a:pos x="54" y="90"/>
                    </a:cxn>
                    <a:cxn ang="0">
                      <a:pos x="65" y="83"/>
                    </a:cxn>
                    <a:cxn ang="0">
                      <a:pos x="94" y="65"/>
                    </a:cxn>
                    <a:cxn ang="0">
                      <a:pos x="119" y="48"/>
                    </a:cxn>
                    <a:cxn ang="0">
                      <a:pos x="144" y="31"/>
                    </a:cxn>
                    <a:cxn ang="0">
                      <a:pos x="163" y="15"/>
                    </a:cxn>
                    <a:cxn ang="0">
                      <a:pos x="173" y="10"/>
                    </a:cxn>
                    <a:cxn ang="0">
                      <a:pos x="182" y="4"/>
                    </a:cxn>
                    <a:cxn ang="0">
                      <a:pos x="190" y="2"/>
                    </a:cxn>
                    <a:cxn ang="0">
                      <a:pos x="200" y="0"/>
                    </a:cxn>
                    <a:cxn ang="0">
                      <a:pos x="207" y="2"/>
                    </a:cxn>
                    <a:cxn ang="0">
                      <a:pos x="215" y="4"/>
                    </a:cxn>
                    <a:cxn ang="0">
                      <a:pos x="223" y="10"/>
                    </a:cxn>
                    <a:cxn ang="0">
                      <a:pos x="232" y="15"/>
                    </a:cxn>
                    <a:cxn ang="0">
                      <a:pos x="251" y="31"/>
                    </a:cxn>
                    <a:cxn ang="0">
                      <a:pos x="274" y="48"/>
                    </a:cxn>
                    <a:cxn ang="0">
                      <a:pos x="301" y="65"/>
                    </a:cxn>
                    <a:cxn ang="0">
                      <a:pos x="330" y="83"/>
                    </a:cxn>
                    <a:cxn ang="0">
                      <a:pos x="343" y="90"/>
                    </a:cxn>
                    <a:cxn ang="0">
                      <a:pos x="357" y="98"/>
                    </a:cxn>
                    <a:cxn ang="0">
                      <a:pos x="368" y="104"/>
                    </a:cxn>
                    <a:cxn ang="0">
                      <a:pos x="380" y="109"/>
                    </a:cxn>
                    <a:cxn ang="0">
                      <a:pos x="387" y="113"/>
                    </a:cxn>
                    <a:cxn ang="0">
                      <a:pos x="393" y="115"/>
                    </a:cxn>
                    <a:cxn ang="0">
                      <a:pos x="397" y="117"/>
                    </a:cxn>
                    <a:cxn ang="0">
                      <a:pos x="399" y="119"/>
                    </a:cxn>
                    <a:cxn ang="0">
                      <a:pos x="403" y="121"/>
                    </a:cxn>
                    <a:cxn ang="0">
                      <a:pos x="0" y="121"/>
                    </a:cxn>
                  </a:cxnLst>
                  <a:rect l="0" t="0" r="0" b="0"/>
                  <a:pathLst>
                    <a:path w="404" h="122">
                      <a:moveTo>
                        <a:pt x="0" y="121"/>
                      </a:moveTo>
                      <a:lnTo>
                        <a:pt x="0" y="121"/>
                      </a:lnTo>
                      <a:lnTo>
                        <a:pt x="2" y="119"/>
                      </a:lnTo>
                      <a:lnTo>
                        <a:pt x="6" y="117"/>
                      </a:lnTo>
                      <a:lnTo>
                        <a:pt x="10" y="115"/>
                      </a:lnTo>
                      <a:lnTo>
                        <a:pt x="14" y="113"/>
                      </a:lnTo>
                      <a:lnTo>
                        <a:pt x="21" y="109"/>
                      </a:lnTo>
                      <a:lnTo>
                        <a:pt x="31" y="104"/>
                      </a:lnTo>
                      <a:lnTo>
                        <a:pt x="40" y="98"/>
                      </a:lnTo>
                      <a:lnTo>
                        <a:pt x="54" y="90"/>
                      </a:lnTo>
                      <a:lnTo>
                        <a:pt x="65" y="83"/>
                      </a:lnTo>
                      <a:lnTo>
                        <a:pt x="94" y="65"/>
                      </a:lnTo>
                      <a:lnTo>
                        <a:pt x="119" y="48"/>
                      </a:lnTo>
                      <a:lnTo>
                        <a:pt x="144" y="31"/>
                      </a:lnTo>
                      <a:lnTo>
                        <a:pt x="163" y="15"/>
                      </a:lnTo>
                      <a:lnTo>
                        <a:pt x="173" y="10"/>
                      </a:lnTo>
                      <a:lnTo>
                        <a:pt x="182" y="4"/>
                      </a:lnTo>
                      <a:lnTo>
                        <a:pt x="190" y="2"/>
                      </a:lnTo>
                      <a:lnTo>
                        <a:pt x="200" y="0"/>
                      </a:lnTo>
                      <a:lnTo>
                        <a:pt x="207" y="2"/>
                      </a:lnTo>
                      <a:lnTo>
                        <a:pt x="215" y="4"/>
                      </a:lnTo>
                      <a:lnTo>
                        <a:pt x="223" y="10"/>
                      </a:lnTo>
                      <a:lnTo>
                        <a:pt x="232" y="15"/>
                      </a:lnTo>
                      <a:lnTo>
                        <a:pt x="251" y="31"/>
                      </a:lnTo>
                      <a:lnTo>
                        <a:pt x="274" y="48"/>
                      </a:lnTo>
                      <a:lnTo>
                        <a:pt x="301" y="65"/>
                      </a:lnTo>
                      <a:lnTo>
                        <a:pt x="330" y="83"/>
                      </a:lnTo>
                      <a:lnTo>
                        <a:pt x="343" y="90"/>
                      </a:lnTo>
                      <a:lnTo>
                        <a:pt x="357" y="98"/>
                      </a:lnTo>
                      <a:lnTo>
                        <a:pt x="368" y="104"/>
                      </a:lnTo>
                      <a:lnTo>
                        <a:pt x="380" y="109"/>
                      </a:lnTo>
                      <a:lnTo>
                        <a:pt x="387" y="113"/>
                      </a:lnTo>
                      <a:lnTo>
                        <a:pt x="393" y="115"/>
                      </a:lnTo>
                      <a:lnTo>
                        <a:pt x="397" y="117"/>
                      </a:lnTo>
                      <a:lnTo>
                        <a:pt x="399" y="119"/>
                      </a:lnTo>
                      <a:lnTo>
                        <a:pt x="403" y="121"/>
                      </a:lnTo>
                      <a:lnTo>
                        <a:pt x="0" y="121"/>
                      </a:lnTo>
                    </a:path>
                  </a:pathLst>
                </a:custGeom>
                <a:solidFill>
                  <a:srgbClr val="0000FF">
                    <a:alpha val="100000"/>
                  </a:srgbClr>
                </a:solidFill>
                <a:ln w="12700" cap="rnd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3" name="Freeform 122"/>
                <p:cNvSpPr/>
                <p:nvPr/>
              </p:nvSpPr>
              <p:spPr>
                <a:xfrm>
                  <a:off x="4308" y="1167"/>
                  <a:ext cx="404" cy="160"/>
                </a:xfrm>
                <a:custGeom>
                  <a:avLst/>
                  <a:gdLst/>
                  <a:ahLst/>
                  <a:cxnLst>
                    <a:cxn ang="0">
                      <a:pos x="0" y="159"/>
                    </a:cxn>
                    <a:cxn ang="0">
                      <a:pos x="0" y="159"/>
                    </a:cxn>
                    <a:cxn ang="0">
                      <a:pos x="2" y="157"/>
                    </a:cxn>
                    <a:cxn ang="0">
                      <a:pos x="6" y="155"/>
                    </a:cxn>
                    <a:cxn ang="0">
                      <a:pos x="10" y="153"/>
                    </a:cxn>
                    <a:cxn ang="0">
                      <a:pos x="16" y="151"/>
                    </a:cxn>
                    <a:cxn ang="0">
                      <a:pos x="21" y="147"/>
                    </a:cxn>
                    <a:cxn ang="0">
                      <a:pos x="31" y="142"/>
                    </a:cxn>
                    <a:cxn ang="0">
                      <a:pos x="43" y="136"/>
                    </a:cxn>
                    <a:cxn ang="0">
                      <a:pos x="54" y="128"/>
                    </a:cxn>
                    <a:cxn ang="0">
                      <a:pos x="67" y="121"/>
                    </a:cxn>
                    <a:cxn ang="0">
                      <a:pos x="94" y="99"/>
                    </a:cxn>
                    <a:cxn ang="0">
                      <a:pos x="121" y="76"/>
                    </a:cxn>
                    <a:cxn ang="0">
                      <a:pos x="133" y="63"/>
                    </a:cxn>
                    <a:cxn ang="0">
                      <a:pos x="144" y="50"/>
                    </a:cxn>
                    <a:cxn ang="0">
                      <a:pos x="156" y="38"/>
                    </a:cxn>
                    <a:cxn ang="0">
                      <a:pos x="165" y="27"/>
                    </a:cxn>
                    <a:cxn ang="0">
                      <a:pos x="175" y="15"/>
                    </a:cxn>
                    <a:cxn ang="0">
                      <a:pos x="184" y="7"/>
                    </a:cxn>
                    <a:cxn ang="0">
                      <a:pos x="194" y="2"/>
                    </a:cxn>
                    <a:cxn ang="0">
                      <a:pos x="202" y="0"/>
                    </a:cxn>
                    <a:cxn ang="0">
                      <a:pos x="211" y="2"/>
                    </a:cxn>
                    <a:cxn ang="0">
                      <a:pos x="221" y="7"/>
                    </a:cxn>
                    <a:cxn ang="0">
                      <a:pos x="231" y="15"/>
                    </a:cxn>
                    <a:cxn ang="0">
                      <a:pos x="240" y="27"/>
                    </a:cxn>
                    <a:cxn ang="0">
                      <a:pos x="250" y="38"/>
                    </a:cxn>
                    <a:cxn ang="0">
                      <a:pos x="259" y="50"/>
                    </a:cxn>
                    <a:cxn ang="0">
                      <a:pos x="271" y="63"/>
                    </a:cxn>
                    <a:cxn ang="0">
                      <a:pos x="284" y="76"/>
                    </a:cxn>
                    <a:cxn ang="0">
                      <a:pos x="311" y="99"/>
                    </a:cxn>
                    <a:cxn ang="0">
                      <a:pos x="338" y="121"/>
                    </a:cxn>
                    <a:cxn ang="0">
                      <a:pos x="349" y="128"/>
                    </a:cxn>
                    <a:cxn ang="0">
                      <a:pos x="363" y="136"/>
                    </a:cxn>
                    <a:cxn ang="0">
                      <a:pos x="372" y="142"/>
                    </a:cxn>
                    <a:cxn ang="0">
                      <a:pos x="382" y="147"/>
                    </a:cxn>
                    <a:cxn ang="0">
                      <a:pos x="390" y="151"/>
                    </a:cxn>
                    <a:cxn ang="0">
                      <a:pos x="395" y="153"/>
                    </a:cxn>
                    <a:cxn ang="0">
                      <a:pos x="399" y="155"/>
                    </a:cxn>
                    <a:cxn ang="0">
                      <a:pos x="401" y="157"/>
                    </a:cxn>
                    <a:cxn ang="0">
                      <a:pos x="403" y="159"/>
                    </a:cxn>
                    <a:cxn ang="0">
                      <a:pos x="0" y="159"/>
                    </a:cxn>
                  </a:cxnLst>
                  <a:rect l="0" t="0" r="0" b="0"/>
                  <a:pathLst>
                    <a:path w="404" h="160">
                      <a:moveTo>
                        <a:pt x="0" y="159"/>
                      </a:moveTo>
                      <a:lnTo>
                        <a:pt x="0" y="159"/>
                      </a:lnTo>
                      <a:lnTo>
                        <a:pt x="2" y="157"/>
                      </a:lnTo>
                      <a:lnTo>
                        <a:pt x="6" y="155"/>
                      </a:lnTo>
                      <a:lnTo>
                        <a:pt x="10" y="153"/>
                      </a:lnTo>
                      <a:lnTo>
                        <a:pt x="16" y="151"/>
                      </a:lnTo>
                      <a:lnTo>
                        <a:pt x="21" y="147"/>
                      </a:lnTo>
                      <a:lnTo>
                        <a:pt x="31" y="142"/>
                      </a:lnTo>
                      <a:lnTo>
                        <a:pt x="43" y="136"/>
                      </a:lnTo>
                      <a:lnTo>
                        <a:pt x="54" y="128"/>
                      </a:lnTo>
                      <a:lnTo>
                        <a:pt x="67" y="121"/>
                      </a:lnTo>
                      <a:lnTo>
                        <a:pt x="94" y="99"/>
                      </a:lnTo>
                      <a:lnTo>
                        <a:pt x="121" y="76"/>
                      </a:lnTo>
                      <a:lnTo>
                        <a:pt x="133" y="63"/>
                      </a:lnTo>
                      <a:lnTo>
                        <a:pt x="144" y="50"/>
                      </a:lnTo>
                      <a:lnTo>
                        <a:pt x="156" y="38"/>
                      </a:lnTo>
                      <a:lnTo>
                        <a:pt x="165" y="27"/>
                      </a:lnTo>
                      <a:lnTo>
                        <a:pt x="175" y="15"/>
                      </a:lnTo>
                      <a:lnTo>
                        <a:pt x="184" y="7"/>
                      </a:lnTo>
                      <a:lnTo>
                        <a:pt x="194" y="2"/>
                      </a:lnTo>
                      <a:lnTo>
                        <a:pt x="202" y="0"/>
                      </a:lnTo>
                      <a:lnTo>
                        <a:pt x="211" y="2"/>
                      </a:lnTo>
                      <a:lnTo>
                        <a:pt x="221" y="7"/>
                      </a:lnTo>
                      <a:lnTo>
                        <a:pt x="231" y="15"/>
                      </a:lnTo>
                      <a:lnTo>
                        <a:pt x="240" y="27"/>
                      </a:lnTo>
                      <a:lnTo>
                        <a:pt x="250" y="38"/>
                      </a:lnTo>
                      <a:lnTo>
                        <a:pt x="259" y="50"/>
                      </a:lnTo>
                      <a:lnTo>
                        <a:pt x="271" y="63"/>
                      </a:lnTo>
                      <a:lnTo>
                        <a:pt x="284" y="76"/>
                      </a:lnTo>
                      <a:lnTo>
                        <a:pt x="311" y="99"/>
                      </a:lnTo>
                      <a:lnTo>
                        <a:pt x="338" y="121"/>
                      </a:lnTo>
                      <a:lnTo>
                        <a:pt x="349" y="128"/>
                      </a:lnTo>
                      <a:lnTo>
                        <a:pt x="363" y="136"/>
                      </a:lnTo>
                      <a:lnTo>
                        <a:pt x="372" y="142"/>
                      </a:lnTo>
                      <a:lnTo>
                        <a:pt x="382" y="147"/>
                      </a:lnTo>
                      <a:lnTo>
                        <a:pt x="390" y="151"/>
                      </a:lnTo>
                      <a:lnTo>
                        <a:pt x="395" y="153"/>
                      </a:lnTo>
                      <a:lnTo>
                        <a:pt x="399" y="155"/>
                      </a:lnTo>
                      <a:lnTo>
                        <a:pt x="401" y="157"/>
                      </a:lnTo>
                      <a:lnTo>
                        <a:pt x="403" y="159"/>
                      </a:lnTo>
                      <a:lnTo>
                        <a:pt x="0" y="159"/>
                      </a:lnTo>
                    </a:path>
                  </a:pathLst>
                </a:custGeom>
                <a:solidFill>
                  <a:srgbClr val="BE00FF">
                    <a:alpha val="100000"/>
                  </a:srgbClr>
                </a:solidFill>
                <a:ln w="12700" cap="rnd" cmpd="sng">
                  <a:solidFill>
                    <a:srgbClr val="BE00FF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4" name="Freeform 124"/>
                <p:cNvSpPr/>
                <p:nvPr/>
              </p:nvSpPr>
              <p:spPr>
                <a:xfrm>
                  <a:off x="4331" y="1183"/>
                  <a:ext cx="591" cy="144"/>
                </a:xfrm>
                <a:custGeom>
                  <a:avLst/>
                  <a:gdLst/>
                  <a:ahLst/>
                  <a:cxnLst>
                    <a:cxn ang="0">
                      <a:pos x="0" y="199"/>
                    </a:cxn>
                    <a:cxn ang="0">
                      <a:pos x="0" y="199"/>
                    </a:cxn>
                    <a:cxn ang="0">
                      <a:pos x="2" y="199"/>
                    </a:cxn>
                    <a:cxn ang="0">
                      <a:pos x="2" y="195"/>
                    </a:cxn>
                    <a:cxn ang="0">
                      <a:pos x="5" y="195"/>
                    </a:cxn>
                    <a:cxn ang="0">
                      <a:pos x="11" y="192"/>
                    </a:cxn>
                    <a:cxn ang="0">
                      <a:pos x="19" y="190"/>
                    </a:cxn>
                    <a:cxn ang="0">
                      <a:pos x="29" y="185"/>
                    </a:cxn>
                    <a:cxn ang="0">
                      <a:pos x="44" y="179"/>
                    </a:cxn>
                    <a:cxn ang="0">
                      <a:pos x="61" y="171"/>
                    </a:cxn>
                    <a:cxn ang="0">
                      <a:pos x="82" y="162"/>
                    </a:cxn>
                    <a:cxn ang="0">
                      <a:pos x="107" y="148"/>
                    </a:cxn>
                    <a:cxn ang="0">
                      <a:pos x="132" y="137"/>
                    </a:cxn>
                    <a:cxn ang="0">
                      <a:pos x="157" y="124"/>
                    </a:cxn>
                    <a:cxn ang="0">
                      <a:pos x="182" y="107"/>
                    </a:cxn>
                    <a:cxn ang="0">
                      <a:pos x="207" y="94"/>
                    </a:cxn>
                    <a:cxn ang="0">
                      <a:pos x="228" y="79"/>
                    </a:cxn>
                    <a:cxn ang="0">
                      <a:pos x="247" y="63"/>
                    </a:cxn>
                    <a:cxn ang="0">
                      <a:pos x="264" y="52"/>
                    </a:cxn>
                    <a:cxn ang="0">
                      <a:pos x="278" y="38"/>
                    </a:cxn>
                    <a:cxn ang="0">
                      <a:pos x="291" y="25"/>
                    </a:cxn>
                    <a:cxn ang="0">
                      <a:pos x="303" y="17"/>
                    </a:cxn>
                    <a:cxn ang="0">
                      <a:pos x="312" y="7"/>
                    </a:cxn>
                    <a:cxn ang="0">
                      <a:pos x="322" y="2"/>
                    </a:cxn>
                    <a:cxn ang="0">
                      <a:pos x="332" y="0"/>
                    </a:cxn>
                    <a:cxn ang="0">
                      <a:pos x="341" y="2"/>
                    </a:cxn>
                    <a:cxn ang="0">
                      <a:pos x="349" y="7"/>
                    </a:cxn>
                    <a:cxn ang="0">
                      <a:pos x="360" y="17"/>
                    </a:cxn>
                    <a:cxn ang="0">
                      <a:pos x="370" y="25"/>
                    </a:cxn>
                    <a:cxn ang="0">
                      <a:pos x="381" y="38"/>
                    </a:cxn>
                    <a:cxn ang="0">
                      <a:pos x="393" y="52"/>
                    </a:cxn>
                    <a:cxn ang="0">
                      <a:pos x="408" y="63"/>
                    </a:cxn>
                    <a:cxn ang="0">
                      <a:pos x="424" y="79"/>
                    </a:cxn>
                    <a:cxn ang="0">
                      <a:pos x="439" y="94"/>
                    </a:cxn>
                    <a:cxn ang="0">
                      <a:pos x="458" y="107"/>
                    </a:cxn>
                    <a:cxn ang="0">
                      <a:pos x="477" y="124"/>
                    </a:cxn>
                    <a:cxn ang="0">
                      <a:pos x="495" y="137"/>
                    </a:cxn>
                    <a:cxn ang="0">
                      <a:pos x="514" y="148"/>
                    </a:cxn>
                    <a:cxn ang="0">
                      <a:pos x="531" y="162"/>
                    </a:cxn>
                    <a:cxn ang="0">
                      <a:pos x="546" y="171"/>
                    </a:cxn>
                    <a:cxn ang="0">
                      <a:pos x="560" y="179"/>
                    </a:cxn>
                    <a:cxn ang="0">
                      <a:pos x="569" y="185"/>
                    </a:cxn>
                    <a:cxn ang="0">
                      <a:pos x="577" y="190"/>
                    </a:cxn>
                    <a:cxn ang="0">
                      <a:pos x="583" y="192"/>
                    </a:cxn>
                    <a:cxn ang="0">
                      <a:pos x="587" y="195"/>
                    </a:cxn>
                    <a:cxn ang="0">
                      <a:pos x="589" y="195"/>
                    </a:cxn>
                    <a:cxn ang="0">
                      <a:pos x="590" y="199"/>
                    </a:cxn>
                    <a:cxn ang="0">
                      <a:pos x="0" y="199"/>
                    </a:cxn>
                  </a:cxnLst>
                  <a:rect l="0" t="0" r="0" b="0"/>
                  <a:pathLst>
                    <a:path w="591" h="122">
                      <a:moveTo>
                        <a:pt x="0" y="121"/>
                      </a:moveTo>
                      <a:lnTo>
                        <a:pt x="0" y="121"/>
                      </a:lnTo>
                      <a:lnTo>
                        <a:pt x="2" y="121"/>
                      </a:lnTo>
                      <a:lnTo>
                        <a:pt x="2" y="119"/>
                      </a:lnTo>
                      <a:lnTo>
                        <a:pt x="5" y="119"/>
                      </a:lnTo>
                      <a:lnTo>
                        <a:pt x="11" y="117"/>
                      </a:lnTo>
                      <a:lnTo>
                        <a:pt x="19" y="115"/>
                      </a:lnTo>
                      <a:lnTo>
                        <a:pt x="29" y="113"/>
                      </a:lnTo>
                      <a:lnTo>
                        <a:pt x="44" y="109"/>
                      </a:lnTo>
                      <a:lnTo>
                        <a:pt x="61" y="104"/>
                      </a:lnTo>
                      <a:lnTo>
                        <a:pt x="82" y="98"/>
                      </a:lnTo>
                      <a:lnTo>
                        <a:pt x="107" y="90"/>
                      </a:lnTo>
                      <a:lnTo>
                        <a:pt x="132" y="83"/>
                      </a:lnTo>
                      <a:lnTo>
                        <a:pt x="157" y="75"/>
                      </a:lnTo>
                      <a:lnTo>
                        <a:pt x="182" y="65"/>
                      </a:lnTo>
                      <a:lnTo>
                        <a:pt x="207" y="58"/>
                      </a:lnTo>
                      <a:lnTo>
                        <a:pt x="228" y="48"/>
                      </a:lnTo>
                      <a:lnTo>
                        <a:pt x="247" y="38"/>
                      </a:lnTo>
                      <a:lnTo>
                        <a:pt x="264" y="31"/>
                      </a:lnTo>
                      <a:lnTo>
                        <a:pt x="278" y="23"/>
                      </a:lnTo>
                      <a:lnTo>
                        <a:pt x="291" y="15"/>
                      </a:lnTo>
                      <a:lnTo>
                        <a:pt x="303" y="10"/>
                      </a:lnTo>
                      <a:lnTo>
                        <a:pt x="312" y="4"/>
                      </a:lnTo>
                      <a:lnTo>
                        <a:pt x="322" y="2"/>
                      </a:lnTo>
                      <a:lnTo>
                        <a:pt x="332" y="0"/>
                      </a:lnTo>
                      <a:lnTo>
                        <a:pt x="341" y="2"/>
                      </a:lnTo>
                      <a:lnTo>
                        <a:pt x="349" y="4"/>
                      </a:lnTo>
                      <a:lnTo>
                        <a:pt x="360" y="10"/>
                      </a:lnTo>
                      <a:lnTo>
                        <a:pt x="370" y="15"/>
                      </a:lnTo>
                      <a:lnTo>
                        <a:pt x="381" y="23"/>
                      </a:lnTo>
                      <a:lnTo>
                        <a:pt x="393" y="31"/>
                      </a:lnTo>
                      <a:lnTo>
                        <a:pt x="408" y="38"/>
                      </a:lnTo>
                      <a:lnTo>
                        <a:pt x="424" y="48"/>
                      </a:lnTo>
                      <a:lnTo>
                        <a:pt x="439" y="58"/>
                      </a:lnTo>
                      <a:lnTo>
                        <a:pt x="458" y="65"/>
                      </a:lnTo>
                      <a:lnTo>
                        <a:pt x="477" y="75"/>
                      </a:lnTo>
                      <a:lnTo>
                        <a:pt x="495" y="83"/>
                      </a:lnTo>
                      <a:lnTo>
                        <a:pt x="514" y="90"/>
                      </a:lnTo>
                      <a:lnTo>
                        <a:pt x="531" y="98"/>
                      </a:lnTo>
                      <a:lnTo>
                        <a:pt x="546" y="104"/>
                      </a:lnTo>
                      <a:lnTo>
                        <a:pt x="560" y="109"/>
                      </a:lnTo>
                      <a:lnTo>
                        <a:pt x="569" y="113"/>
                      </a:lnTo>
                      <a:lnTo>
                        <a:pt x="577" y="115"/>
                      </a:lnTo>
                      <a:lnTo>
                        <a:pt x="583" y="117"/>
                      </a:lnTo>
                      <a:lnTo>
                        <a:pt x="587" y="119"/>
                      </a:lnTo>
                      <a:lnTo>
                        <a:pt x="589" y="119"/>
                      </a:lnTo>
                      <a:lnTo>
                        <a:pt x="590" y="121"/>
                      </a:lnTo>
                      <a:lnTo>
                        <a:pt x="0" y="121"/>
                      </a:lnTo>
                    </a:path>
                  </a:pathLst>
                </a:custGeom>
                <a:solidFill>
                  <a:srgbClr val="00FF00">
                    <a:alpha val="100000"/>
                  </a:srgbClr>
                </a:solidFill>
                <a:ln w="12700" cap="rnd" cmpd="sng">
                  <a:solidFill>
                    <a:srgbClr val="00FF00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8" name="Freeform 129"/>
              <p:cNvSpPr/>
              <p:nvPr/>
            </p:nvSpPr>
            <p:spPr>
              <a:xfrm>
                <a:off x="4071" y="883"/>
                <a:ext cx="846" cy="441"/>
              </a:xfrm>
              <a:custGeom>
                <a:avLst/>
                <a:gdLst/>
                <a:ahLst/>
                <a:cxnLst>
                  <a:cxn ang="0">
                    <a:pos x="0" y="411"/>
                  </a:cxn>
                  <a:cxn ang="0">
                    <a:pos x="60" y="217"/>
                  </a:cxn>
                  <a:cxn ang="0">
                    <a:pos x="98" y="67"/>
                  </a:cxn>
                  <a:cxn ang="0">
                    <a:pos x="202" y="194"/>
                  </a:cxn>
                  <a:cxn ang="0">
                    <a:pos x="240" y="239"/>
                  </a:cxn>
                  <a:cxn ang="0">
                    <a:pos x="292" y="142"/>
                  </a:cxn>
                  <a:cxn ang="0">
                    <a:pos x="337" y="15"/>
                  </a:cxn>
                  <a:cxn ang="0">
                    <a:pos x="412" y="52"/>
                  </a:cxn>
                  <a:cxn ang="0">
                    <a:pos x="509" y="217"/>
                  </a:cxn>
                  <a:cxn ang="0">
                    <a:pos x="569" y="217"/>
                  </a:cxn>
                  <a:cxn ang="0">
                    <a:pos x="614" y="217"/>
                  </a:cxn>
                  <a:cxn ang="0">
                    <a:pos x="846" y="441"/>
                  </a:cxn>
                </a:cxnLst>
                <a:rect l="0" t="0" r="0" b="0"/>
                <a:pathLst>
                  <a:path w="846" h="441">
                    <a:moveTo>
                      <a:pt x="0" y="411"/>
                    </a:moveTo>
                    <a:cubicBezTo>
                      <a:pt x="22" y="342"/>
                      <a:pt x="44" y="274"/>
                      <a:pt x="60" y="217"/>
                    </a:cubicBezTo>
                    <a:cubicBezTo>
                      <a:pt x="76" y="160"/>
                      <a:pt x="74" y="71"/>
                      <a:pt x="98" y="67"/>
                    </a:cubicBezTo>
                    <a:cubicBezTo>
                      <a:pt x="122" y="63"/>
                      <a:pt x="178" y="165"/>
                      <a:pt x="202" y="194"/>
                    </a:cubicBezTo>
                    <a:cubicBezTo>
                      <a:pt x="226" y="223"/>
                      <a:pt x="225" y="248"/>
                      <a:pt x="240" y="239"/>
                    </a:cubicBezTo>
                    <a:cubicBezTo>
                      <a:pt x="255" y="230"/>
                      <a:pt x="276" y="179"/>
                      <a:pt x="292" y="142"/>
                    </a:cubicBezTo>
                    <a:cubicBezTo>
                      <a:pt x="308" y="105"/>
                      <a:pt x="317" y="30"/>
                      <a:pt x="337" y="15"/>
                    </a:cubicBezTo>
                    <a:cubicBezTo>
                      <a:pt x="357" y="0"/>
                      <a:pt x="383" y="18"/>
                      <a:pt x="412" y="52"/>
                    </a:cubicBezTo>
                    <a:cubicBezTo>
                      <a:pt x="441" y="86"/>
                      <a:pt x="483" y="189"/>
                      <a:pt x="509" y="217"/>
                    </a:cubicBezTo>
                    <a:cubicBezTo>
                      <a:pt x="535" y="245"/>
                      <a:pt x="552" y="217"/>
                      <a:pt x="569" y="217"/>
                    </a:cubicBezTo>
                    <a:cubicBezTo>
                      <a:pt x="586" y="217"/>
                      <a:pt x="568" y="180"/>
                      <a:pt x="614" y="217"/>
                    </a:cubicBezTo>
                    <a:cubicBezTo>
                      <a:pt x="660" y="254"/>
                      <a:pt x="753" y="347"/>
                      <a:pt x="846" y="441"/>
                    </a:cubicBezTo>
                  </a:path>
                </a:pathLst>
              </a:custGeom>
              <a:noFill/>
              <a:ln w="222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3333684" y="1887963"/>
            <a:ext cx="8516937" cy="3575050"/>
            <a:chOff x="562150" y="1927722"/>
            <a:chExt cx="8516937" cy="3575050"/>
          </a:xfrm>
        </p:grpSpPr>
        <p:grpSp>
          <p:nvGrpSpPr>
            <p:cNvPr id="15" name="Group 41"/>
            <p:cNvGrpSpPr/>
            <p:nvPr/>
          </p:nvGrpSpPr>
          <p:grpSpPr>
            <a:xfrm>
              <a:off x="6527976" y="2438897"/>
              <a:ext cx="657225" cy="2151063"/>
              <a:chOff x="3967" y="1818"/>
              <a:chExt cx="414" cy="1355"/>
            </a:xfrm>
          </p:grpSpPr>
          <p:grpSp>
            <p:nvGrpSpPr>
              <p:cNvPr id="43" name="Group 23"/>
              <p:cNvGrpSpPr/>
              <p:nvPr/>
            </p:nvGrpSpPr>
            <p:grpSpPr>
              <a:xfrm>
                <a:off x="3967" y="2177"/>
                <a:ext cx="414" cy="996"/>
                <a:chOff x="5136" y="960"/>
                <a:chExt cx="384" cy="1008"/>
              </a:xfrm>
            </p:grpSpPr>
            <p:sp>
              <p:nvSpPr>
                <p:cNvPr id="45" name="Text Box 24"/>
                <p:cNvSpPr txBox="1"/>
                <p:nvPr/>
              </p:nvSpPr>
              <p:spPr>
                <a:xfrm>
                  <a:off x="5136" y="960"/>
                  <a:ext cx="356" cy="100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noFill/>
                </a:ln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3.4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3.6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2.1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0.0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-0.9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0.3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.1</a:t>
                  </a:r>
                </a:p>
              </p:txBody>
            </p:sp>
            <p:sp>
              <p:nvSpPr>
                <p:cNvPr id="46" name="Freeform 25"/>
                <p:cNvSpPr/>
                <p:nvPr/>
              </p:nvSpPr>
              <p:spPr>
                <a:xfrm>
                  <a:off x="5136" y="960"/>
                  <a:ext cx="96" cy="1008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0"/>
                    </a:cxn>
                    <a:cxn ang="0">
                      <a:pos x="0" y="1008"/>
                    </a:cxn>
                    <a:cxn ang="0">
                      <a:pos x="96" y="1008"/>
                    </a:cxn>
                  </a:cxnLst>
                  <a:rect l="0" t="0" r="0" b="0"/>
                  <a:pathLst>
                    <a:path w="96" h="1008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008"/>
                      </a:lnTo>
                      <a:lnTo>
                        <a:pt x="96" y="100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>
                      <a:alpha val="10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47" name="Freeform 26"/>
                <p:cNvSpPr/>
                <p:nvPr/>
              </p:nvSpPr>
              <p:spPr>
                <a:xfrm flipH="1">
                  <a:off x="5424" y="960"/>
                  <a:ext cx="96" cy="1008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0"/>
                    </a:cxn>
                    <a:cxn ang="0">
                      <a:pos x="0" y="1008"/>
                    </a:cxn>
                    <a:cxn ang="0">
                      <a:pos x="96" y="1008"/>
                    </a:cxn>
                  </a:cxnLst>
                  <a:rect l="0" t="0" r="0" b="0"/>
                  <a:pathLst>
                    <a:path w="96" h="1008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008"/>
                      </a:lnTo>
                      <a:lnTo>
                        <a:pt x="96" y="100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>
                      <a:alpha val="10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pic>
            <p:nvPicPr>
              <p:cNvPr id="44" name="图片 43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022" y="1818"/>
                <a:ext cx="253" cy="358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</p:pic>
        </p:grpSp>
        <p:grpSp>
          <p:nvGrpSpPr>
            <p:cNvPr id="16" name="Group 21"/>
            <p:cNvGrpSpPr/>
            <p:nvPr/>
          </p:nvGrpSpPr>
          <p:grpSpPr>
            <a:xfrm>
              <a:off x="1809925" y="2040435"/>
              <a:ext cx="2420937" cy="3454400"/>
              <a:chOff x="1128" y="1619"/>
              <a:chExt cx="1293" cy="1929"/>
            </a:xfrm>
          </p:grpSpPr>
          <p:sp>
            <p:nvSpPr>
              <p:cNvPr id="37" name="Cloud"/>
              <p:cNvSpPr>
                <a:spLocks noChangeAspect="1" noEditPoints="1" noChangeArrowheads="1"/>
              </p:cNvSpPr>
              <p:nvPr/>
            </p:nvSpPr>
            <p:spPr bwMode="auto">
              <a:xfrm rot="-4755753">
                <a:off x="810" y="1937"/>
                <a:ext cx="1929" cy="129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451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38" name="Group 14"/>
              <p:cNvGrpSpPr/>
              <p:nvPr/>
            </p:nvGrpSpPr>
            <p:grpSpPr>
              <a:xfrm>
                <a:off x="1297" y="1882"/>
                <a:ext cx="963" cy="1418"/>
                <a:chOff x="2835" y="2042"/>
                <a:chExt cx="767" cy="1263"/>
              </a:xfrm>
            </p:grpSpPr>
            <p:pic>
              <p:nvPicPr>
                <p:cNvPr id="39" name="Picture 8" descr="_x000B_vt1.jpg PCT                                                    0000212C_x0008_JA Zip-1                       AB89E6CB: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50" y="2923"/>
                  <a:ext cx="313" cy="382"/>
                </a:xfrm>
                <a:prstGeom prst="rect">
                  <a:avLst/>
                </a:prstGeom>
                <a:noFill/>
                <a:ln w="9525">
                  <a:noFill/>
                </a:ln>
                <a:effectLst>
                  <a:outerShdw dist="35921" dir="2699999" algn="ctr" rotWithShape="0">
                    <a:srgbClr val="808080"/>
                  </a:outerShdw>
                </a:effectLst>
              </p:spPr>
            </p:pic>
            <p:pic>
              <p:nvPicPr>
                <p:cNvPr id="40" name="Picture 9" descr="_x000B_vt2.jpg PCT                                                    0000212C_x0008_JA Zip-1                       AB89E6CB: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835" y="2476"/>
                  <a:ext cx="309" cy="376"/>
                </a:xfrm>
                <a:prstGeom prst="rect">
                  <a:avLst/>
                </a:prstGeom>
                <a:noFill/>
                <a:ln w="9525">
                  <a:noFill/>
                </a:ln>
                <a:effectLst>
                  <a:outerShdw dist="35921" dir="2699999" algn="ctr" rotWithShape="0">
                    <a:srgbClr val="808080"/>
                  </a:outerShdw>
                </a:effectLst>
              </p:spPr>
            </p:pic>
            <p:pic>
              <p:nvPicPr>
                <p:cNvPr id="41" name="Picture 10" descr="_x000B_vt3.jpg PCT                                                    0000212C_x0008_JA Zip-1                       AB89E6CB: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91" y="2475"/>
                  <a:ext cx="311" cy="377"/>
                </a:xfrm>
                <a:prstGeom prst="rect">
                  <a:avLst/>
                </a:prstGeom>
                <a:noFill/>
                <a:ln w="9525">
                  <a:noFill/>
                </a:ln>
                <a:effectLst>
                  <a:outerShdw dist="35921" dir="2699999" algn="ctr" rotWithShape="0">
                    <a:srgbClr val="808080"/>
                  </a:outerShdw>
                </a:effectLst>
              </p:spPr>
            </p:pic>
            <p:pic>
              <p:nvPicPr>
                <p:cNvPr id="42" name="Picture 11" descr="_x000B_vt4.jpg PCT                                                    0000212C_x0008_JA Zip-1                       AB89E6CB: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53" y="2042"/>
                  <a:ext cx="307" cy="375"/>
                </a:xfrm>
                <a:prstGeom prst="rect">
                  <a:avLst/>
                </a:prstGeom>
                <a:noFill/>
                <a:ln w="9525">
                  <a:noFill/>
                </a:ln>
                <a:effectLst>
                  <a:outerShdw dist="35921" dir="2699999" algn="ctr" rotWithShape="0">
                    <a:srgbClr val="808080"/>
                  </a:outerShdw>
                </a:effectLst>
              </p:spPr>
            </p:pic>
          </p:grpSp>
        </p:grpSp>
        <p:sp>
          <p:nvSpPr>
            <p:cNvPr id="17" name="Text Box 16"/>
            <p:cNvSpPr txBox="1"/>
            <p:nvPr/>
          </p:nvSpPr>
          <p:spPr>
            <a:xfrm>
              <a:off x="860600" y="2211885"/>
              <a:ext cx="1106487" cy="581025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b="0" dirty="0">
                  <a:latin typeface="Comic Sans MS" panose="030F0702030302020204" pitchFamily="66" charset="0"/>
                  <a:ea typeface="宋体" panose="02010600030101010101" pitchFamily="2" charset="-122"/>
                </a:rPr>
                <a:t>Speaker (source)</a:t>
              </a: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562150" y="4893172"/>
              <a:ext cx="1582737" cy="581025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b="0" dirty="0">
                  <a:latin typeface="Comic Sans MS" panose="030F0702030302020204" pitchFamily="66" charset="0"/>
                  <a:ea typeface="宋体" panose="02010600030101010101" pitchFamily="2" charset="-122"/>
                </a:rPr>
                <a:t>Hidden speech state</a:t>
              </a:r>
            </a:p>
          </p:txBody>
        </p:sp>
        <p:cxnSp>
          <p:nvCxnSpPr>
            <p:cNvPr id="19" name="AutoShape 18"/>
            <p:cNvCxnSpPr>
              <a:stCxn id="18" idx="0"/>
              <a:endCxn id="39" idx="1"/>
            </p:cNvCxnSpPr>
            <p:nvPr/>
          </p:nvCxnSpPr>
          <p:spPr>
            <a:xfrm rot="-5400000">
              <a:off x="1878187" y="4147047"/>
              <a:ext cx="220663" cy="1270000"/>
            </a:xfrm>
            <a:prstGeom prst="curvedConnector2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sm" len="sm"/>
              <a:tailEnd type="triangle" w="med" len="med"/>
            </a:ln>
          </p:spPr>
        </p:cxnSp>
        <p:sp>
          <p:nvSpPr>
            <p:cNvPr id="20" name="Line 19"/>
            <p:cNvSpPr/>
            <p:nvPr/>
          </p:nvSpPr>
          <p:spPr>
            <a:xfrm flipH="1">
              <a:off x="5134150" y="1927722"/>
              <a:ext cx="12700" cy="357505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sm" len="sm"/>
              <a:tailEnd type="none" w="sm" len="sm"/>
            </a:ln>
            <a:effectLst>
              <a:outerShdw dist="35921" dir="2699999" algn="ctr" rotWithShape="0">
                <a:schemeClr val="bg2"/>
              </a:outerShdw>
            </a:effectLst>
          </p:spPr>
        </p:sp>
        <p:sp>
          <p:nvSpPr>
            <p:cNvPr id="21" name="AutoShape 20"/>
            <p:cNvSpPr/>
            <p:nvPr/>
          </p:nvSpPr>
          <p:spPr>
            <a:xfrm>
              <a:off x="4384850" y="3424735"/>
              <a:ext cx="1971675" cy="450850"/>
            </a:xfrm>
            <a:prstGeom prst="rightArrow">
              <a:avLst>
                <a:gd name="adj1" fmla="val 50000"/>
                <a:gd name="adj2" fmla="val 109330"/>
              </a:avLst>
            </a:prstGeom>
            <a:solidFill>
              <a:srgbClr val="FF0000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2" name="Group 42"/>
            <p:cNvGrpSpPr/>
            <p:nvPr/>
          </p:nvGrpSpPr>
          <p:grpSpPr>
            <a:xfrm>
              <a:off x="6856587" y="2507162"/>
              <a:ext cx="655638" cy="2203451"/>
              <a:chOff x="4174" y="1861"/>
              <a:chExt cx="413" cy="1388"/>
            </a:xfrm>
          </p:grpSpPr>
          <p:grpSp>
            <p:nvGrpSpPr>
              <p:cNvPr id="32" name="Group 27"/>
              <p:cNvGrpSpPr/>
              <p:nvPr/>
            </p:nvGrpSpPr>
            <p:grpSpPr>
              <a:xfrm>
                <a:off x="4174" y="2254"/>
                <a:ext cx="413" cy="995"/>
                <a:chOff x="5136" y="960"/>
                <a:chExt cx="384" cy="1008"/>
              </a:xfrm>
            </p:grpSpPr>
            <p:sp>
              <p:nvSpPr>
                <p:cNvPr id="34" name="Text Box 28"/>
                <p:cNvSpPr txBox="1"/>
                <p:nvPr/>
              </p:nvSpPr>
              <p:spPr>
                <a:xfrm>
                  <a:off x="5136" y="960"/>
                  <a:ext cx="357" cy="100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noFill/>
                </a:ln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3.4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3.6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2.1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0.0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-0.9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0.3</a:t>
                  </a:r>
                </a:p>
                <a:p>
                  <a:r>
                    <a:rPr lang="en-US" altLang="zh-CN" sz="1400" dirty="0">
                      <a:latin typeface="Courier New" panose="02070309020205020404" pitchFamily="49" charset="0"/>
                      <a:ea typeface="宋体" panose="02010600030101010101" pitchFamily="2" charset="-122"/>
                    </a:rPr>
                    <a:t> .1</a:t>
                  </a:r>
                </a:p>
              </p:txBody>
            </p:sp>
            <p:sp>
              <p:nvSpPr>
                <p:cNvPr id="35" name="Freeform 29"/>
                <p:cNvSpPr/>
                <p:nvPr/>
              </p:nvSpPr>
              <p:spPr>
                <a:xfrm>
                  <a:off x="5136" y="960"/>
                  <a:ext cx="96" cy="1008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0"/>
                    </a:cxn>
                    <a:cxn ang="0">
                      <a:pos x="0" y="1008"/>
                    </a:cxn>
                    <a:cxn ang="0">
                      <a:pos x="96" y="1008"/>
                    </a:cxn>
                  </a:cxnLst>
                  <a:rect l="0" t="0" r="0" b="0"/>
                  <a:pathLst>
                    <a:path w="96" h="1008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008"/>
                      </a:lnTo>
                      <a:lnTo>
                        <a:pt x="96" y="100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>
                      <a:alpha val="10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36" name="Freeform 30"/>
                <p:cNvSpPr/>
                <p:nvPr/>
              </p:nvSpPr>
              <p:spPr>
                <a:xfrm flipH="1">
                  <a:off x="5424" y="960"/>
                  <a:ext cx="96" cy="1008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0"/>
                    </a:cxn>
                    <a:cxn ang="0">
                      <a:pos x="0" y="1008"/>
                    </a:cxn>
                    <a:cxn ang="0">
                      <a:pos x="96" y="1008"/>
                    </a:cxn>
                  </a:cxnLst>
                  <a:rect l="0" t="0" r="0" b="0"/>
                  <a:pathLst>
                    <a:path w="96" h="1008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008"/>
                      </a:lnTo>
                      <a:lnTo>
                        <a:pt x="96" y="100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>
                      <a:alpha val="10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pic>
            <p:nvPicPr>
              <p:cNvPr id="33" name="图片 3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81" y="1861"/>
                <a:ext cx="274" cy="358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</p:pic>
        </p:grpSp>
        <p:grpSp>
          <p:nvGrpSpPr>
            <p:cNvPr id="23" name="Group 44"/>
            <p:cNvGrpSpPr/>
            <p:nvPr/>
          </p:nvGrpSpPr>
          <p:grpSpPr>
            <a:xfrm>
              <a:off x="7185205" y="2630986"/>
              <a:ext cx="1203326" cy="2201863"/>
              <a:chOff x="4381" y="1939"/>
              <a:chExt cx="758" cy="1387"/>
            </a:xfrm>
          </p:grpSpPr>
          <p:grpSp>
            <p:nvGrpSpPr>
              <p:cNvPr id="25" name="Group 43"/>
              <p:cNvGrpSpPr/>
              <p:nvPr/>
            </p:nvGrpSpPr>
            <p:grpSpPr>
              <a:xfrm>
                <a:off x="4381" y="1939"/>
                <a:ext cx="436" cy="1387"/>
                <a:chOff x="4381" y="1939"/>
                <a:chExt cx="436" cy="1387"/>
              </a:xfrm>
            </p:grpSpPr>
            <p:grpSp>
              <p:nvGrpSpPr>
                <p:cNvPr id="27" name="Group 31"/>
                <p:cNvGrpSpPr/>
                <p:nvPr/>
              </p:nvGrpSpPr>
              <p:grpSpPr>
                <a:xfrm>
                  <a:off x="4381" y="2330"/>
                  <a:ext cx="413" cy="996"/>
                  <a:chOff x="5136" y="960"/>
                  <a:chExt cx="384" cy="1008"/>
                </a:xfrm>
              </p:grpSpPr>
              <p:sp>
                <p:nvSpPr>
                  <p:cNvPr id="29" name="Text Box 32"/>
                  <p:cNvSpPr txBox="1"/>
                  <p:nvPr/>
                </p:nvSpPr>
                <p:spPr>
                  <a:xfrm>
                    <a:off x="5136" y="960"/>
                    <a:ext cx="357" cy="100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>
                    <a:noFill/>
                  </a:ln>
                </p:spPr>
                <p:txBody>
                  <a:bodyPr wrap="none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 3.4</a:t>
                    </a:r>
                  </a:p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 3.6</a:t>
                    </a:r>
                  </a:p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 2.1</a:t>
                    </a:r>
                  </a:p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 0.0</a:t>
                    </a:r>
                  </a:p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-0.9</a:t>
                    </a:r>
                  </a:p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 0.3</a:t>
                    </a:r>
                  </a:p>
                  <a:p>
                    <a:r>
                      <a:rPr lang="en-US" altLang="zh-CN" sz="1400" dirty="0">
                        <a:latin typeface="Courier New" panose="02070309020205020404" pitchFamily="49" charset="0"/>
                        <a:ea typeface="宋体" panose="02010600030101010101" pitchFamily="2" charset="-122"/>
                      </a:rPr>
                      <a:t> .1</a:t>
                    </a:r>
                  </a:p>
                </p:txBody>
              </p:sp>
              <p:sp>
                <p:nvSpPr>
                  <p:cNvPr id="30" name="Freeform 33"/>
                  <p:cNvSpPr/>
                  <p:nvPr/>
                </p:nvSpPr>
                <p:spPr>
                  <a:xfrm>
                    <a:off x="5136" y="960"/>
                    <a:ext cx="96" cy="1008"/>
                  </a:xfrm>
                  <a:custGeom>
                    <a:avLst/>
                    <a:gdLst/>
                    <a:ahLst/>
                    <a:cxnLst>
                      <a:cxn ang="0">
                        <a:pos x="96" y="0"/>
                      </a:cxn>
                      <a:cxn ang="0">
                        <a:pos x="0" y="0"/>
                      </a:cxn>
                      <a:cxn ang="0">
                        <a:pos x="0" y="1008"/>
                      </a:cxn>
                      <a:cxn ang="0">
                        <a:pos x="96" y="1008"/>
                      </a:cxn>
                    </a:cxnLst>
                    <a:rect l="0" t="0" r="0" b="0"/>
                    <a:pathLst>
                      <a:path w="96" h="1008">
                        <a:moveTo>
                          <a:pt x="96" y="0"/>
                        </a:moveTo>
                        <a:lnTo>
                          <a:pt x="0" y="0"/>
                        </a:lnTo>
                        <a:lnTo>
                          <a:pt x="0" y="1008"/>
                        </a:lnTo>
                        <a:lnTo>
                          <a:pt x="96" y="1008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sp>
                <p:nvSpPr>
                  <p:cNvPr id="31" name="Freeform 34"/>
                  <p:cNvSpPr/>
                  <p:nvPr/>
                </p:nvSpPr>
                <p:spPr>
                  <a:xfrm flipH="1">
                    <a:off x="5424" y="960"/>
                    <a:ext cx="96" cy="1008"/>
                  </a:xfrm>
                  <a:custGeom>
                    <a:avLst/>
                    <a:gdLst/>
                    <a:ahLst/>
                    <a:cxnLst>
                      <a:cxn ang="0">
                        <a:pos x="96" y="0"/>
                      </a:cxn>
                      <a:cxn ang="0">
                        <a:pos x="0" y="0"/>
                      </a:cxn>
                      <a:cxn ang="0">
                        <a:pos x="0" y="1008"/>
                      </a:cxn>
                      <a:cxn ang="0">
                        <a:pos x="96" y="1008"/>
                      </a:cxn>
                    </a:cxnLst>
                    <a:rect l="0" t="0" r="0" b="0"/>
                    <a:pathLst>
                      <a:path w="96" h="1008">
                        <a:moveTo>
                          <a:pt x="96" y="0"/>
                        </a:moveTo>
                        <a:lnTo>
                          <a:pt x="0" y="0"/>
                        </a:lnTo>
                        <a:lnTo>
                          <a:pt x="0" y="1008"/>
                        </a:lnTo>
                        <a:lnTo>
                          <a:pt x="96" y="1008"/>
                        </a:lnTo>
                      </a:path>
                    </a:pathLst>
                  </a:custGeom>
                  <a:noFill/>
                  <a:ln w="2857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</p:grpSp>
            <p:pic>
              <p:nvPicPr>
                <p:cNvPr id="28" name="图片 27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43" y="1939"/>
                  <a:ext cx="274" cy="379"/>
                </a:xfrm>
                <a:prstGeom prst="rect">
                  <a:avLst/>
                </a:prstGeom>
                <a:noFill/>
                <a:ln w="38100">
                  <a:noFill/>
                  <a:miter/>
                </a:ln>
              </p:spPr>
            </p:pic>
          </p:grpSp>
          <p:sp>
            <p:nvSpPr>
              <p:cNvPr id="26" name="Text Box 39"/>
              <p:cNvSpPr txBox="1"/>
              <p:nvPr/>
            </p:nvSpPr>
            <p:spPr>
              <a:xfrm>
                <a:off x="4870" y="2633"/>
                <a:ext cx="269" cy="32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…</a:t>
                </a:r>
              </a:p>
            </p:txBody>
          </p:sp>
        </p:grpSp>
        <p:sp>
          <p:nvSpPr>
            <p:cNvPr id="24" name="Text Box 40"/>
            <p:cNvSpPr txBox="1"/>
            <p:nvPr/>
          </p:nvSpPr>
          <p:spPr>
            <a:xfrm>
              <a:off x="7972600" y="1995985"/>
              <a:ext cx="1106487" cy="825500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b="0" dirty="0">
                  <a:latin typeface="Comic Sans MS" panose="030F0702030302020204" pitchFamily="66" charset="0"/>
                  <a:ea typeface="宋体" panose="02010600030101010101" pitchFamily="2" charset="-122"/>
                </a:rPr>
                <a:t>Observed feature vectors</a:t>
              </a: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4587902" y="6392871"/>
            <a:ext cx="7536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/>
              <a:t>Speaker Verification: From Research to Reality, D. A. Reynolds, ICASSP Tutorial 2001.</a:t>
            </a:r>
          </a:p>
        </p:txBody>
      </p:sp>
      <p:sp>
        <p:nvSpPr>
          <p:cNvPr id="51" name="Text Box 16"/>
          <p:cNvSpPr txBox="1"/>
          <p:nvPr/>
        </p:nvSpPr>
        <p:spPr>
          <a:xfrm>
            <a:off x="1378525" y="2984866"/>
            <a:ext cx="1106487" cy="40011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0" dirty="0">
                <a:latin typeface="Comic Sans MS" panose="030F0702030302020204" pitchFamily="66" charset="0"/>
                <a:ea typeface="宋体" panose="02010600030101010101" pitchFamily="2" charset="-122"/>
              </a:rPr>
              <a:t>GMM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对象 52"/>
              <p:cNvSpPr txBox="1"/>
              <p:nvPr/>
            </p:nvSpPr>
            <p:spPr>
              <a:xfrm>
                <a:off x="789403" y="3338938"/>
                <a:ext cx="2519362" cy="841375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3" name="对象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03" y="3338938"/>
                <a:ext cx="2519362" cy="8413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LR</a:t>
            </a:r>
            <a:r>
              <a:rPr lang="en-US" altLang="zh-CN" dirty="0"/>
              <a:t> in GMM-UBM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对象 3"/>
              <p:cNvSpPr txBox="1"/>
              <p:nvPr/>
            </p:nvSpPr>
            <p:spPr>
              <a:xfrm>
                <a:off x="831850" y="1965325"/>
                <a:ext cx="5360988" cy="370681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𝐺𝑀𝑀</m:t>
                              </m:r>
                            </m:sub>
                          </m:sSub>
                        </m:fName>
                        <m:e>
                          <m:r>
                            <m:rPr>
                              <m:nor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m:rPr>
                              <m:nor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𝑈𝐵𝑀</m:t>
                              </m:r>
                            </m:sub>
                          </m:sSub>
                        </m:fName>
                        <m:e/>
                      </m:func>
                    </m:oMath>
                  </m:oMathPara>
                </a14:m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𝐺𝑀𝑀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argmax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𝑈𝐵𝑀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MAP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𝐺𝑀𝑀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𝑈𝐵𝑀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Given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sequence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feature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vectors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,...,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unc>
                            <m:func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func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对象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50" y="1965325"/>
                <a:ext cx="5360988" cy="37068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15"/>
          <p:cNvGrpSpPr/>
          <p:nvPr/>
        </p:nvGrpSpPr>
        <p:grpSpPr bwMode="auto">
          <a:xfrm>
            <a:off x="6827235" y="1685536"/>
            <a:ext cx="3219656" cy="1542173"/>
            <a:chOff x="2816" y="3024"/>
            <a:chExt cx="1737" cy="832"/>
          </a:xfrm>
        </p:grpSpPr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3111" y="3024"/>
              <a:ext cx="912" cy="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Speaker </a:t>
              </a:r>
            </a:p>
            <a:p>
              <a:pPr algn="ctr" eaLnBrk="0" hangingPunct="0"/>
              <a:r>
                <a:rPr lang="en-US" altLang="zh-CN" sz="1200">
                  <a:latin typeface="Arial" panose="020B0604020202020204" pitchFamily="34" charset="0"/>
                  <a:ea typeface="宋体" panose="02010600030101010101" pitchFamily="2" charset="-122"/>
                </a:rPr>
                <a:t>model</a:t>
              </a:r>
              <a:endParaRPr lang="en-US" altLang="zh-CN" sz="1800" b="0">
                <a:ea typeface="宋体" panose="02010600030101010101" pitchFamily="2" charset="-122"/>
              </a:endParaRPr>
            </a:p>
          </p:txBody>
        </p:sp>
        <p:cxnSp>
          <p:nvCxnSpPr>
            <p:cNvPr id="7" name="AutoShape 17"/>
            <p:cNvCxnSpPr>
              <a:cxnSpLocks noChangeShapeType="1"/>
              <a:endCxn id="6" idx="1"/>
            </p:cNvCxnSpPr>
            <p:nvPr/>
          </p:nvCxnSpPr>
          <p:spPr bwMode="auto">
            <a:xfrm flipV="1">
              <a:off x="2832" y="3172"/>
              <a:ext cx="279" cy="26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18"/>
            <p:cNvCxnSpPr>
              <a:cxnSpLocks noChangeShapeType="1"/>
              <a:endCxn id="13" idx="1"/>
            </p:cNvCxnSpPr>
            <p:nvPr/>
          </p:nvCxnSpPr>
          <p:spPr bwMode="auto">
            <a:xfrm>
              <a:off x="2816" y="3433"/>
              <a:ext cx="295" cy="2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9"/>
            <p:cNvSpPr>
              <a:spLocks noChangeArrowheads="1"/>
            </p:cNvSpPr>
            <p:nvPr/>
          </p:nvSpPr>
          <p:spPr bwMode="auto">
            <a:xfrm>
              <a:off x="4218" y="3333"/>
              <a:ext cx="164" cy="19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altLang="zh-CN" sz="900">
                  <a:latin typeface="Symbol" panose="05050102010706020507" pitchFamily="18" charset="2"/>
                  <a:ea typeface="宋体" panose="02010600030101010101" pitchFamily="2" charset="-122"/>
                </a:rPr>
                <a:t>/</a:t>
              </a:r>
              <a:endParaRPr lang="en-US" altLang="zh-CN" sz="1000">
                <a:latin typeface="Symbol" panose="05050102010706020507" pitchFamily="18" charset="2"/>
                <a:ea typeface="宋体" panose="02010600030101010101" pitchFamily="2" charset="-122"/>
              </a:endParaRPr>
            </a:p>
          </p:txBody>
        </p:sp>
        <p:cxnSp>
          <p:nvCxnSpPr>
            <p:cNvPr id="10" name="AutoShape 20"/>
            <p:cNvCxnSpPr>
              <a:cxnSpLocks noChangeShapeType="1"/>
              <a:stCxn id="6" idx="3"/>
              <a:endCxn id="9" idx="1"/>
            </p:cNvCxnSpPr>
            <p:nvPr/>
          </p:nvCxnSpPr>
          <p:spPr bwMode="auto">
            <a:xfrm>
              <a:off x="4023" y="3172"/>
              <a:ext cx="219" cy="18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1"/>
            <p:cNvCxnSpPr>
              <a:cxnSpLocks noChangeShapeType="1"/>
              <a:stCxn id="13" idx="3"/>
              <a:endCxn id="9" idx="3"/>
            </p:cNvCxnSpPr>
            <p:nvPr/>
          </p:nvCxnSpPr>
          <p:spPr bwMode="auto">
            <a:xfrm flipV="1">
              <a:off x="4023" y="3502"/>
              <a:ext cx="219" cy="2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2"/>
            <p:cNvCxnSpPr>
              <a:cxnSpLocks noChangeShapeType="1"/>
              <a:stCxn id="9" idx="6"/>
              <a:endCxn id="9" idx="3"/>
            </p:cNvCxnSpPr>
            <p:nvPr/>
          </p:nvCxnSpPr>
          <p:spPr bwMode="auto">
            <a:xfrm>
              <a:off x="4391" y="3432"/>
              <a:ext cx="162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3111" y="3560"/>
              <a:ext cx="912" cy="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Universal</a:t>
              </a:r>
            </a:p>
            <a:p>
              <a:pPr algn="ctr" eaLnBrk="0" hangingPunct="0"/>
              <a:r>
                <a:rPr lang="en-US" altLang="zh-CN" sz="1200" dirty="0">
                  <a:latin typeface="Arial" panose="020B0604020202020204" pitchFamily="34" charset="0"/>
                  <a:ea typeface="宋体" panose="02010600030101010101" pitchFamily="2" charset="-122"/>
                </a:rPr>
                <a:t>model</a:t>
              </a:r>
              <a:endParaRPr lang="en-US" altLang="zh-CN" b="0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827235" y="3817645"/>
            <a:ext cx="4820522" cy="1854688"/>
            <a:chOff x="6827235" y="3817645"/>
            <a:chExt cx="4820522" cy="185468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对象 17"/>
                <p:cNvSpPr txBox="1"/>
                <p:nvPr/>
              </p:nvSpPr>
              <p:spPr>
                <a:xfrm>
                  <a:off x="6827235" y="4025862"/>
                  <a:ext cx="4820522" cy="1646471"/>
                </a:xfrm>
                <a:prstGeom prst="rect">
                  <a:avLst/>
                </a:prstGeom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nary>
                          <m:naryPr>
                            <m:chr m:val="∑"/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zh-CN" alt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  <m:e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oMath>
                    </m:oMathPara>
                  </a14:m>
                  <a:br>
                    <a:rPr lang="zh-CN" altLang="en-US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</a:br>
                  <a:br>
                    <a:rPr lang="zh-CN" altLang="en-US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sup>
                            </m:s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e>
                              <m:sup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zh-CN" alt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{</m:t>
                            </m:r>
                          </m:e>
                        </m:func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zh-CN" alt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)}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18" name="对象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7235" y="4025862"/>
                  <a:ext cx="4820522" cy="164647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9" name="Group 132"/>
            <p:cNvGrpSpPr/>
            <p:nvPr/>
          </p:nvGrpSpPr>
          <p:grpSpPr>
            <a:xfrm>
              <a:off x="9618210" y="3817645"/>
              <a:ext cx="1870385" cy="898362"/>
              <a:chOff x="4002" y="875"/>
              <a:chExt cx="943" cy="486"/>
            </a:xfrm>
          </p:grpSpPr>
          <p:sp>
            <p:nvSpPr>
              <p:cNvPr id="20" name="Rectangle 131"/>
              <p:cNvSpPr/>
              <p:nvPr/>
            </p:nvSpPr>
            <p:spPr>
              <a:xfrm>
                <a:off x="4002" y="875"/>
                <a:ext cx="943" cy="486"/>
              </a:xfrm>
              <a:prstGeom prst="rect">
                <a:avLst/>
              </a:prstGeom>
              <a:solidFill>
                <a:schemeClr val="bg1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  <a:effectLst>
                <a:outerShdw dist="35921" dir="2699999" algn="ctr" rotWithShape="0">
                  <a:schemeClr val="bg2"/>
                </a:outerShdw>
              </a:effec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21" name="Group 130"/>
              <p:cNvGrpSpPr/>
              <p:nvPr/>
            </p:nvGrpSpPr>
            <p:grpSpPr>
              <a:xfrm>
                <a:off x="4058" y="883"/>
                <a:ext cx="864" cy="444"/>
                <a:chOff x="4058" y="883"/>
                <a:chExt cx="864" cy="444"/>
              </a:xfrm>
            </p:grpSpPr>
            <p:grpSp>
              <p:nvGrpSpPr>
                <p:cNvPr id="22" name="Group 127"/>
                <p:cNvGrpSpPr/>
                <p:nvPr/>
              </p:nvGrpSpPr>
              <p:grpSpPr>
                <a:xfrm>
                  <a:off x="4058" y="942"/>
                  <a:ext cx="864" cy="385"/>
                  <a:chOff x="4058" y="942"/>
                  <a:chExt cx="864" cy="385"/>
                </a:xfrm>
              </p:grpSpPr>
              <p:sp>
                <p:nvSpPr>
                  <p:cNvPr id="24" name="Freeform 120"/>
                  <p:cNvSpPr/>
                  <p:nvPr/>
                </p:nvSpPr>
                <p:spPr>
                  <a:xfrm>
                    <a:off x="4286" y="942"/>
                    <a:ext cx="275" cy="385"/>
                  </a:xfrm>
                  <a:custGeom>
                    <a:avLst/>
                    <a:gdLst/>
                    <a:ahLst/>
                    <a:cxnLst>
                      <a:cxn ang="0">
                        <a:pos x="0" y="384"/>
                      </a:cxn>
                      <a:cxn ang="0">
                        <a:pos x="0" y="384"/>
                      </a:cxn>
                      <a:cxn ang="0">
                        <a:pos x="0" y="382"/>
                      </a:cxn>
                      <a:cxn ang="0">
                        <a:pos x="2" y="380"/>
                      </a:cxn>
                      <a:cxn ang="0">
                        <a:pos x="2" y="376"/>
                      </a:cxn>
                      <a:cxn ang="0">
                        <a:pos x="6" y="369"/>
                      </a:cxn>
                      <a:cxn ang="0">
                        <a:pos x="8" y="361"/>
                      </a:cxn>
                      <a:cxn ang="0">
                        <a:pos x="11" y="349"/>
                      </a:cxn>
                      <a:cxn ang="0">
                        <a:pos x="17" y="336"/>
                      </a:cxn>
                      <a:cxn ang="0">
                        <a:pos x="23" y="319"/>
                      </a:cxn>
                      <a:cxn ang="0">
                        <a:pos x="31" y="300"/>
                      </a:cxn>
                      <a:cxn ang="0">
                        <a:pos x="38" y="276"/>
                      </a:cxn>
                      <a:cxn ang="0">
                        <a:pos x="46" y="253"/>
                      </a:cxn>
                      <a:cxn ang="0">
                        <a:pos x="54" y="227"/>
                      </a:cxn>
                      <a:cxn ang="0">
                        <a:pos x="63" y="200"/>
                      </a:cxn>
                      <a:cxn ang="0">
                        <a:pos x="73" y="169"/>
                      </a:cxn>
                      <a:cxn ang="0">
                        <a:pos x="81" y="140"/>
                      </a:cxn>
                      <a:cxn ang="0">
                        <a:pos x="90" y="109"/>
                      </a:cxn>
                      <a:cxn ang="0">
                        <a:pos x="100" y="81"/>
                      </a:cxn>
                      <a:cxn ang="0">
                        <a:pos x="107" y="56"/>
                      </a:cxn>
                      <a:cxn ang="0">
                        <a:pos x="111" y="42"/>
                      </a:cxn>
                      <a:cxn ang="0">
                        <a:pos x="117" y="33"/>
                      </a:cxn>
                      <a:cxn ang="0">
                        <a:pos x="121" y="23"/>
                      </a:cxn>
                      <a:cxn ang="0">
                        <a:pos x="125" y="15"/>
                      </a:cxn>
                      <a:cxn ang="0">
                        <a:pos x="128" y="8"/>
                      </a:cxn>
                      <a:cxn ang="0">
                        <a:pos x="134" y="4"/>
                      </a:cxn>
                      <a:cxn ang="0">
                        <a:pos x="138" y="0"/>
                      </a:cxn>
                      <a:cxn ang="0">
                        <a:pos x="142" y="0"/>
                      </a:cxn>
                      <a:cxn ang="0">
                        <a:pos x="146" y="0"/>
                      </a:cxn>
                      <a:cxn ang="0">
                        <a:pos x="150" y="4"/>
                      </a:cxn>
                      <a:cxn ang="0">
                        <a:pos x="153" y="8"/>
                      </a:cxn>
                      <a:cxn ang="0">
                        <a:pos x="157" y="15"/>
                      </a:cxn>
                      <a:cxn ang="0">
                        <a:pos x="161" y="23"/>
                      </a:cxn>
                      <a:cxn ang="0">
                        <a:pos x="165" y="33"/>
                      </a:cxn>
                      <a:cxn ang="0">
                        <a:pos x="169" y="42"/>
                      </a:cxn>
                      <a:cxn ang="0">
                        <a:pos x="173" y="56"/>
                      </a:cxn>
                      <a:cxn ang="0">
                        <a:pos x="180" y="81"/>
                      </a:cxn>
                      <a:cxn ang="0">
                        <a:pos x="188" y="109"/>
                      </a:cxn>
                      <a:cxn ang="0">
                        <a:pos x="196" y="140"/>
                      </a:cxn>
                      <a:cxn ang="0">
                        <a:pos x="203" y="169"/>
                      </a:cxn>
                      <a:cxn ang="0">
                        <a:pos x="213" y="200"/>
                      </a:cxn>
                      <a:cxn ang="0">
                        <a:pos x="221" y="227"/>
                      </a:cxn>
                      <a:cxn ang="0">
                        <a:pos x="228" y="253"/>
                      </a:cxn>
                      <a:cxn ang="0">
                        <a:pos x="236" y="276"/>
                      </a:cxn>
                      <a:cxn ang="0">
                        <a:pos x="244" y="300"/>
                      </a:cxn>
                      <a:cxn ang="0">
                        <a:pos x="251" y="319"/>
                      </a:cxn>
                      <a:cxn ang="0">
                        <a:pos x="257" y="336"/>
                      </a:cxn>
                      <a:cxn ang="0">
                        <a:pos x="261" y="349"/>
                      </a:cxn>
                      <a:cxn ang="0">
                        <a:pos x="267" y="361"/>
                      </a:cxn>
                      <a:cxn ang="0">
                        <a:pos x="268" y="369"/>
                      </a:cxn>
                      <a:cxn ang="0">
                        <a:pos x="270" y="376"/>
                      </a:cxn>
                      <a:cxn ang="0">
                        <a:pos x="272" y="380"/>
                      </a:cxn>
                      <a:cxn ang="0">
                        <a:pos x="272" y="382"/>
                      </a:cxn>
                      <a:cxn ang="0">
                        <a:pos x="274" y="384"/>
                      </a:cxn>
                      <a:cxn ang="0">
                        <a:pos x="0" y="384"/>
                      </a:cxn>
                    </a:cxnLst>
                    <a:rect l="0" t="0" r="0" b="0"/>
                    <a:pathLst>
                      <a:path w="275" h="385">
                        <a:moveTo>
                          <a:pt x="0" y="384"/>
                        </a:moveTo>
                        <a:lnTo>
                          <a:pt x="0" y="384"/>
                        </a:lnTo>
                        <a:lnTo>
                          <a:pt x="0" y="382"/>
                        </a:lnTo>
                        <a:lnTo>
                          <a:pt x="2" y="380"/>
                        </a:lnTo>
                        <a:lnTo>
                          <a:pt x="2" y="376"/>
                        </a:lnTo>
                        <a:lnTo>
                          <a:pt x="6" y="369"/>
                        </a:lnTo>
                        <a:lnTo>
                          <a:pt x="8" y="361"/>
                        </a:lnTo>
                        <a:lnTo>
                          <a:pt x="11" y="349"/>
                        </a:lnTo>
                        <a:lnTo>
                          <a:pt x="17" y="336"/>
                        </a:lnTo>
                        <a:lnTo>
                          <a:pt x="23" y="319"/>
                        </a:lnTo>
                        <a:lnTo>
                          <a:pt x="31" y="300"/>
                        </a:lnTo>
                        <a:lnTo>
                          <a:pt x="38" y="276"/>
                        </a:lnTo>
                        <a:lnTo>
                          <a:pt x="46" y="253"/>
                        </a:lnTo>
                        <a:lnTo>
                          <a:pt x="54" y="227"/>
                        </a:lnTo>
                        <a:lnTo>
                          <a:pt x="63" y="200"/>
                        </a:lnTo>
                        <a:lnTo>
                          <a:pt x="73" y="169"/>
                        </a:lnTo>
                        <a:lnTo>
                          <a:pt x="81" y="140"/>
                        </a:lnTo>
                        <a:lnTo>
                          <a:pt x="90" y="109"/>
                        </a:lnTo>
                        <a:lnTo>
                          <a:pt x="100" y="81"/>
                        </a:lnTo>
                        <a:lnTo>
                          <a:pt x="107" y="56"/>
                        </a:lnTo>
                        <a:lnTo>
                          <a:pt x="111" y="42"/>
                        </a:lnTo>
                        <a:lnTo>
                          <a:pt x="117" y="33"/>
                        </a:lnTo>
                        <a:lnTo>
                          <a:pt x="121" y="23"/>
                        </a:lnTo>
                        <a:lnTo>
                          <a:pt x="125" y="15"/>
                        </a:lnTo>
                        <a:lnTo>
                          <a:pt x="128" y="8"/>
                        </a:lnTo>
                        <a:lnTo>
                          <a:pt x="134" y="4"/>
                        </a:lnTo>
                        <a:lnTo>
                          <a:pt x="138" y="0"/>
                        </a:lnTo>
                        <a:lnTo>
                          <a:pt x="142" y="0"/>
                        </a:lnTo>
                        <a:lnTo>
                          <a:pt x="146" y="0"/>
                        </a:lnTo>
                        <a:lnTo>
                          <a:pt x="150" y="4"/>
                        </a:lnTo>
                        <a:lnTo>
                          <a:pt x="153" y="8"/>
                        </a:lnTo>
                        <a:lnTo>
                          <a:pt x="157" y="15"/>
                        </a:lnTo>
                        <a:lnTo>
                          <a:pt x="161" y="23"/>
                        </a:lnTo>
                        <a:lnTo>
                          <a:pt x="165" y="33"/>
                        </a:lnTo>
                        <a:lnTo>
                          <a:pt x="169" y="42"/>
                        </a:lnTo>
                        <a:lnTo>
                          <a:pt x="173" y="56"/>
                        </a:lnTo>
                        <a:lnTo>
                          <a:pt x="180" y="81"/>
                        </a:lnTo>
                        <a:lnTo>
                          <a:pt x="188" y="109"/>
                        </a:lnTo>
                        <a:lnTo>
                          <a:pt x="196" y="140"/>
                        </a:lnTo>
                        <a:lnTo>
                          <a:pt x="203" y="169"/>
                        </a:lnTo>
                        <a:lnTo>
                          <a:pt x="213" y="200"/>
                        </a:lnTo>
                        <a:lnTo>
                          <a:pt x="221" y="227"/>
                        </a:lnTo>
                        <a:lnTo>
                          <a:pt x="228" y="253"/>
                        </a:lnTo>
                        <a:lnTo>
                          <a:pt x="236" y="276"/>
                        </a:lnTo>
                        <a:lnTo>
                          <a:pt x="244" y="300"/>
                        </a:lnTo>
                        <a:lnTo>
                          <a:pt x="251" y="319"/>
                        </a:lnTo>
                        <a:lnTo>
                          <a:pt x="257" y="336"/>
                        </a:lnTo>
                        <a:lnTo>
                          <a:pt x="261" y="349"/>
                        </a:lnTo>
                        <a:lnTo>
                          <a:pt x="267" y="361"/>
                        </a:lnTo>
                        <a:lnTo>
                          <a:pt x="268" y="369"/>
                        </a:lnTo>
                        <a:lnTo>
                          <a:pt x="270" y="376"/>
                        </a:lnTo>
                        <a:lnTo>
                          <a:pt x="272" y="380"/>
                        </a:lnTo>
                        <a:lnTo>
                          <a:pt x="272" y="382"/>
                        </a:lnTo>
                        <a:lnTo>
                          <a:pt x="274" y="384"/>
                        </a:lnTo>
                        <a:lnTo>
                          <a:pt x="0" y="384"/>
                        </a:lnTo>
                      </a:path>
                    </a:pathLst>
                  </a:custGeom>
                  <a:solidFill>
                    <a:srgbClr val="FFFF00">
                      <a:alpha val="100000"/>
                    </a:srgbClr>
                  </a:solidFill>
                  <a:ln w="12700" cap="rnd" cmpd="sng">
                    <a:solidFill>
                      <a:srgbClr val="FFFF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sp>
                <p:nvSpPr>
                  <p:cNvPr id="25" name="Freeform 116"/>
                  <p:cNvSpPr/>
                  <p:nvPr/>
                </p:nvSpPr>
                <p:spPr>
                  <a:xfrm>
                    <a:off x="4058" y="984"/>
                    <a:ext cx="273" cy="343"/>
                  </a:xfrm>
                  <a:custGeom>
                    <a:avLst/>
                    <a:gdLst/>
                    <a:ahLst/>
                    <a:cxnLst>
                      <a:cxn ang="0">
                        <a:pos x="0" y="342"/>
                      </a:cxn>
                      <a:cxn ang="0">
                        <a:pos x="0" y="342"/>
                      </a:cxn>
                      <a:cxn ang="0">
                        <a:pos x="0" y="340"/>
                      </a:cxn>
                      <a:cxn ang="0">
                        <a:pos x="4" y="336"/>
                      </a:cxn>
                      <a:cxn ang="0">
                        <a:pos x="11" y="330"/>
                      </a:cxn>
                      <a:cxn ang="0">
                        <a:pos x="17" y="325"/>
                      </a:cxn>
                      <a:cxn ang="0">
                        <a:pos x="23" y="317"/>
                      </a:cxn>
                      <a:cxn ang="0">
                        <a:pos x="28" y="309"/>
                      </a:cxn>
                      <a:cxn ang="0">
                        <a:pos x="36" y="298"/>
                      </a:cxn>
                      <a:cxn ang="0">
                        <a:pos x="44" y="282"/>
                      </a:cxn>
                      <a:cxn ang="0">
                        <a:pos x="53" y="263"/>
                      </a:cxn>
                      <a:cxn ang="0">
                        <a:pos x="61" y="242"/>
                      </a:cxn>
                      <a:cxn ang="0">
                        <a:pos x="69" y="213"/>
                      </a:cxn>
                      <a:cxn ang="0">
                        <a:pos x="76" y="183"/>
                      </a:cxn>
                      <a:cxn ang="0">
                        <a:pos x="84" y="148"/>
                      </a:cxn>
                      <a:cxn ang="0">
                        <a:pos x="92" y="112"/>
                      </a:cxn>
                      <a:cxn ang="0">
                        <a:pos x="99" y="77"/>
                      </a:cxn>
                      <a:cxn ang="0">
                        <a:pos x="103" y="62"/>
                      </a:cxn>
                      <a:cxn ang="0">
                        <a:pos x="107" y="46"/>
                      </a:cxn>
                      <a:cxn ang="0">
                        <a:pos x="111" y="33"/>
                      </a:cxn>
                      <a:cxn ang="0">
                        <a:pos x="115" y="23"/>
                      </a:cxn>
                      <a:cxn ang="0">
                        <a:pos x="119" y="14"/>
                      </a:cxn>
                      <a:cxn ang="0">
                        <a:pos x="122" y="6"/>
                      </a:cxn>
                      <a:cxn ang="0">
                        <a:pos x="126" y="2"/>
                      </a:cxn>
                      <a:cxn ang="0">
                        <a:pos x="132" y="0"/>
                      </a:cxn>
                      <a:cxn ang="0">
                        <a:pos x="136" y="2"/>
                      </a:cxn>
                      <a:cxn ang="0">
                        <a:pos x="140" y="6"/>
                      </a:cxn>
                      <a:cxn ang="0">
                        <a:pos x="144" y="14"/>
                      </a:cxn>
                      <a:cxn ang="0">
                        <a:pos x="147" y="23"/>
                      </a:cxn>
                      <a:cxn ang="0">
                        <a:pos x="151" y="33"/>
                      </a:cxn>
                      <a:cxn ang="0">
                        <a:pos x="157" y="46"/>
                      </a:cxn>
                      <a:cxn ang="0">
                        <a:pos x="161" y="62"/>
                      </a:cxn>
                      <a:cxn ang="0">
                        <a:pos x="165" y="77"/>
                      </a:cxn>
                      <a:cxn ang="0">
                        <a:pos x="174" y="112"/>
                      </a:cxn>
                      <a:cxn ang="0">
                        <a:pos x="182" y="148"/>
                      </a:cxn>
                      <a:cxn ang="0">
                        <a:pos x="191" y="183"/>
                      </a:cxn>
                      <a:cxn ang="0">
                        <a:pos x="201" y="213"/>
                      </a:cxn>
                      <a:cxn ang="0">
                        <a:pos x="209" y="242"/>
                      </a:cxn>
                      <a:cxn ang="0">
                        <a:pos x="218" y="263"/>
                      </a:cxn>
                      <a:cxn ang="0">
                        <a:pos x="228" y="282"/>
                      </a:cxn>
                      <a:cxn ang="0">
                        <a:pos x="236" y="298"/>
                      </a:cxn>
                      <a:cxn ang="0">
                        <a:pos x="243" y="309"/>
                      </a:cxn>
                      <a:cxn ang="0">
                        <a:pos x="249" y="317"/>
                      </a:cxn>
                      <a:cxn ang="0">
                        <a:pos x="257" y="325"/>
                      </a:cxn>
                      <a:cxn ang="0">
                        <a:pos x="261" y="330"/>
                      </a:cxn>
                      <a:cxn ang="0">
                        <a:pos x="268" y="336"/>
                      </a:cxn>
                      <a:cxn ang="0">
                        <a:pos x="272" y="340"/>
                      </a:cxn>
                      <a:cxn ang="0">
                        <a:pos x="272" y="342"/>
                      </a:cxn>
                      <a:cxn ang="0">
                        <a:pos x="0" y="342"/>
                      </a:cxn>
                    </a:cxnLst>
                    <a:rect l="0" t="0" r="0" b="0"/>
                    <a:pathLst>
                      <a:path w="273" h="343">
                        <a:moveTo>
                          <a:pt x="0" y="342"/>
                        </a:moveTo>
                        <a:lnTo>
                          <a:pt x="0" y="342"/>
                        </a:lnTo>
                        <a:lnTo>
                          <a:pt x="0" y="340"/>
                        </a:lnTo>
                        <a:lnTo>
                          <a:pt x="4" y="336"/>
                        </a:lnTo>
                        <a:lnTo>
                          <a:pt x="11" y="330"/>
                        </a:lnTo>
                        <a:lnTo>
                          <a:pt x="17" y="325"/>
                        </a:lnTo>
                        <a:lnTo>
                          <a:pt x="23" y="317"/>
                        </a:lnTo>
                        <a:lnTo>
                          <a:pt x="28" y="309"/>
                        </a:lnTo>
                        <a:lnTo>
                          <a:pt x="36" y="298"/>
                        </a:lnTo>
                        <a:lnTo>
                          <a:pt x="44" y="282"/>
                        </a:lnTo>
                        <a:lnTo>
                          <a:pt x="53" y="263"/>
                        </a:lnTo>
                        <a:lnTo>
                          <a:pt x="61" y="242"/>
                        </a:lnTo>
                        <a:lnTo>
                          <a:pt x="69" y="213"/>
                        </a:lnTo>
                        <a:lnTo>
                          <a:pt x="76" y="183"/>
                        </a:lnTo>
                        <a:lnTo>
                          <a:pt x="84" y="148"/>
                        </a:lnTo>
                        <a:lnTo>
                          <a:pt x="92" y="112"/>
                        </a:lnTo>
                        <a:lnTo>
                          <a:pt x="99" y="77"/>
                        </a:lnTo>
                        <a:lnTo>
                          <a:pt x="103" y="62"/>
                        </a:lnTo>
                        <a:lnTo>
                          <a:pt x="107" y="46"/>
                        </a:lnTo>
                        <a:lnTo>
                          <a:pt x="111" y="33"/>
                        </a:lnTo>
                        <a:lnTo>
                          <a:pt x="115" y="23"/>
                        </a:lnTo>
                        <a:lnTo>
                          <a:pt x="119" y="14"/>
                        </a:lnTo>
                        <a:lnTo>
                          <a:pt x="122" y="6"/>
                        </a:lnTo>
                        <a:lnTo>
                          <a:pt x="126" y="2"/>
                        </a:lnTo>
                        <a:lnTo>
                          <a:pt x="132" y="0"/>
                        </a:lnTo>
                        <a:lnTo>
                          <a:pt x="136" y="2"/>
                        </a:lnTo>
                        <a:lnTo>
                          <a:pt x="140" y="6"/>
                        </a:lnTo>
                        <a:lnTo>
                          <a:pt x="144" y="14"/>
                        </a:lnTo>
                        <a:lnTo>
                          <a:pt x="147" y="23"/>
                        </a:lnTo>
                        <a:lnTo>
                          <a:pt x="151" y="33"/>
                        </a:lnTo>
                        <a:lnTo>
                          <a:pt x="157" y="46"/>
                        </a:lnTo>
                        <a:lnTo>
                          <a:pt x="161" y="62"/>
                        </a:lnTo>
                        <a:lnTo>
                          <a:pt x="165" y="77"/>
                        </a:lnTo>
                        <a:lnTo>
                          <a:pt x="174" y="112"/>
                        </a:lnTo>
                        <a:lnTo>
                          <a:pt x="182" y="148"/>
                        </a:lnTo>
                        <a:lnTo>
                          <a:pt x="191" y="183"/>
                        </a:lnTo>
                        <a:lnTo>
                          <a:pt x="201" y="213"/>
                        </a:lnTo>
                        <a:lnTo>
                          <a:pt x="209" y="242"/>
                        </a:lnTo>
                        <a:lnTo>
                          <a:pt x="218" y="263"/>
                        </a:lnTo>
                        <a:lnTo>
                          <a:pt x="228" y="282"/>
                        </a:lnTo>
                        <a:lnTo>
                          <a:pt x="236" y="298"/>
                        </a:lnTo>
                        <a:lnTo>
                          <a:pt x="243" y="309"/>
                        </a:lnTo>
                        <a:lnTo>
                          <a:pt x="249" y="317"/>
                        </a:lnTo>
                        <a:lnTo>
                          <a:pt x="257" y="325"/>
                        </a:lnTo>
                        <a:lnTo>
                          <a:pt x="261" y="330"/>
                        </a:lnTo>
                        <a:lnTo>
                          <a:pt x="268" y="336"/>
                        </a:lnTo>
                        <a:lnTo>
                          <a:pt x="272" y="340"/>
                        </a:lnTo>
                        <a:lnTo>
                          <a:pt x="272" y="342"/>
                        </a:lnTo>
                        <a:lnTo>
                          <a:pt x="0" y="342"/>
                        </a:lnTo>
                      </a:path>
                    </a:pathLst>
                  </a:custGeom>
                  <a:solidFill>
                    <a:srgbClr val="FF0000">
                      <a:alpha val="100000"/>
                    </a:srgbClr>
                  </a:solidFill>
                  <a:ln w="12700" cap="rnd" cmpd="sng">
                    <a:solidFill>
                      <a:srgbClr val="FF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sp>
                <p:nvSpPr>
                  <p:cNvPr id="26" name="Freeform 117"/>
                  <p:cNvSpPr/>
                  <p:nvPr/>
                </p:nvSpPr>
                <p:spPr>
                  <a:xfrm>
                    <a:off x="4058" y="984"/>
                    <a:ext cx="273" cy="343"/>
                  </a:xfrm>
                  <a:custGeom>
                    <a:avLst/>
                    <a:gdLst/>
                    <a:ahLst/>
                    <a:cxnLst>
                      <a:cxn ang="0">
                        <a:pos x="0" y="342"/>
                      </a:cxn>
                      <a:cxn ang="0">
                        <a:pos x="0" y="342"/>
                      </a:cxn>
                      <a:cxn ang="0">
                        <a:pos x="0" y="340"/>
                      </a:cxn>
                      <a:cxn ang="0">
                        <a:pos x="4" y="336"/>
                      </a:cxn>
                      <a:cxn ang="0">
                        <a:pos x="11" y="330"/>
                      </a:cxn>
                      <a:cxn ang="0">
                        <a:pos x="17" y="325"/>
                      </a:cxn>
                      <a:cxn ang="0">
                        <a:pos x="23" y="317"/>
                      </a:cxn>
                      <a:cxn ang="0">
                        <a:pos x="28" y="309"/>
                      </a:cxn>
                      <a:cxn ang="0">
                        <a:pos x="36" y="298"/>
                      </a:cxn>
                      <a:cxn ang="0">
                        <a:pos x="44" y="282"/>
                      </a:cxn>
                      <a:cxn ang="0">
                        <a:pos x="53" y="263"/>
                      </a:cxn>
                      <a:cxn ang="0">
                        <a:pos x="61" y="242"/>
                      </a:cxn>
                      <a:cxn ang="0">
                        <a:pos x="69" y="213"/>
                      </a:cxn>
                      <a:cxn ang="0">
                        <a:pos x="76" y="183"/>
                      </a:cxn>
                      <a:cxn ang="0">
                        <a:pos x="84" y="148"/>
                      </a:cxn>
                      <a:cxn ang="0">
                        <a:pos x="92" y="112"/>
                      </a:cxn>
                      <a:cxn ang="0">
                        <a:pos x="99" y="77"/>
                      </a:cxn>
                      <a:cxn ang="0">
                        <a:pos x="103" y="62"/>
                      </a:cxn>
                      <a:cxn ang="0">
                        <a:pos x="107" y="46"/>
                      </a:cxn>
                      <a:cxn ang="0">
                        <a:pos x="111" y="33"/>
                      </a:cxn>
                      <a:cxn ang="0">
                        <a:pos x="115" y="23"/>
                      </a:cxn>
                      <a:cxn ang="0">
                        <a:pos x="119" y="14"/>
                      </a:cxn>
                      <a:cxn ang="0">
                        <a:pos x="122" y="6"/>
                      </a:cxn>
                      <a:cxn ang="0">
                        <a:pos x="126" y="2"/>
                      </a:cxn>
                      <a:cxn ang="0">
                        <a:pos x="132" y="0"/>
                      </a:cxn>
                      <a:cxn ang="0">
                        <a:pos x="136" y="2"/>
                      </a:cxn>
                      <a:cxn ang="0">
                        <a:pos x="140" y="6"/>
                      </a:cxn>
                      <a:cxn ang="0">
                        <a:pos x="144" y="14"/>
                      </a:cxn>
                      <a:cxn ang="0">
                        <a:pos x="147" y="23"/>
                      </a:cxn>
                      <a:cxn ang="0">
                        <a:pos x="151" y="33"/>
                      </a:cxn>
                      <a:cxn ang="0">
                        <a:pos x="157" y="46"/>
                      </a:cxn>
                      <a:cxn ang="0">
                        <a:pos x="161" y="62"/>
                      </a:cxn>
                      <a:cxn ang="0">
                        <a:pos x="165" y="77"/>
                      </a:cxn>
                      <a:cxn ang="0">
                        <a:pos x="174" y="112"/>
                      </a:cxn>
                      <a:cxn ang="0">
                        <a:pos x="182" y="148"/>
                      </a:cxn>
                      <a:cxn ang="0">
                        <a:pos x="191" y="183"/>
                      </a:cxn>
                      <a:cxn ang="0">
                        <a:pos x="201" y="213"/>
                      </a:cxn>
                      <a:cxn ang="0">
                        <a:pos x="209" y="242"/>
                      </a:cxn>
                      <a:cxn ang="0">
                        <a:pos x="218" y="263"/>
                      </a:cxn>
                      <a:cxn ang="0">
                        <a:pos x="228" y="282"/>
                      </a:cxn>
                      <a:cxn ang="0">
                        <a:pos x="236" y="298"/>
                      </a:cxn>
                      <a:cxn ang="0">
                        <a:pos x="243" y="309"/>
                      </a:cxn>
                      <a:cxn ang="0">
                        <a:pos x="249" y="317"/>
                      </a:cxn>
                      <a:cxn ang="0">
                        <a:pos x="257" y="325"/>
                      </a:cxn>
                      <a:cxn ang="0">
                        <a:pos x="261" y="330"/>
                      </a:cxn>
                      <a:cxn ang="0">
                        <a:pos x="268" y="336"/>
                      </a:cxn>
                      <a:cxn ang="0">
                        <a:pos x="272" y="340"/>
                      </a:cxn>
                      <a:cxn ang="0">
                        <a:pos x="272" y="342"/>
                      </a:cxn>
                    </a:cxnLst>
                    <a:rect l="0" t="0" r="0" b="0"/>
                    <a:pathLst>
                      <a:path w="273" h="343">
                        <a:moveTo>
                          <a:pt x="0" y="342"/>
                        </a:moveTo>
                        <a:lnTo>
                          <a:pt x="0" y="342"/>
                        </a:lnTo>
                        <a:lnTo>
                          <a:pt x="0" y="340"/>
                        </a:lnTo>
                        <a:lnTo>
                          <a:pt x="4" y="336"/>
                        </a:lnTo>
                        <a:lnTo>
                          <a:pt x="11" y="330"/>
                        </a:lnTo>
                        <a:lnTo>
                          <a:pt x="17" y="325"/>
                        </a:lnTo>
                        <a:lnTo>
                          <a:pt x="23" y="317"/>
                        </a:lnTo>
                        <a:lnTo>
                          <a:pt x="28" y="309"/>
                        </a:lnTo>
                        <a:lnTo>
                          <a:pt x="36" y="298"/>
                        </a:lnTo>
                        <a:lnTo>
                          <a:pt x="44" y="282"/>
                        </a:lnTo>
                        <a:lnTo>
                          <a:pt x="53" y="263"/>
                        </a:lnTo>
                        <a:lnTo>
                          <a:pt x="61" y="242"/>
                        </a:lnTo>
                        <a:lnTo>
                          <a:pt x="69" y="213"/>
                        </a:lnTo>
                        <a:lnTo>
                          <a:pt x="76" y="183"/>
                        </a:lnTo>
                        <a:lnTo>
                          <a:pt x="84" y="148"/>
                        </a:lnTo>
                        <a:lnTo>
                          <a:pt x="92" y="112"/>
                        </a:lnTo>
                        <a:lnTo>
                          <a:pt x="99" y="77"/>
                        </a:lnTo>
                        <a:lnTo>
                          <a:pt x="103" y="62"/>
                        </a:lnTo>
                        <a:lnTo>
                          <a:pt x="107" y="46"/>
                        </a:lnTo>
                        <a:lnTo>
                          <a:pt x="111" y="33"/>
                        </a:lnTo>
                        <a:lnTo>
                          <a:pt x="115" y="23"/>
                        </a:lnTo>
                        <a:lnTo>
                          <a:pt x="119" y="14"/>
                        </a:lnTo>
                        <a:lnTo>
                          <a:pt x="122" y="6"/>
                        </a:lnTo>
                        <a:lnTo>
                          <a:pt x="126" y="2"/>
                        </a:lnTo>
                        <a:lnTo>
                          <a:pt x="132" y="0"/>
                        </a:lnTo>
                        <a:lnTo>
                          <a:pt x="136" y="2"/>
                        </a:lnTo>
                        <a:lnTo>
                          <a:pt x="140" y="6"/>
                        </a:lnTo>
                        <a:lnTo>
                          <a:pt x="144" y="14"/>
                        </a:lnTo>
                        <a:lnTo>
                          <a:pt x="147" y="23"/>
                        </a:lnTo>
                        <a:lnTo>
                          <a:pt x="151" y="33"/>
                        </a:lnTo>
                        <a:lnTo>
                          <a:pt x="157" y="46"/>
                        </a:lnTo>
                        <a:lnTo>
                          <a:pt x="161" y="62"/>
                        </a:lnTo>
                        <a:lnTo>
                          <a:pt x="165" y="77"/>
                        </a:lnTo>
                        <a:lnTo>
                          <a:pt x="174" y="112"/>
                        </a:lnTo>
                        <a:lnTo>
                          <a:pt x="182" y="148"/>
                        </a:lnTo>
                        <a:lnTo>
                          <a:pt x="191" y="183"/>
                        </a:lnTo>
                        <a:lnTo>
                          <a:pt x="201" y="213"/>
                        </a:lnTo>
                        <a:lnTo>
                          <a:pt x="209" y="242"/>
                        </a:lnTo>
                        <a:lnTo>
                          <a:pt x="218" y="263"/>
                        </a:lnTo>
                        <a:lnTo>
                          <a:pt x="228" y="282"/>
                        </a:lnTo>
                        <a:lnTo>
                          <a:pt x="236" y="298"/>
                        </a:lnTo>
                        <a:lnTo>
                          <a:pt x="243" y="309"/>
                        </a:lnTo>
                        <a:lnTo>
                          <a:pt x="249" y="317"/>
                        </a:lnTo>
                        <a:lnTo>
                          <a:pt x="257" y="325"/>
                        </a:lnTo>
                        <a:lnTo>
                          <a:pt x="261" y="330"/>
                        </a:lnTo>
                        <a:lnTo>
                          <a:pt x="268" y="336"/>
                        </a:lnTo>
                        <a:lnTo>
                          <a:pt x="272" y="340"/>
                        </a:lnTo>
                        <a:lnTo>
                          <a:pt x="272" y="34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FF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sp>
                <p:nvSpPr>
                  <p:cNvPr id="27" name="Freeform 118"/>
                  <p:cNvSpPr/>
                  <p:nvPr/>
                </p:nvSpPr>
                <p:spPr>
                  <a:xfrm>
                    <a:off x="4147" y="1205"/>
                    <a:ext cx="404" cy="122"/>
                  </a:xfrm>
                  <a:custGeom>
                    <a:avLst/>
                    <a:gdLst/>
                    <a:ahLst/>
                    <a:cxnLst>
                      <a:cxn ang="0">
                        <a:pos x="0" y="121"/>
                      </a:cxn>
                      <a:cxn ang="0">
                        <a:pos x="0" y="121"/>
                      </a:cxn>
                      <a:cxn ang="0">
                        <a:pos x="2" y="119"/>
                      </a:cxn>
                      <a:cxn ang="0">
                        <a:pos x="6" y="117"/>
                      </a:cxn>
                      <a:cxn ang="0">
                        <a:pos x="10" y="115"/>
                      </a:cxn>
                      <a:cxn ang="0">
                        <a:pos x="14" y="113"/>
                      </a:cxn>
                      <a:cxn ang="0">
                        <a:pos x="21" y="109"/>
                      </a:cxn>
                      <a:cxn ang="0">
                        <a:pos x="31" y="104"/>
                      </a:cxn>
                      <a:cxn ang="0">
                        <a:pos x="40" y="98"/>
                      </a:cxn>
                      <a:cxn ang="0">
                        <a:pos x="54" y="90"/>
                      </a:cxn>
                      <a:cxn ang="0">
                        <a:pos x="65" y="83"/>
                      </a:cxn>
                      <a:cxn ang="0">
                        <a:pos x="94" y="65"/>
                      </a:cxn>
                      <a:cxn ang="0">
                        <a:pos x="119" y="48"/>
                      </a:cxn>
                      <a:cxn ang="0">
                        <a:pos x="144" y="31"/>
                      </a:cxn>
                      <a:cxn ang="0">
                        <a:pos x="163" y="15"/>
                      </a:cxn>
                      <a:cxn ang="0">
                        <a:pos x="173" y="10"/>
                      </a:cxn>
                      <a:cxn ang="0">
                        <a:pos x="182" y="4"/>
                      </a:cxn>
                      <a:cxn ang="0">
                        <a:pos x="190" y="2"/>
                      </a:cxn>
                      <a:cxn ang="0">
                        <a:pos x="200" y="0"/>
                      </a:cxn>
                      <a:cxn ang="0">
                        <a:pos x="207" y="2"/>
                      </a:cxn>
                      <a:cxn ang="0">
                        <a:pos x="215" y="4"/>
                      </a:cxn>
                      <a:cxn ang="0">
                        <a:pos x="223" y="10"/>
                      </a:cxn>
                      <a:cxn ang="0">
                        <a:pos x="232" y="15"/>
                      </a:cxn>
                      <a:cxn ang="0">
                        <a:pos x="251" y="31"/>
                      </a:cxn>
                      <a:cxn ang="0">
                        <a:pos x="274" y="48"/>
                      </a:cxn>
                      <a:cxn ang="0">
                        <a:pos x="301" y="65"/>
                      </a:cxn>
                      <a:cxn ang="0">
                        <a:pos x="330" y="83"/>
                      </a:cxn>
                      <a:cxn ang="0">
                        <a:pos x="343" y="90"/>
                      </a:cxn>
                      <a:cxn ang="0">
                        <a:pos x="357" y="98"/>
                      </a:cxn>
                      <a:cxn ang="0">
                        <a:pos x="368" y="104"/>
                      </a:cxn>
                      <a:cxn ang="0">
                        <a:pos x="380" y="109"/>
                      </a:cxn>
                      <a:cxn ang="0">
                        <a:pos x="387" y="113"/>
                      </a:cxn>
                      <a:cxn ang="0">
                        <a:pos x="393" y="115"/>
                      </a:cxn>
                      <a:cxn ang="0">
                        <a:pos x="397" y="117"/>
                      </a:cxn>
                      <a:cxn ang="0">
                        <a:pos x="399" y="119"/>
                      </a:cxn>
                      <a:cxn ang="0">
                        <a:pos x="403" y="121"/>
                      </a:cxn>
                      <a:cxn ang="0">
                        <a:pos x="0" y="121"/>
                      </a:cxn>
                    </a:cxnLst>
                    <a:rect l="0" t="0" r="0" b="0"/>
                    <a:pathLst>
                      <a:path w="404" h="122">
                        <a:moveTo>
                          <a:pt x="0" y="121"/>
                        </a:moveTo>
                        <a:lnTo>
                          <a:pt x="0" y="121"/>
                        </a:lnTo>
                        <a:lnTo>
                          <a:pt x="2" y="119"/>
                        </a:lnTo>
                        <a:lnTo>
                          <a:pt x="6" y="117"/>
                        </a:lnTo>
                        <a:lnTo>
                          <a:pt x="10" y="115"/>
                        </a:lnTo>
                        <a:lnTo>
                          <a:pt x="14" y="113"/>
                        </a:lnTo>
                        <a:lnTo>
                          <a:pt x="21" y="109"/>
                        </a:lnTo>
                        <a:lnTo>
                          <a:pt x="31" y="104"/>
                        </a:lnTo>
                        <a:lnTo>
                          <a:pt x="40" y="98"/>
                        </a:lnTo>
                        <a:lnTo>
                          <a:pt x="54" y="90"/>
                        </a:lnTo>
                        <a:lnTo>
                          <a:pt x="65" y="83"/>
                        </a:lnTo>
                        <a:lnTo>
                          <a:pt x="94" y="65"/>
                        </a:lnTo>
                        <a:lnTo>
                          <a:pt x="119" y="48"/>
                        </a:lnTo>
                        <a:lnTo>
                          <a:pt x="144" y="31"/>
                        </a:lnTo>
                        <a:lnTo>
                          <a:pt x="163" y="15"/>
                        </a:lnTo>
                        <a:lnTo>
                          <a:pt x="173" y="10"/>
                        </a:lnTo>
                        <a:lnTo>
                          <a:pt x="182" y="4"/>
                        </a:lnTo>
                        <a:lnTo>
                          <a:pt x="190" y="2"/>
                        </a:lnTo>
                        <a:lnTo>
                          <a:pt x="200" y="0"/>
                        </a:lnTo>
                        <a:lnTo>
                          <a:pt x="207" y="2"/>
                        </a:lnTo>
                        <a:lnTo>
                          <a:pt x="215" y="4"/>
                        </a:lnTo>
                        <a:lnTo>
                          <a:pt x="223" y="10"/>
                        </a:lnTo>
                        <a:lnTo>
                          <a:pt x="232" y="15"/>
                        </a:lnTo>
                        <a:lnTo>
                          <a:pt x="251" y="31"/>
                        </a:lnTo>
                        <a:lnTo>
                          <a:pt x="274" y="48"/>
                        </a:lnTo>
                        <a:lnTo>
                          <a:pt x="301" y="65"/>
                        </a:lnTo>
                        <a:lnTo>
                          <a:pt x="330" y="83"/>
                        </a:lnTo>
                        <a:lnTo>
                          <a:pt x="343" y="90"/>
                        </a:lnTo>
                        <a:lnTo>
                          <a:pt x="357" y="98"/>
                        </a:lnTo>
                        <a:lnTo>
                          <a:pt x="368" y="104"/>
                        </a:lnTo>
                        <a:lnTo>
                          <a:pt x="380" y="109"/>
                        </a:lnTo>
                        <a:lnTo>
                          <a:pt x="387" y="113"/>
                        </a:lnTo>
                        <a:lnTo>
                          <a:pt x="393" y="115"/>
                        </a:lnTo>
                        <a:lnTo>
                          <a:pt x="397" y="117"/>
                        </a:lnTo>
                        <a:lnTo>
                          <a:pt x="399" y="119"/>
                        </a:lnTo>
                        <a:lnTo>
                          <a:pt x="403" y="121"/>
                        </a:lnTo>
                        <a:lnTo>
                          <a:pt x="0" y="121"/>
                        </a:lnTo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12700" cap="rnd" cmpd="sng">
                    <a:solidFill>
                      <a:srgbClr val="0000FF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sp>
                <p:nvSpPr>
                  <p:cNvPr id="28" name="Freeform 122"/>
                  <p:cNvSpPr/>
                  <p:nvPr/>
                </p:nvSpPr>
                <p:spPr>
                  <a:xfrm>
                    <a:off x="4308" y="1167"/>
                    <a:ext cx="404" cy="160"/>
                  </a:xfrm>
                  <a:custGeom>
                    <a:avLst/>
                    <a:gdLst/>
                    <a:ahLst/>
                    <a:cxnLst>
                      <a:cxn ang="0">
                        <a:pos x="0" y="159"/>
                      </a:cxn>
                      <a:cxn ang="0">
                        <a:pos x="0" y="159"/>
                      </a:cxn>
                      <a:cxn ang="0">
                        <a:pos x="2" y="157"/>
                      </a:cxn>
                      <a:cxn ang="0">
                        <a:pos x="6" y="155"/>
                      </a:cxn>
                      <a:cxn ang="0">
                        <a:pos x="10" y="153"/>
                      </a:cxn>
                      <a:cxn ang="0">
                        <a:pos x="16" y="151"/>
                      </a:cxn>
                      <a:cxn ang="0">
                        <a:pos x="21" y="147"/>
                      </a:cxn>
                      <a:cxn ang="0">
                        <a:pos x="31" y="142"/>
                      </a:cxn>
                      <a:cxn ang="0">
                        <a:pos x="43" y="136"/>
                      </a:cxn>
                      <a:cxn ang="0">
                        <a:pos x="54" y="128"/>
                      </a:cxn>
                      <a:cxn ang="0">
                        <a:pos x="67" y="121"/>
                      </a:cxn>
                      <a:cxn ang="0">
                        <a:pos x="94" y="99"/>
                      </a:cxn>
                      <a:cxn ang="0">
                        <a:pos x="121" y="76"/>
                      </a:cxn>
                      <a:cxn ang="0">
                        <a:pos x="133" y="63"/>
                      </a:cxn>
                      <a:cxn ang="0">
                        <a:pos x="144" y="50"/>
                      </a:cxn>
                      <a:cxn ang="0">
                        <a:pos x="156" y="38"/>
                      </a:cxn>
                      <a:cxn ang="0">
                        <a:pos x="165" y="27"/>
                      </a:cxn>
                      <a:cxn ang="0">
                        <a:pos x="175" y="15"/>
                      </a:cxn>
                      <a:cxn ang="0">
                        <a:pos x="184" y="7"/>
                      </a:cxn>
                      <a:cxn ang="0">
                        <a:pos x="194" y="2"/>
                      </a:cxn>
                      <a:cxn ang="0">
                        <a:pos x="202" y="0"/>
                      </a:cxn>
                      <a:cxn ang="0">
                        <a:pos x="211" y="2"/>
                      </a:cxn>
                      <a:cxn ang="0">
                        <a:pos x="221" y="7"/>
                      </a:cxn>
                      <a:cxn ang="0">
                        <a:pos x="231" y="15"/>
                      </a:cxn>
                      <a:cxn ang="0">
                        <a:pos x="240" y="27"/>
                      </a:cxn>
                      <a:cxn ang="0">
                        <a:pos x="250" y="38"/>
                      </a:cxn>
                      <a:cxn ang="0">
                        <a:pos x="259" y="50"/>
                      </a:cxn>
                      <a:cxn ang="0">
                        <a:pos x="271" y="63"/>
                      </a:cxn>
                      <a:cxn ang="0">
                        <a:pos x="284" y="76"/>
                      </a:cxn>
                      <a:cxn ang="0">
                        <a:pos x="311" y="99"/>
                      </a:cxn>
                      <a:cxn ang="0">
                        <a:pos x="338" y="121"/>
                      </a:cxn>
                      <a:cxn ang="0">
                        <a:pos x="349" y="128"/>
                      </a:cxn>
                      <a:cxn ang="0">
                        <a:pos x="363" y="136"/>
                      </a:cxn>
                      <a:cxn ang="0">
                        <a:pos x="372" y="142"/>
                      </a:cxn>
                      <a:cxn ang="0">
                        <a:pos x="382" y="147"/>
                      </a:cxn>
                      <a:cxn ang="0">
                        <a:pos x="390" y="151"/>
                      </a:cxn>
                      <a:cxn ang="0">
                        <a:pos x="395" y="153"/>
                      </a:cxn>
                      <a:cxn ang="0">
                        <a:pos x="399" y="155"/>
                      </a:cxn>
                      <a:cxn ang="0">
                        <a:pos x="401" y="157"/>
                      </a:cxn>
                      <a:cxn ang="0">
                        <a:pos x="403" y="159"/>
                      </a:cxn>
                      <a:cxn ang="0">
                        <a:pos x="0" y="159"/>
                      </a:cxn>
                    </a:cxnLst>
                    <a:rect l="0" t="0" r="0" b="0"/>
                    <a:pathLst>
                      <a:path w="404" h="160">
                        <a:moveTo>
                          <a:pt x="0" y="159"/>
                        </a:moveTo>
                        <a:lnTo>
                          <a:pt x="0" y="159"/>
                        </a:lnTo>
                        <a:lnTo>
                          <a:pt x="2" y="157"/>
                        </a:lnTo>
                        <a:lnTo>
                          <a:pt x="6" y="155"/>
                        </a:lnTo>
                        <a:lnTo>
                          <a:pt x="10" y="153"/>
                        </a:lnTo>
                        <a:lnTo>
                          <a:pt x="16" y="151"/>
                        </a:lnTo>
                        <a:lnTo>
                          <a:pt x="21" y="147"/>
                        </a:lnTo>
                        <a:lnTo>
                          <a:pt x="31" y="142"/>
                        </a:lnTo>
                        <a:lnTo>
                          <a:pt x="43" y="136"/>
                        </a:lnTo>
                        <a:lnTo>
                          <a:pt x="54" y="128"/>
                        </a:lnTo>
                        <a:lnTo>
                          <a:pt x="67" y="121"/>
                        </a:lnTo>
                        <a:lnTo>
                          <a:pt x="94" y="99"/>
                        </a:lnTo>
                        <a:lnTo>
                          <a:pt x="121" y="76"/>
                        </a:lnTo>
                        <a:lnTo>
                          <a:pt x="133" y="63"/>
                        </a:lnTo>
                        <a:lnTo>
                          <a:pt x="144" y="50"/>
                        </a:lnTo>
                        <a:lnTo>
                          <a:pt x="156" y="38"/>
                        </a:lnTo>
                        <a:lnTo>
                          <a:pt x="165" y="27"/>
                        </a:lnTo>
                        <a:lnTo>
                          <a:pt x="175" y="15"/>
                        </a:lnTo>
                        <a:lnTo>
                          <a:pt x="184" y="7"/>
                        </a:lnTo>
                        <a:lnTo>
                          <a:pt x="194" y="2"/>
                        </a:lnTo>
                        <a:lnTo>
                          <a:pt x="202" y="0"/>
                        </a:lnTo>
                        <a:lnTo>
                          <a:pt x="211" y="2"/>
                        </a:lnTo>
                        <a:lnTo>
                          <a:pt x="221" y="7"/>
                        </a:lnTo>
                        <a:lnTo>
                          <a:pt x="231" y="15"/>
                        </a:lnTo>
                        <a:lnTo>
                          <a:pt x="240" y="27"/>
                        </a:lnTo>
                        <a:lnTo>
                          <a:pt x="250" y="38"/>
                        </a:lnTo>
                        <a:lnTo>
                          <a:pt x="259" y="50"/>
                        </a:lnTo>
                        <a:lnTo>
                          <a:pt x="271" y="63"/>
                        </a:lnTo>
                        <a:lnTo>
                          <a:pt x="284" y="76"/>
                        </a:lnTo>
                        <a:lnTo>
                          <a:pt x="311" y="99"/>
                        </a:lnTo>
                        <a:lnTo>
                          <a:pt x="338" y="121"/>
                        </a:lnTo>
                        <a:lnTo>
                          <a:pt x="349" y="128"/>
                        </a:lnTo>
                        <a:lnTo>
                          <a:pt x="363" y="136"/>
                        </a:lnTo>
                        <a:lnTo>
                          <a:pt x="372" y="142"/>
                        </a:lnTo>
                        <a:lnTo>
                          <a:pt x="382" y="147"/>
                        </a:lnTo>
                        <a:lnTo>
                          <a:pt x="390" y="151"/>
                        </a:lnTo>
                        <a:lnTo>
                          <a:pt x="395" y="153"/>
                        </a:lnTo>
                        <a:lnTo>
                          <a:pt x="399" y="155"/>
                        </a:lnTo>
                        <a:lnTo>
                          <a:pt x="401" y="157"/>
                        </a:lnTo>
                        <a:lnTo>
                          <a:pt x="403" y="159"/>
                        </a:lnTo>
                        <a:lnTo>
                          <a:pt x="0" y="159"/>
                        </a:lnTo>
                      </a:path>
                    </a:pathLst>
                  </a:custGeom>
                  <a:solidFill>
                    <a:srgbClr val="BE00FF">
                      <a:alpha val="100000"/>
                    </a:srgbClr>
                  </a:solidFill>
                  <a:ln w="12700" cap="rnd" cmpd="sng">
                    <a:solidFill>
                      <a:srgbClr val="BE00FF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sp>
                <p:nvSpPr>
                  <p:cNvPr id="29" name="Freeform 124"/>
                  <p:cNvSpPr/>
                  <p:nvPr/>
                </p:nvSpPr>
                <p:spPr>
                  <a:xfrm>
                    <a:off x="4331" y="1183"/>
                    <a:ext cx="591" cy="144"/>
                  </a:xfrm>
                  <a:custGeom>
                    <a:avLst/>
                    <a:gdLst/>
                    <a:ahLst/>
                    <a:cxnLst>
                      <a:cxn ang="0">
                        <a:pos x="0" y="199"/>
                      </a:cxn>
                      <a:cxn ang="0">
                        <a:pos x="0" y="199"/>
                      </a:cxn>
                      <a:cxn ang="0">
                        <a:pos x="2" y="199"/>
                      </a:cxn>
                      <a:cxn ang="0">
                        <a:pos x="2" y="195"/>
                      </a:cxn>
                      <a:cxn ang="0">
                        <a:pos x="5" y="195"/>
                      </a:cxn>
                      <a:cxn ang="0">
                        <a:pos x="11" y="192"/>
                      </a:cxn>
                      <a:cxn ang="0">
                        <a:pos x="19" y="190"/>
                      </a:cxn>
                      <a:cxn ang="0">
                        <a:pos x="29" y="185"/>
                      </a:cxn>
                      <a:cxn ang="0">
                        <a:pos x="44" y="179"/>
                      </a:cxn>
                      <a:cxn ang="0">
                        <a:pos x="61" y="171"/>
                      </a:cxn>
                      <a:cxn ang="0">
                        <a:pos x="82" y="162"/>
                      </a:cxn>
                      <a:cxn ang="0">
                        <a:pos x="107" y="148"/>
                      </a:cxn>
                      <a:cxn ang="0">
                        <a:pos x="132" y="137"/>
                      </a:cxn>
                      <a:cxn ang="0">
                        <a:pos x="157" y="124"/>
                      </a:cxn>
                      <a:cxn ang="0">
                        <a:pos x="182" y="107"/>
                      </a:cxn>
                      <a:cxn ang="0">
                        <a:pos x="207" y="94"/>
                      </a:cxn>
                      <a:cxn ang="0">
                        <a:pos x="228" y="79"/>
                      </a:cxn>
                      <a:cxn ang="0">
                        <a:pos x="247" y="63"/>
                      </a:cxn>
                      <a:cxn ang="0">
                        <a:pos x="264" y="52"/>
                      </a:cxn>
                      <a:cxn ang="0">
                        <a:pos x="278" y="38"/>
                      </a:cxn>
                      <a:cxn ang="0">
                        <a:pos x="291" y="25"/>
                      </a:cxn>
                      <a:cxn ang="0">
                        <a:pos x="303" y="17"/>
                      </a:cxn>
                      <a:cxn ang="0">
                        <a:pos x="312" y="7"/>
                      </a:cxn>
                      <a:cxn ang="0">
                        <a:pos x="322" y="2"/>
                      </a:cxn>
                      <a:cxn ang="0">
                        <a:pos x="332" y="0"/>
                      </a:cxn>
                      <a:cxn ang="0">
                        <a:pos x="341" y="2"/>
                      </a:cxn>
                      <a:cxn ang="0">
                        <a:pos x="349" y="7"/>
                      </a:cxn>
                      <a:cxn ang="0">
                        <a:pos x="360" y="17"/>
                      </a:cxn>
                      <a:cxn ang="0">
                        <a:pos x="370" y="25"/>
                      </a:cxn>
                      <a:cxn ang="0">
                        <a:pos x="381" y="38"/>
                      </a:cxn>
                      <a:cxn ang="0">
                        <a:pos x="393" y="52"/>
                      </a:cxn>
                      <a:cxn ang="0">
                        <a:pos x="408" y="63"/>
                      </a:cxn>
                      <a:cxn ang="0">
                        <a:pos x="424" y="79"/>
                      </a:cxn>
                      <a:cxn ang="0">
                        <a:pos x="439" y="94"/>
                      </a:cxn>
                      <a:cxn ang="0">
                        <a:pos x="458" y="107"/>
                      </a:cxn>
                      <a:cxn ang="0">
                        <a:pos x="477" y="124"/>
                      </a:cxn>
                      <a:cxn ang="0">
                        <a:pos x="495" y="137"/>
                      </a:cxn>
                      <a:cxn ang="0">
                        <a:pos x="514" y="148"/>
                      </a:cxn>
                      <a:cxn ang="0">
                        <a:pos x="531" y="162"/>
                      </a:cxn>
                      <a:cxn ang="0">
                        <a:pos x="546" y="171"/>
                      </a:cxn>
                      <a:cxn ang="0">
                        <a:pos x="560" y="179"/>
                      </a:cxn>
                      <a:cxn ang="0">
                        <a:pos x="569" y="185"/>
                      </a:cxn>
                      <a:cxn ang="0">
                        <a:pos x="577" y="190"/>
                      </a:cxn>
                      <a:cxn ang="0">
                        <a:pos x="583" y="192"/>
                      </a:cxn>
                      <a:cxn ang="0">
                        <a:pos x="587" y="195"/>
                      </a:cxn>
                      <a:cxn ang="0">
                        <a:pos x="589" y="195"/>
                      </a:cxn>
                      <a:cxn ang="0">
                        <a:pos x="590" y="199"/>
                      </a:cxn>
                      <a:cxn ang="0">
                        <a:pos x="0" y="199"/>
                      </a:cxn>
                    </a:cxnLst>
                    <a:rect l="0" t="0" r="0" b="0"/>
                    <a:pathLst>
                      <a:path w="591" h="122">
                        <a:moveTo>
                          <a:pt x="0" y="121"/>
                        </a:moveTo>
                        <a:lnTo>
                          <a:pt x="0" y="121"/>
                        </a:lnTo>
                        <a:lnTo>
                          <a:pt x="2" y="121"/>
                        </a:lnTo>
                        <a:lnTo>
                          <a:pt x="2" y="119"/>
                        </a:lnTo>
                        <a:lnTo>
                          <a:pt x="5" y="119"/>
                        </a:lnTo>
                        <a:lnTo>
                          <a:pt x="11" y="117"/>
                        </a:lnTo>
                        <a:lnTo>
                          <a:pt x="19" y="115"/>
                        </a:lnTo>
                        <a:lnTo>
                          <a:pt x="29" y="113"/>
                        </a:lnTo>
                        <a:lnTo>
                          <a:pt x="44" y="109"/>
                        </a:lnTo>
                        <a:lnTo>
                          <a:pt x="61" y="104"/>
                        </a:lnTo>
                        <a:lnTo>
                          <a:pt x="82" y="98"/>
                        </a:lnTo>
                        <a:lnTo>
                          <a:pt x="107" y="90"/>
                        </a:lnTo>
                        <a:lnTo>
                          <a:pt x="132" y="83"/>
                        </a:lnTo>
                        <a:lnTo>
                          <a:pt x="157" y="75"/>
                        </a:lnTo>
                        <a:lnTo>
                          <a:pt x="182" y="65"/>
                        </a:lnTo>
                        <a:lnTo>
                          <a:pt x="207" y="58"/>
                        </a:lnTo>
                        <a:lnTo>
                          <a:pt x="228" y="48"/>
                        </a:lnTo>
                        <a:lnTo>
                          <a:pt x="247" y="38"/>
                        </a:lnTo>
                        <a:lnTo>
                          <a:pt x="264" y="31"/>
                        </a:lnTo>
                        <a:lnTo>
                          <a:pt x="278" y="23"/>
                        </a:lnTo>
                        <a:lnTo>
                          <a:pt x="291" y="15"/>
                        </a:lnTo>
                        <a:lnTo>
                          <a:pt x="303" y="10"/>
                        </a:lnTo>
                        <a:lnTo>
                          <a:pt x="312" y="4"/>
                        </a:lnTo>
                        <a:lnTo>
                          <a:pt x="322" y="2"/>
                        </a:lnTo>
                        <a:lnTo>
                          <a:pt x="332" y="0"/>
                        </a:lnTo>
                        <a:lnTo>
                          <a:pt x="341" y="2"/>
                        </a:lnTo>
                        <a:lnTo>
                          <a:pt x="349" y="4"/>
                        </a:lnTo>
                        <a:lnTo>
                          <a:pt x="360" y="10"/>
                        </a:lnTo>
                        <a:lnTo>
                          <a:pt x="370" y="15"/>
                        </a:lnTo>
                        <a:lnTo>
                          <a:pt x="381" y="23"/>
                        </a:lnTo>
                        <a:lnTo>
                          <a:pt x="393" y="31"/>
                        </a:lnTo>
                        <a:lnTo>
                          <a:pt x="408" y="38"/>
                        </a:lnTo>
                        <a:lnTo>
                          <a:pt x="424" y="48"/>
                        </a:lnTo>
                        <a:lnTo>
                          <a:pt x="439" y="58"/>
                        </a:lnTo>
                        <a:lnTo>
                          <a:pt x="458" y="65"/>
                        </a:lnTo>
                        <a:lnTo>
                          <a:pt x="477" y="75"/>
                        </a:lnTo>
                        <a:lnTo>
                          <a:pt x="495" y="83"/>
                        </a:lnTo>
                        <a:lnTo>
                          <a:pt x="514" y="90"/>
                        </a:lnTo>
                        <a:lnTo>
                          <a:pt x="531" y="98"/>
                        </a:lnTo>
                        <a:lnTo>
                          <a:pt x="546" y="104"/>
                        </a:lnTo>
                        <a:lnTo>
                          <a:pt x="560" y="109"/>
                        </a:lnTo>
                        <a:lnTo>
                          <a:pt x="569" y="113"/>
                        </a:lnTo>
                        <a:lnTo>
                          <a:pt x="577" y="115"/>
                        </a:lnTo>
                        <a:lnTo>
                          <a:pt x="583" y="117"/>
                        </a:lnTo>
                        <a:lnTo>
                          <a:pt x="587" y="119"/>
                        </a:lnTo>
                        <a:lnTo>
                          <a:pt x="589" y="119"/>
                        </a:lnTo>
                        <a:lnTo>
                          <a:pt x="590" y="121"/>
                        </a:lnTo>
                        <a:lnTo>
                          <a:pt x="0" y="121"/>
                        </a:lnTo>
                      </a:path>
                    </a:pathLst>
                  </a:custGeom>
                  <a:solidFill>
                    <a:srgbClr val="00FF00">
                      <a:alpha val="100000"/>
                    </a:srgbClr>
                  </a:solidFill>
                  <a:ln w="12700" cap="rnd" cmpd="sng">
                    <a:solidFill>
                      <a:srgbClr val="00FF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zh-CN" altLang="en-US"/>
                  </a:p>
                </p:txBody>
              </p:sp>
            </p:grpSp>
            <p:sp>
              <p:nvSpPr>
                <p:cNvPr id="23" name="Freeform 129"/>
                <p:cNvSpPr/>
                <p:nvPr/>
              </p:nvSpPr>
              <p:spPr>
                <a:xfrm>
                  <a:off x="4071" y="883"/>
                  <a:ext cx="846" cy="441"/>
                </a:xfrm>
                <a:custGeom>
                  <a:avLst/>
                  <a:gdLst/>
                  <a:ahLst/>
                  <a:cxnLst>
                    <a:cxn ang="0">
                      <a:pos x="0" y="411"/>
                    </a:cxn>
                    <a:cxn ang="0">
                      <a:pos x="60" y="217"/>
                    </a:cxn>
                    <a:cxn ang="0">
                      <a:pos x="98" y="67"/>
                    </a:cxn>
                    <a:cxn ang="0">
                      <a:pos x="202" y="194"/>
                    </a:cxn>
                    <a:cxn ang="0">
                      <a:pos x="240" y="239"/>
                    </a:cxn>
                    <a:cxn ang="0">
                      <a:pos x="292" y="142"/>
                    </a:cxn>
                    <a:cxn ang="0">
                      <a:pos x="337" y="15"/>
                    </a:cxn>
                    <a:cxn ang="0">
                      <a:pos x="412" y="52"/>
                    </a:cxn>
                    <a:cxn ang="0">
                      <a:pos x="509" y="217"/>
                    </a:cxn>
                    <a:cxn ang="0">
                      <a:pos x="569" y="217"/>
                    </a:cxn>
                    <a:cxn ang="0">
                      <a:pos x="614" y="217"/>
                    </a:cxn>
                    <a:cxn ang="0">
                      <a:pos x="846" y="441"/>
                    </a:cxn>
                  </a:cxnLst>
                  <a:rect l="0" t="0" r="0" b="0"/>
                  <a:pathLst>
                    <a:path w="846" h="441">
                      <a:moveTo>
                        <a:pt x="0" y="411"/>
                      </a:moveTo>
                      <a:cubicBezTo>
                        <a:pt x="22" y="342"/>
                        <a:pt x="44" y="274"/>
                        <a:pt x="60" y="217"/>
                      </a:cubicBezTo>
                      <a:cubicBezTo>
                        <a:pt x="76" y="160"/>
                        <a:pt x="74" y="71"/>
                        <a:pt x="98" y="67"/>
                      </a:cubicBezTo>
                      <a:cubicBezTo>
                        <a:pt x="122" y="63"/>
                        <a:pt x="178" y="165"/>
                        <a:pt x="202" y="194"/>
                      </a:cubicBezTo>
                      <a:cubicBezTo>
                        <a:pt x="226" y="223"/>
                        <a:pt x="225" y="248"/>
                        <a:pt x="240" y="239"/>
                      </a:cubicBezTo>
                      <a:cubicBezTo>
                        <a:pt x="255" y="230"/>
                        <a:pt x="276" y="179"/>
                        <a:pt x="292" y="142"/>
                      </a:cubicBezTo>
                      <a:cubicBezTo>
                        <a:pt x="308" y="105"/>
                        <a:pt x="317" y="30"/>
                        <a:pt x="337" y="15"/>
                      </a:cubicBezTo>
                      <a:cubicBezTo>
                        <a:pt x="357" y="0"/>
                        <a:pt x="383" y="18"/>
                        <a:pt x="412" y="52"/>
                      </a:cubicBezTo>
                      <a:cubicBezTo>
                        <a:pt x="441" y="86"/>
                        <a:pt x="483" y="189"/>
                        <a:pt x="509" y="217"/>
                      </a:cubicBezTo>
                      <a:cubicBezTo>
                        <a:pt x="535" y="245"/>
                        <a:pt x="552" y="217"/>
                        <a:pt x="569" y="217"/>
                      </a:cubicBezTo>
                      <a:cubicBezTo>
                        <a:pt x="586" y="217"/>
                        <a:pt x="568" y="180"/>
                        <a:pt x="614" y="217"/>
                      </a:cubicBezTo>
                      <a:cubicBezTo>
                        <a:pt x="660" y="254"/>
                        <a:pt x="753" y="347"/>
                        <a:pt x="846" y="441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>
                      <a:alpha val="10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Revisit </a:t>
            </a:r>
            <a:r>
              <a:rPr lang="en-US" altLang="zh-CN" dirty="0" err="1"/>
              <a:t>i</a:t>
            </a:r>
            <a:r>
              <a:rPr lang="en-US" altLang="zh-CN" dirty="0"/>
              <a:t>-vector</a:t>
            </a:r>
            <a:endParaRPr lang="zh-CN" altLang="en-US" dirty="0"/>
          </a:p>
        </p:txBody>
      </p:sp>
      <p:pic>
        <p:nvPicPr>
          <p:cNvPr id="6" name="Picture 4" descr="http://research.microsoft.com/en-us/um/people/cmbishop/prml/prmlfigs-jpg/Figure12.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3" y="1974408"/>
            <a:ext cx="6429292" cy="218328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3" name="组合 22"/>
          <p:cNvGrpSpPr/>
          <p:nvPr/>
        </p:nvGrpSpPr>
        <p:grpSpPr>
          <a:xfrm>
            <a:off x="7371680" y="2084302"/>
            <a:ext cx="4575840" cy="2342129"/>
            <a:chOff x="8233259" y="2176684"/>
            <a:chExt cx="4575840" cy="2342129"/>
          </a:xfrm>
        </p:grpSpPr>
        <p:sp>
          <p:nvSpPr>
            <p:cNvPr id="9" name="椭圆 8"/>
            <p:cNvSpPr/>
            <p:nvPr/>
          </p:nvSpPr>
          <p:spPr>
            <a:xfrm>
              <a:off x="10046673" y="2176684"/>
              <a:ext cx="567481" cy="5674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0039558" y="3521278"/>
              <a:ext cx="567481" cy="56748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8562892" y="3521278"/>
              <a:ext cx="567481" cy="5674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8758018" y="3666518"/>
                  <a:ext cx="1772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l-GR" i="1" smtClean="0">
                            <a:latin typeface="Cambria Math" panose="02040503050406030204" pitchFamily="18" charset="0"/>
                          </a:rPr>
                          <m:t>𝜖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8018" y="3666518"/>
                  <a:ext cx="177228" cy="2769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7241" r="-137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10248180" y="2321924"/>
                  <a:ext cx="17870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48180" y="2321924"/>
                  <a:ext cx="178703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7241" r="-137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/>
                <p:cNvSpPr txBox="1"/>
                <p:nvPr/>
              </p:nvSpPr>
              <p:spPr>
                <a:xfrm>
                  <a:off x="10233946" y="3666518"/>
                  <a:ext cx="19293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4" name="文本框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33946" y="3666518"/>
                  <a:ext cx="192937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5625" r="-937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p:cxnSp>
          <p:nvCxnSpPr>
            <p:cNvPr id="16" name="直接箭头连接符 15"/>
            <p:cNvCxnSpPr>
              <a:stCxn id="9" idx="4"/>
              <a:endCxn id="10" idx="0"/>
            </p:cNvCxnSpPr>
            <p:nvPr/>
          </p:nvCxnSpPr>
          <p:spPr>
            <a:xfrm flipH="1">
              <a:off x="10323299" y="2744165"/>
              <a:ext cx="7115" cy="777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1" idx="6"/>
              <a:endCxn id="10" idx="2"/>
            </p:cNvCxnSpPr>
            <p:nvPr/>
          </p:nvCxnSpPr>
          <p:spPr>
            <a:xfrm>
              <a:off x="9130373" y="3805019"/>
              <a:ext cx="9091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本框 19"/>
                <p:cNvSpPr txBox="1"/>
                <p:nvPr/>
              </p:nvSpPr>
              <p:spPr>
                <a:xfrm>
                  <a:off x="8233259" y="4223654"/>
                  <a:ext cx="127445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l-GR" i="1" smtClean="0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(0,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0" name="文本框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3259" y="4223654"/>
                  <a:ext cx="1274451" cy="27699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914" t="-4444" r="-5742" b="-355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/>
                <p:cNvSpPr txBox="1"/>
                <p:nvPr/>
              </p:nvSpPr>
              <p:spPr>
                <a:xfrm>
                  <a:off x="10710755" y="2321923"/>
                  <a:ext cx="10204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(0, 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1" name="文本框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0755" y="2321923"/>
                  <a:ext cx="1020408" cy="27699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395" t="-4444" r="-7784" b="-355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本框 21"/>
                <p:cNvSpPr txBox="1"/>
                <p:nvPr/>
              </p:nvSpPr>
              <p:spPr>
                <a:xfrm>
                  <a:off x="10039558" y="4241814"/>
                  <a:ext cx="276954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𝑊𝑧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2" name="文本框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9558" y="4241814"/>
                  <a:ext cx="2769541" cy="27699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661" t="-4444" r="-2423" b="-355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</p:grpSp>
      <p:grpSp>
        <p:nvGrpSpPr>
          <p:cNvPr id="26" name="组合 25"/>
          <p:cNvGrpSpPr/>
          <p:nvPr/>
        </p:nvGrpSpPr>
        <p:grpSpPr>
          <a:xfrm>
            <a:off x="3965050" y="5245837"/>
            <a:ext cx="4261899" cy="1073884"/>
            <a:chOff x="3965050" y="5245837"/>
            <a:chExt cx="4261899" cy="1073884"/>
          </a:xfrm>
        </p:grpSpPr>
        <p:sp>
          <p:nvSpPr>
            <p:cNvPr id="24" name="文本框 23"/>
            <p:cNvSpPr txBox="1"/>
            <p:nvPr/>
          </p:nvSpPr>
          <p:spPr>
            <a:xfrm>
              <a:off x="3965050" y="5796501"/>
              <a:ext cx="4261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Comic Sans MS" panose="030F0702030302020204" pitchFamily="66" charset="0"/>
                </a:rPr>
                <a:t>A linear Gaussian model</a:t>
              </a:r>
              <a:endParaRPr lang="zh-CN" altLang="en-US" sz="28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对象 24"/>
                <p:cNvSpPr txBox="1"/>
                <p:nvPr/>
              </p:nvSpPr>
              <p:spPr>
                <a:xfrm>
                  <a:off x="4715124" y="5245837"/>
                  <a:ext cx="2761752" cy="550664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𝑊𝑧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oMath>
                    </m:oMathPara>
                  </a14:m>
                  <a:endParaRPr lang="zh-CN" altLang="en-US"/>
                </a:p>
              </p:txBody>
            </p:sp>
          </mc:Choice>
          <mc:Fallback>
            <p:sp>
              <p:nvSpPr>
                <p:cNvPr id="25" name="对象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5124" y="5245837"/>
                  <a:ext cx="2761752" cy="55066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对象 18"/>
              <p:cNvSpPr txBox="1"/>
              <p:nvPr/>
            </p:nvSpPr>
            <p:spPr>
              <a:xfrm>
                <a:off x="4715124" y="4121509"/>
                <a:ext cx="2232025" cy="430213"/>
              </a:xfrm>
              <a:prstGeom prst="rect">
                <a:avLst/>
              </a:prstGeom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19" name="对象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124" y="4121509"/>
                <a:ext cx="2232025" cy="430213"/>
              </a:xfrm>
              <a:prstGeom prst="rect">
                <a:avLst/>
              </a:prstGeom>
              <a:blipFill>
                <a:blip r:embed="rId11"/>
                <a:stretch>
                  <a:fillRect t="-149296" b="-2056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NL</a:t>
            </a:r>
            <a:r>
              <a:rPr lang="en-US" altLang="zh-CN" dirty="0"/>
              <a:t> in speaker vectors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对象 6"/>
              <p:cNvSpPr txBox="1"/>
              <p:nvPr/>
            </p:nvSpPr>
            <p:spPr>
              <a:xfrm>
                <a:off x="1218710" y="2419944"/>
                <a:ext cx="2271724" cy="2189495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zh-CN" altLang="en-US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7" name="对象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710" y="2419944"/>
                <a:ext cx="2271724" cy="2189495"/>
              </a:xfrm>
              <a:prstGeom prst="rect">
                <a:avLst/>
              </a:prstGeom>
              <a:blipFill>
                <a:blip r:embed="rId2"/>
                <a:stretch>
                  <a:fillRect l="-2413" t="-1393" b="-295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组合 27"/>
          <p:cNvGrpSpPr/>
          <p:nvPr/>
        </p:nvGrpSpPr>
        <p:grpSpPr>
          <a:xfrm>
            <a:off x="5795057" y="2419944"/>
            <a:ext cx="4414856" cy="2628262"/>
            <a:chOff x="5462840" y="1690688"/>
            <a:chExt cx="4414856" cy="2628262"/>
          </a:xfrm>
        </p:grpSpPr>
        <p:sp>
          <p:nvSpPr>
            <p:cNvPr id="4" name="椭圆 3"/>
            <p:cNvSpPr/>
            <p:nvPr/>
          </p:nvSpPr>
          <p:spPr>
            <a:xfrm>
              <a:off x="6753970" y="1690688"/>
              <a:ext cx="1932167" cy="19321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874046" y="1810764"/>
              <a:ext cx="1692013" cy="16920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974453" y="1905676"/>
              <a:ext cx="1491198" cy="14911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7074500" y="2011219"/>
              <a:ext cx="1291104" cy="1291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99726" y="2138900"/>
              <a:ext cx="1039654" cy="10396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7326284" y="2265458"/>
              <a:ext cx="786537" cy="7865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7438266" y="2377439"/>
              <a:ext cx="565094" cy="5650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十字星 4"/>
            <p:cNvSpPr/>
            <p:nvPr/>
          </p:nvSpPr>
          <p:spPr>
            <a:xfrm>
              <a:off x="8239380" y="2265458"/>
              <a:ext cx="100047" cy="111981"/>
            </a:xfrm>
            <a:prstGeom prst="star4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7541787" y="2480961"/>
              <a:ext cx="355530" cy="3555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8039966" y="2072010"/>
              <a:ext cx="498876" cy="498876"/>
              <a:chOff x="9770361" y="2587053"/>
              <a:chExt cx="498876" cy="498876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770361" y="2587053"/>
                <a:ext cx="498876" cy="498876"/>
              </a:xfrm>
              <a:prstGeom prst="ellipse">
                <a:avLst/>
              </a:prstGeom>
              <a:solidFill>
                <a:srgbClr val="FF0000">
                  <a:alpha val="5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9842034" y="2658726"/>
                <a:ext cx="355530" cy="355530"/>
              </a:xfrm>
              <a:prstGeom prst="ellipse">
                <a:avLst/>
              </a:prstGeom>
              <a:solidFill>
                <a:srgbClr val="FF0000">
                  <a:alpha val="5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9910707" y="2730288"/>
                <a:ext cx="218184" cy="218184"/>
              </a:xfrm>
              <a:prstGeom prst="ellipse">
                <a:avLst/>
              </a:prstGeom>
              <a:solidFill>
                <a:srgbClr val="FF0000">
                  <a:alpha val="5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椭圆 20"/>
            <p:cNvSpPr/>
            <p:nvPr/>
          </p:nvSpPr>
          <p:spPr>
            <a:xfrm>
              <a:off x="7971462" y="1998029"/>
              <a:ext cx="635882" cy="635882"/>
            </a:xfrm>
            <a:prstGeom prst="ellipse">
              <a:avLst/>
            </a:prstGeom>
            <a:solidFill>
              <a:srgbClr val="FF0000">
                <a:alpha val="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 Box 16"/>
            <p:cNvSpPr txBox="1"/>
            <p:nvPr/>
          </p:nvSpPr>
          <p:spPr>
            <a:xfrm>
              <a:off x="8526238" y="1947816"/>
              <a:ext cx="1351458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 b="0" dirty="0">
                  <a:latin typeface="Comic Sans MS" panose="030F0702030302020204" pitchFamily="66" charset="0"/>
                  <a:ea typeface="宋体" panose="02010600030101010101" pitchFamily="2" charset="-122"/>
                </a:rPr>
                <a:t>Red: p(</a:t>
              </a:r>
              <a:r>
                <a:rPr lang="en-US" altLang="zh-CN" sz="1600" b="0" dirty="0" err="1">
                  <a:latin typeface="Comic Sans MS" panose="030F0702030302020204" pitchFamily="66" charset="0"/>
                  <a:ea typeface="宋体" panose="02010600030101010101" pitchFamily="2" charset="-122"/>
                </a:rPr>
                <a:t>x|u</a:t>
              </a:r>
              <a:r>
                <a:rPr lang="en-US" altLang="zh-CN" sz="1600" b="0" dirty="0">
                  <a:latin typeface="Comic Sans MS" panose="030F0702030302020204" pitchFamily="66" charset="0"/>
                  <a:ea typeface="宋体" panose="02010600030101010101" pitchFamily="2" charset="-122"/>
                </a:rPr>
                <a:t>)</a:t>
              </a:r>
            </a:p>
          </p:txBody>
        </p:sp>
        <p:sp>
          <p:nvSpPr>
            <p:cNvPr id="24" name="Text Box 16"/>
            <p:cNvSpPr txBox="1"/>
            <p:nvPr/>
          </p:nvSpPr>
          <p:spPr>
            <a:xfrm>
              <a:off x="5462840" y="2480961"/>
              <a:ext cx="1351458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1600" dirty="0">
                  <a:latin typeface="Comic Sans MS" panose="030F0702030302020204" pitchFamily="66" charset="0"/>
                  <a:ea typeface="宋体" panose="02010600030101010101" pitchFamily="2" charset="-122"/>
                </a:rPr>
                <a:t>Green</a:t>
              </a:r>
              <a:r>
                <a:rPr lang="en-US" altLang="zh-CN" sz="1600" b="0" dirty="0">
                  <a:latin typeface="Comic Sans MS" panose="030F0702030302020204" pitchFamily="66" charset="0"/>
                  <a:ea typeface="宋体" panose="02010600030101010101" pitchFamily="2" charset="-122"/>
                </a:rPr>
                <a:t>: p(u)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/>
                <p:cNvSpPr txBox="1"/>
                <p:nvPr/>
              </p:nvSpPr>
              <p:spPr>
                <a:xfrm>
                  <a:off x="6410024" y="3673068"/>
                  <a:ext cx="2619056" cy="64588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zh-CN" alt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d>
                              <m:dPr>
                                <m:ctrlP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e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  <m:d>
                              <m:dPr>
                                <m:ctrlP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1600" b="1" i="1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  <m:t>𝒅𝒖</m:t>
                            </m:r>
                          </m:e>
                        </m:nary>
                      </m:oMath>
                    </m:oMathPara>
                  </a14:m>
                  <a:endParaRPr lang="zh-CN" altLang="en-US" sz="2400" b="1" dirty="0">
                    <a:latin typeface="Aparajita" panose="020B0604020202020204" pitchFamily="34" charset="0"/>
                    <a:cs typeface="Aparajit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" name="文本框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0024" y="3673068"/>
                  <a:ext cx="2619056" cy="64588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</p:grpSp>
      <p:sp>
        <p:nvSpPr>
          <p:cNvPr id="29" name="圆角矩形标注 28"/>
          <p:cNvSpPr/>
          <p:nvPr/>
        </p:nvSpPr>
        <p:spPr>
          <a:xfrm>
            <a:off x="5432633" y="5267175"/>
            <a:ext cx="4198620" cy="749489"/>
          </a:xfrm>
          <a:prstGeom prst="wedgeRoundRectCallout">
            <a:avLst>
              <a:gd name="adj1" fmla="val -77408"/>
              <a:gd name="adj2" fmla="val 3802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a normalized likelihood, NL</a:t>
            </a:r>
            <a:endParaRPr lang="zh-CN" altLang="en-US" sz="2400" dirty="0">
              <a:solidFill>
                <a:schemeClr val="tx1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对象 29"/>
              <p:cNvSpPr txBox="1"/>
              <p:nvPr/>
            </p:nvSpPr>
            <p:spPr>
              <a:xfrm>
                <a:off x="838200" y="4977305"/>
                <a:ext cx="3302000" cy="1514475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1)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0" name="对象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77305"/>
                <a:ext cx="3302000" cy="15144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838200" y="1772931"/>
            <a:ext cx="4261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Comic Sans MS" panose="030F0702030302020204" pitchFamily="66" charset="0"/>
              </a:rPr>
              <a:t>A linear Gaussian model</a:t>
            </a:r>
            <a:endParaRPr lang="zh-CN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747512" y="6407571"/>
            <a:ext cx="638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i="1" dirty="0"/>
              <a:t>Remarks on Optimal Scoring for Speaker Recognition, D. Wang, 2020.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1877</Words>
  <Application>Microsoft Office PowerPoint</Application>
  <PresentationFormat>宽屏</PresentationFormat>
  <Paragraphs>178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等线</vt:lpstr>
      <vt:lpstr>等线 Light</vt:lpstr>
      <vt:lpstr>宋体</vt:lpstr>
      <vt:lpstr>Aparajita</vt:lpstr>
      <vt:lpstr>Arial</vt:lpstr>
      <vt:lpstr>Cambria Math</vt:lpstr>
      <vt:lpstr>Comic Sans MS</vt:lpstr>
      <vt:lpstr>Courier New</vt:lpstr>
      <vt:lpstr>Symbol</vt:lpstr>
      <vt:lpstr>Times New Roman</vt:lpstr>
      <vt:lpstr>Wingdings</vt:lpstr>
      <vt:lpstr>Office 主题​​</vt:lpstr>
      <vt:lpstr>Bayesian scoring in speaker verification</vt:lpstr>
      <vt:lpstr>Hypothesis test</vt:lpstr>
      <vt:lpstr>Bayesian scoring</vt:lpstr>
      <vt:lpstr>Roadmap (1)</vt:lpstr>
      <vt:lpstr>Hyp test to LR test</vt:lpstr>
      <vt:lpstr>Revisit GMM-UBM</vt:lpstr>
      <vt:lpstr>LR in GMM-UBM</vt:lpstr>
      <vt:lpstr>Revisit i-vector</vt:lpstr>
      <vt:lpstr>NL in speaker vectors</vt:lpstr>
      <vt:lpstr>p(x)</vt:lpstr>
      <vt:lpstr>pk(x)</vt:lpstr>
      <vt:lpstr>pk(x)</vt:lpstr>
      <vt:lpstr>Euclidean and cosine approximation</vt:lpstr>
      <vt:lpstr>Roadmap (2)</vt:lpstr>
      <vt:lpstr>NNL: an extension of NL</vt:lpstr>
      <vt:lpstr>Roadmap (3)</vt:lpstr>
      <vt:lpstr>Relation of NL to PLDA</vt:lpstr>
      <vt:lpstr>Revisit PLDA</vt:lpstr>
      <vt:lpstr>Roadmap (4)</vt:lpstr>
      <vt:lpstr>NDA: an extension of PLDA</vt:lpstr>
      <vt:lpstr>Roadmap (5)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scoring in speaker verification</dc:title>
  <dc:creator>Lantian</dc:creator>
  <cp:lastModifiedBy>Lantian Li</cp:lastModifiedBy>
  <cp:revision>472</cp:revision>
  <dcterms:created xsi:type="dcterms:W3CDTF">2020-03-29T05:57:00Z</dcterms:created>
  <dcterms:modified xsi:type="dcterms:W3CDTF">2021-04-30T08:07:28Z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