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98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89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BF1F07-4815-4EFB-AAF5-75C221221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C98ED27-63EA-4F02-BEDD-BDCDE6936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C3078A-4ED2-40D5-8215-C2EFC2DFD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7852F-C6E0-4AC2-93FD-9DC1157D7F70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85991E-7FFE-4D32-998D-7A83E3C2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95EE85-FB63-4205-A1A3-A151A158B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02B-F989-4785-AEDC-A01D43CD8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15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FEB8F4-5563-4549-BD67-B25AD4566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C88FFD-0646-499D-83EA-A03F0B6F9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BA6806-9C75-4C07-B446-E1B9ADEF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7852F-C6E0-4AC2-93FD-9DC1157D7F70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28EE01-9936-41F5-BCFC-242CBC6E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C86328-C85A-4B05-BF57-F1777687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02B-F989-4785-AEDC-A01D43CD8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59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5C06682-CB05-421F-8CFB-5A568B8566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98413E-524E-4F08-AE4E-BECF3B045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F89277-7BB1-4728-A1EA-8B679E03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7852F-C6E0-4AC2-93FD-9DC1157D7F70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8778B3-DA8B-40D6-A9A3-554B86CF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F00A89-EDF8-4BD3-9474-E4F82558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02B-F989-4785-AEDC-A01D43CD8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6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2B8A67-F667-4176-97A2-1C2EE8E5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3CEBC8-8A38-424D-A4BA-AC7DF5AE5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953C35-38DE-481B-A81A-01EAC409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7852F-C6E0-4AC2-93FD-9DC1157D7F70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83BE5F-F653-4F2A-82FA-2E6FE07C5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9F9CD0-BADD-46CC-B9C2-96A7DE86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02B-F989-4785-AEDC-A01D43CD8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31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0DC6F5-CDFB-432B-851D-E4129D96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6CD3FD-2CFB-435B-8CA1-7ABE41156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CAB760-2A8D-4761-8AF6-4B55EEEB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7852F-C6E0-4AC2-93FD-9DC1157D7F70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7FA2C9-E0F6-4367-BFD9-92D75DA29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69EB9D-1F8B-4C24-98A4-A5FDA171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02B-F989-4785-AEDC-A01D43CD8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1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F57489-6BF6-44BB-8257-7A792C25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6F8B98-507B-4C81-B1E2-32C506C0D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8855E3E-0EF1-4DF9-BDBC-C30A080AA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0A3E0B6-2EA6-4C33-815F-7EE6F62D2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7852F-C6E0-4AC2-93FD-9DC1157D7F70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1F7BA0-D931-4B0D-9E3E-6519C1D8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205831-4D32-4FE0-A2F8-37FD8FC9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02B-F989-4785-AEDC-A01D43CD8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55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610FB-6CC9-4951-9960-58E486A49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1C9A71-776E-4918-A4F5-036EA5D4C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7ACE11-2C03-43F8-A42A-E9EA988E5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FED2BEA-B0E3-40C1-8634-906A0D567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00A5D3-88E4-4484-8DC5-37D051F5F1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00352FF-F157-41BF-AFAF-46CE2D5AE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7852F-C6E0-4AC2-93FD-9DC1157D7F70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A244BE0-3578-4566-8E40-0136E4F8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A066A2D-D868-4301-AE4C-234F8789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02B-F989-4785-AEDC-A01D43CD8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15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77774-AA7B-458B-8E37-E90D98CE2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F2127C3-99A3-4BA4-90FE-FC9F7EF4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7852F-C6E0-4AC2-93FD-9DC1157D7F70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EE8009B-9142-46A2-8112-064DC549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51D27A-EB34-4897-946E-2E82ED39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02B-F989-4785-AEDC-A01D43CD8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90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915559-3042-4083-84A1-9C836BD09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7852F-C6E0-4AC2-93FD-9DC1157D7F70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2193CE-BB69-4793-8A84-C2E139AC2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548D31-C4ED-4E3C-B5A6-66F87919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02B-F989-4785-AEDC-A01D43CD8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04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3C039D-34E1-4863-8DED-BB442411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48684A-EFE3-4DFA-BAFE-294F57E21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168235-4DD8-46B5-B7FC-467DB1A02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63A50C-1C6F-43B9-AC37-2F8DAB0D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7852F-C6E0-4AC2-93FD-9DC1157D7F70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4DAF22-75F9-43DD-981A-C433E769D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1CCE6A-A6F2-47F8-8EDB-289CE975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02B-F989-4785-AEDC-A01D43CD8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42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162407-F450-40C1-B5A9-CD1A12B9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D4AB9D5-54CA-4E6A-8CC3-2A69DA6AF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E33F48-BD97-42F2-98F7-2467BD8C3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F93B5C-882C-41E5-91E4-89F7E592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7852F-C6E0-4AC2-93FD-9DC1157D7F70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C80039-EA1E-4038-A71E-32B6FB3E3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C6F6E8-9A80-40EB-8160-1EA08F8C0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02B-F989-4785-AEDC-A01D43CD8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20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2369C13-4DED-43D3-B9BF-4F25AE7A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10345B-C3FE-4CC8-8A66-493A9B733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D8398B-0153-4CF1-8CDC-C0B19B919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7852F-C6E0-4AC2-93FD-9DC1157D7F70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D38E53-3650-4D21-9725-41AC765B8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F81F9E-3899-4DC7-9363-35E4F1451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DA02B-F989-4785-AEDC-A01D43CD8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30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cycleflow.cslt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2EA4E56-803C-46A1-9834-9AF3E3DB04A0}"/>
              </a:ext>
            </a:extLst>
          </p:cNvPr>
          <p:cNvSpPr txBox="1"/>
          <p:nvPr/>
        </p:nvSpPr>
        <p:spPr>
          <a:xfrm>
            <a:off x="1524000" y="2361423"/>
            <a:ext cx="9073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CYCLEFLOW: PURIFY INFORMATION FACTORS BY CYCLE LOSS</a:t>
            </a:r>
            <a:r>
              <a:rPr lang="en-US" altLang="zh-CN" sz="3600" dirty="0">
                <a:latin typeface="+mj-ea"/>
                <a:ea typeface="+mj-ea"/>
              </a:rPr>
              <a:t> </a:t>
            </a:r>
            <a:endParaRPr lang="zh-CN" altLang="en-US" sz="3600" dirty="0"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04C97D4-3914-4068-93E6-C2AE94D49053}"/>
              </a:ext>
            </a:extLst>
          </p:cNvPr>
          <p:cNvSpPr txBox="1"/>
          <p:nvPr/>
        </p:nvSpPr>
        <p:spPr>
          <a:xfrm>
            <a:off x="9249361" y="5316417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Haoran</a:t>
            </a:r>
            <a:r>
              <a:rPr lang="en-US" altLang="zh-CN" dirty="0"/>
              <a:t> Sun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4805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8E59B9-FB00-4242-BA8E-CAC798FC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797169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Results</a:t>
            </a:r>
            <a:endParaRPr lang="zh-CN" altLang="en-US" sz="32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8E0CD84-130C-45A1-B209-7A6E34DF3386}"/>
              </a:ext>
            </a:extLst>
          </p:cNvPr>
          <p:cNvSpPr txBox="1"/>
          <p:nvPr/>
        </p:nvSpPr>
        <p:spPr>
          <a:xfrm>
            <a:off x="838200" y="1406769"/>
            <a:ext cx="10515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b="1" dirty="0"/>
              <a:t>Mutual information: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/>
              <a:t>(1) between the original speech and the encoded factors;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/>
              <a:t>(2) between pairs of factors.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9653D15-A133-4AB7-8D74-71F941E91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857" y="3010222"/>
            <a:ext cx="5618285" cy="304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77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8E59B9-FB00-4242-BA8E-CAC798FC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797169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Results</a:t>
            </a:r>
            <a:endParaRPr lang="zh-CN" altLang="en-US" sz="32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8E0CD84-130C-45A1-B209-7A6E34DF3386}"/>
              </a:ext>
            </a:extLst>
          </p:cNvPr>
          <p:cNvSpPr txBox="1"/>
          <p:nvPr/>
        </p:nvSpPr>
        <p:spPr>
          <a:xfrm>
            <a:off x="838201" y="1406769"/>
            <a:ext cx="654733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b="1" dirty="0"/>
              <a:t>Voice conversion: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/>
              <a:t>(a) reconstruction quality;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/>
              <a:t>(b) speaking style(including pitch and rhythm) transfer;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/>
              <a:t>(c) timber maintenance in style transfer;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/>
              <a:t>(d) speaker conversion with both style and timber transfer. 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zh-CN" sz="1000" dirty="0"/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/>
              <a:t>We demonstrated better independence of speaking style in (b) and (c);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/>
              <a:t>The success of (d) further demonstrated better independence of speaker timber.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zh-CN" sz="1000" dirty="0"/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hlinkClick r:id="rId2"/>
              </a:rPr>
              <a:t>Demo</a:t>
            </a:r>
            <a:endParaRPr lang="en-US" altLang="zh-CN" i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9856E40-EA57-465C-BE08-D218ED640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540" y="1669588"/>
            <a:ext cx="4214294" cy="379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96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8E59B9-FB00-4242-BA8E-CAC798FC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797169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Results</a:t>
            </a:r>
            <a:endParaRPr lang="zh-CN" altLang="en-US" sz="32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8E0CD84-130C-45A1-B209-7A6E34DF3386}"/>
              </a:ext>
            </a:extLst>
          </p:cNvPr>
          <p:cNvSpPr txBox="1"/>
          <p:nvPr/>
        </p:nvSpPr>
        <p:spPr>
          <a:xfrm>
            <a:off x="838200" y="1406769"/>
            <a:ext cx="105155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b="1" dirty="0"/>
              <a:t>Human emotion perception: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/>
              <a:t>Factorize speech signals by </a:t>
            </a:r>
            <a:r>
              <a:rPr lang="en-US" altLang="zh-CN" dirty="0" err="1"/>
              <a:t>CycleFlow</a:t>
            </a:r>
            <a:r>
              <a:rPr lang="en-US" altLang="zh-CN" dirty="0"/>
              <a:t> and then set the content and timber factor to be constant, and reconstructed the speech.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/>
              <a:t>As can be seen, only with speaking style, human can tell the emotion of a speech with a good accuracy.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/>
              <a:t>In particular, we seem more excel at identifying angry and sad emotion. This coincides with our daily experience.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25D6184-DD1A-4B98-8D26-B39CDB988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930" y="3728776"/>
            <a:ext cx="4910137" cy="251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81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8E59B9-FB00-4242-BA8E-CAC798FC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797169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Results</a:t>
            </a:r>
            <a:endParaRPr lang="zh-CN" altLang="en-US" sz="32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8E0CD84-130C-45A1-B209-7A6E34DF3386}"/>
              </a:ext>
            </a:extLst>
          </p:cNvPr>
          <p:cNvSpPr txBox="1"/>
          <p:nvPr/>
        </p:nvSpPr>
        <p:spPr>
          <a:xfrm>
            <a:off x="838200" y="1406769"/>
            <a:ext cx="1051559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We proposed a speech factorization model </a:t>
            </a:r>
            <a:r>
              <a:rPr lang="en-US" altLang="zh-CN" dirty="0" err="1"/>
              <a:t>CycleFlow</a:t>
            </a:r>
            <a:r>
              <a:rPr lang="en-US" altLang="zh-CN" dirty="0"/>
              <a:t> with a combination of factor substitution and cycle loss.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We demonstrated theoretically and empirically that the proposed technique can significantly reduce mutual information among factors.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Better performance in voice conversion.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 This technique is simple and general and can be applied to any factorization model.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Future work: 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/>
              <a:t>Unsupervised learning for timbre information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/>
              <a:t>Applying RFS and cycle loss to other factorization models</a:t>
            </a:r>
          </a:p>
        </p:txBody>
      </p:sp>
    </p:spTree>
    <p:extLst>
      <p:ext uri="{BB962C8B-B14F-4D97-AF65-F5344CB8AC3E}">
        <p14:creationId xmlns:p14="http://schemas.microsoft.com/office/powerpoint/2010/main" val="41777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8E59B9-FB00-4242-BA8E-CAC798FC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797169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Speech Factorization</a:t>
            </a:r>
            <a:endParaRPr lang="zh-CN" altLang="en-US" sz="32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FA404B8-8929-43C9-B220-BE5730FDC7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0" t="9893" r="9796" b="5946"/>
          <a:stretch/>
        </p:blipFill>
        <p:spPr>
          <a:xfrm>
            <a:off x="4298302" y="3582362"/>
            <a:ext cx="3595396" cy="10197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0813F90-95EA-4E7D-8ADD-7986600B3BA0}"/>
              </a:ext>
            </a:extLst>
          </p:cNvPr>
          <p:cNvSpPr/>
          <p:nvPr/>
        </p:nvSpPr>
        <p:spPr>
          <a:xfrm>
            <a:off x="2462766" y="5110778"/>
            <a:ext cx="1273783" cy="99914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0ED890F7-D971-4757-9F7A-10B14085C4A8}"/>
              </a:ext>
            </a:extLst>
          </p:cNvPr>
          <p:cNvSpPr txBox="1"/>
          <p:nvPr/>
        </p:nvSpPr>
        <p:spPr>
          <a:xfrm>
            <a:off x="2462766" y="5802124"/>
            <a:ext cx="1273783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Speaker(timbre)</a:t>
            </a:r>
            <a:endParaRPr lang="zh-CN" altLang="en-US" sz="14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7DFA957-C1A2-4E92-AA8B-A5A78268B633}"/>
              </a:ext>
            </a:extLst>
          </p:cNvPr>
          <p:cNvSpPr/>
          <p:nvPr/>
        </p:nvSpPr>
        <p:spPr>
          <a:xfrm>
            <a:off x="3958775" y="5110778"/>
            <a:ext cx="1273783" cy="99914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文本框 4">
            <a:extLst>
              <a:ext uri="{FF2B5EF4-FFF2-40B4-BE49-F238E27FC236}">
                <a16:creationId xmlns:a16="http://schemas.microsoft.com/office/drawing/2014/main" id="{D4296ADD-8910-4780-BCFA-D204B47D5585}"/>
              </a:ext>
            </a:extLst>
          </p:cNvPr>
          <p:cNvSpPr txBox="1"/>
          <p:nvPr/>
        </p:nvSpPr>
        <p:spPr>
          <a:xfrm>
            <a:off x="3958775" y="5802124"/>
            <a:ext cx="1273783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Content</a:t>
            </a:r>
            <a:endParaRPr lang="zh-CN" altLang="en-US" sz="14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5B8F333-FACE-40D8-8711-FC7A1B0D6ACF}"/>
              </a:ext>
            </a:extLst>
          </p:cNvPr>
          <p:cNvSpPr/>
          <p:nvPr/>
        </p:nvSpPr>
        <p:spPr>
          <a:xfrm>
            <a:off x="5454783" y="5110068"/>
            <a:ext cx="1273783" cy="99914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A1435F42-D0FA-417C-B6F6-60202879D097}"/>
              </a:ext>
            </a:extLst>
          </p:cNvPr>
          <p:cNvSpPr txBox="1"/>
          <p:nvPr/>
        </p:nvSpPr>
        <p:spPr>
          <a:xfrm>
            <a:off x="5454783" y="5801414"/>
            <a:ext cx="1273783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Rhythm</a:t>
            </a:r>
            <a:endParaRPr lang="zh-CN" altLang="en-US" sz="14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CDB6B17-5AD4-4043-91FA-30504C2F78EB}"/>
              </a:ext>
            </a:extLst>
          </p:cNvPr>
          <p:cNvSpPr/>
          <p:nvPr/>
        </p:nvSpPr>
        <p:spPr>
          <a:xfrm>
            <a:off x="6950791" y="5110068"/>
            <a:ext cx="1273783" cy="99914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文本框 4">
            <a:extLst>
              <a:ext uri="{FF2B5EF4-FFF2-40B4-BE49-F238E27FC236}">
                <a16:creationId xmlns:a16="http://schemas.microsoft.com/office/drawing/2014/main" id="{AB733431-182B-49D0-8F7A-07B025E227B9}"/>
              </a:ext>
            </a:extLst>
          </p:cNvPr>
          <p:cNvSpPr txBox="1"/>
          <p:nvPr/>
        </p:nvSpPr>
        <p:spPr>
          <a:xfrm>
            <a:off x="6950791" y="5801414"/>
            <a:ext cx="1273783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Emotion</a:t>
            </a:r>
            <a:endParaRPr lang="zh-CN" altLang="en-US" sz="14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7573CE1-9C08-42AA-B2D7-366F86A015FA}"/>
              </a:ext>
            </a:extLst>
          </p:cNvPr>
          <p:cNvSpPr/>
          <p:nvPr/>
        </p:nvSpPr>
        <p:spPr>
          <a:xfrm>
            <a:off x="8446799" y="5110047"/>
            <a:ext cx="1273783" cy="99914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481D4DDE-9C68-4CD4-AB50-2B4EDFCB5040}"/>
              </a:ext>
            </a:extLst>
          </p:cNvPr>
          <p:cNvSpPr txBox="1"/>
          <p:nvPr/>
        </p:nvSpPr>
        <p:spPr>
          <a:xfrm>
            <a:off x="8446799" y="5801393"/>
            <a:ext cx="1273783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Others</a:t>
            </a:r>
            <a:endParaRPr lang="zh-CN" altLang="en-US" sz="14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8" name="图形 17" descr="男性形象">
            <a:extLst>
              <a:ext uri="{FF2B5EF4-FFF2-40B4-BE49-F238E27FC236}">
                <a16:creationId xmlns:a16="http://schemas.microsoft.com/office/drawing/2014/main" id="{840816AD-B345-4376-91BC-7986D7DB2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9380" y="5122165"/>
            <a:ext cx="742931" cy="742931"/>
          </a:xfrm>
          <a:prstGeom prst="rect">
            <a:avLst/>
          </a:prstGeom>
        </p:spPr>
      </p:pic>
      <p:pic>
        <p:nvPicPr>
          <p:cNvPr id="19" name="图形 18" descr="聊天 RTL">
            <a:extLst>
              <a:ext uri="{FF2B5EF4-FFF2-40B4-BE49-F238E27FC236}">
                <a16:creationId xmlns:a16="http://schemas.microsoft.com/office/drawing/2014/main" id="{57576F50-DEBC-42B8-BD34-22365FED3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42318" y="5138310"/>
            <a:ext cx="709471" cy="709471"/>
          </a:xfrm>
          <a:prstGeom prst="rect">
            <a:avLst/>
          </a:prstGeom>
        </p:spPr>
      </p:pic>
      <p:pic>
        <p:nvPicPr>
          <p:cNvPr id="20" name="图形 19" descr="音符">
            <a:extLst>
              <a:ext uri="{FF2B5EF4-FFF2-40B4-BE49-F238E27FC236}">
                <a16:creationId xmlns:a16="http://schemas.microsoft.com/office/drawing/2014/main" id="{39D0A6F8-64F3-4D34-AEE8-D06A163480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95548" y="5127579"/>
            <a:ext cx="783316" cy="636646"/>
          </a:xfrm>
          <a:prstGeom prst="rect">
            <a:avLst/>
          </a:prstGeom>
        </p:spPr>
      </p:pic>
      <p:pic>
        <p:nvPicPr>
          <p:cNvPr id="21" name="图形 20" descr="愤怒的脸，实心填充">
            <a:extLst>
              <a:ext uri="{FF2B5EF4-FFF2-40B4-BE49-F238E27FC236}">
                <a16:creationId xmlns:a16="http://schemas.microsoft.com/office/drawing/2014/main" id="{AB78CD41-04F8-45D4-BDED-32FF9E8C75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93751" y="5173572"/>
            <a:ext cx="599947" cy="59994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16C71E1-A55D-4F23-8D21-298A8B55328A}"/>
              </a:ext>
            </a:extLst>
          </p:cNvPr>
          <p:cNvSpPr/>
          <p:nvPr/>
        </p:nvSpPr>
        <p:spPr>
          <a:xfrm>
            <a:off x="8664554" y="5421045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EA3A71F3-0315-4614-B0CC-18E4778086FA}"/>
              </a:ext>
            </a:extLst>
          </p:cNvPr>
          <p:cNvSpPr/>
          <p:nvPr/>
        </p:nvSpPr>
        <p:spPr>
          <a:xfrm>
            <a:off x="9017142" y="5413073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AB45547A-F826-4C58-9197-3CA6943316CD}"/>
              </a:ext>
            </a:extLst>
          </p:cNvPr>
          <p:cNvSpPr/>
          <p:nvPr/>
        </p:nvSpPr>
        <p:spPr>
          <a:xfrm>
            <a:off x="9369730" y="5421045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连接符: 肘形 24">
            <a:extLst>
              <a:ext uri="{FF2B5EF4-FFF2-40B4-BE49-F238E27FC236}">
                <a16:creationId xmlns:a16="http://schemas.microsoft.com/office/drawing/2014/main" id="{BA98D663-F6B7-4CA6-A4EF-1B74F15702FD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5400000">
            <a:off x="4343481" y="3358258"/>
            <a:ext cx="508697" cy="2996342"/>
          </a:xfrm>
          <a:prstGeom prst="bentConnector3">
            <a:avLst>
              <a:gd name="adj1" fmla="val 46332"/>
            </a:avLst>
          </a:prstGeom>
          <a:ln w="9525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连接符: 肘形 25">
            <a:extLst>
              <a:ext uri="{FF2B5EF4-FFF2-40B4-BE49-F238E27FC236}">
                <a16:creationId xmlns:a16="http://schemas.microsoft.com/office/drawing/2014/main" id="{58706BF2-0E56-4FC0-AE26-A8BE31F526A9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rot="5400000">
            <a:off x="5091486" y="4106263"/>
            <a:ext cx="508697" cy="1500333"/>
          </a:xfrm>
          <a:prstGeom prst="bentConnector3">
            <a:avLst>
              <a:gd name="adj1" fmla="val 46332"/>
            </a:avLst>
          </a:prstGeom>
          <a:ln w="9525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连接符: 肘形 26">
            <a:extLst>
              <a:ext uri="{FF2B5EF4-FFF2-40B4-BE49-F238E27FC236}">
                <a16:creationId xmlns:a16="http://schemas.microsoft.com/office/drawing/2014/main" id="{878F8A24-FB79-470C-AB7E-032703D42079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 rot="5400000">
            <a:off x="5839845" y="4853912"/>
            <a:ext cx="507987" cy="4325"/>
          </a:xfrm>
          <a:prstGeom prst="bentConnector3">
            <a:avLst>
              <a:gd name="adj1" fmla="val 46327"/>
            </a:avLst>
          </a:prstGeom>
          <a:ln w="9525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连接符: 肘形 27">
            <a:extLst>
              <a:ext uri="{FF2B5EF4-FFF2-40B4-BE49-F238E27FC236}">
                <a16:creationId xmlns:a16="http://schemas.microsoft.com/office/drawing/2014/main" id="{97C18F33-6C30-4F51-9132-F280FF94E19E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>
          <a:xfrm rot="16200000" flipH="1">
            <a:off x="6587848" y="4110232"/>
            <a:ext cx="507987" cy="1491683"/>
          </a:xfrm>
          <a:prstGeom prst="bentConnector3">
            <a:avLst>
              <a:gd name="adj1" fmla="val 46327"/>
            </a:avLst>
          </a:prstGeom>
          <a:ln w="9525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肘形 28">
            <a:extLst>
              <a:ext uri="{FF2B5EF4-FFF2-40B4-BE49-F238E27FC236}">
                <a16:creationId xmlns:a16="http://schemas.microsoft.com/office/drawing/2014/main" id="{D719742D-74D3-4CAE-A09F-B69CF88BE7FD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 rot="16200000" flipH="1">
            <a:off x="7335862" y="3362218"/>
            <a:ext cx="507966" cy="2987691"/>
          </a:xfrm>
          <a:prstGeom prst="bentConnector3">
            <a:avLst>
              <a:gd name="adj1" fmla="val 46326"/>
            </a:avLst>
          </a:prstGeom>
          <a:ln w="9525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B8E0CD84-130C-45A1-B209-7A6E34DF3386}"/>
              </a:ext>
            </a:extLst>
          </p:cNvPr>
          <p:cNvSpPr txBox="1"/>
          <p:nvPr/>
        </p:nvSpPr>
        <p:spPr>
          <a:xfrm>
            <a:off x="838200" y="1709795"/>
            <a:ext cx="103866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A distinct talent of human beings is that we can decompose the information load within speech signals accurately and effectively;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The purpose of speech factorization is just to decompose information factors which is simple for humans to realize, these factors contain enough information to reconstruct original speech signals.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763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8E59B9-FB00-4242-BA8E-CAC798FC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797169"/>
          </a:xfrm>
        </p:spPr>
        <p:txBody>
          <a:bodyPr>
            <a:normAutofit/>
          </a:bodyPr>
          <a:lstStyle/>
          <a:p>
            <a:r>
              <a:rPr lang="en-US" altLang="zh-CN" sz="3200" dirty="0" err="1"/>
              <a:t>AutoVC</a:t>
            </a:r>
            <a:endParaRPr lang="zh-CN" altLang="en-US" sz="32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8E0CD84-130C-45A1-B209-7A6E34DF3386}"/>
              </a:ext>
            </a:extLst>
          </p:cNvPr>
          <p:cNvSpPr txBox="1"/>
          <p:nvPr/>
        </p:nvSpPr>
        <p:spPr>
          <a:xfrm>
            <a:off x="838200" y="1709795"/>
            <a:ext cx="740898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 err="1"/>
              <a:t>AutoVC</a:t>
            </a:r>
            <a:r>
              <a:rPr lang="en-US" altLang="zh-CN" dirty="0"/>
              <a:t> is a factorization model for voice conversion, the main architecture of which is a conditional autoencoder (AE) where speaker identity is used as condition;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As the speaker information has been known by the model, the latent code only represents the content, leading to speaker-content decomposition.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Information bottleneck (IB): by designing appropriate IB channels, one can control the type and amount of the information flow.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2B718AF-71DC-4EDD-88DE-DBC3022BA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784" y="1488902"/>
            <a:ext cx="1877524" cy="29746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E66745-332B-4EB3-9486-F3A0FBA16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07" y="4766587"/>
            <a:ext cx="7866185" cy="135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0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8E59B9-FB00-4242-BA8E-CAC798FC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797169"/>
          </a:xfrm>
        </p:spPr>
        <p:txBody>
          <a:bodyPr>
            <a:normAutofit/>
          </a:bodyPr>
          <a:lstStyle/>
          <a:p>
            <a:r>
              <a:rPr lang="en-US" altLang="zh-CN" sz="3200" dirty="0" err="1"/>
              <a:t>SpeechFlow</a:t>
            </a:r>
            <a:endParaRPr lang="zh-CN" altLang="en-US" sz="32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CDE505C-289B-4BBC-A2BE-45DB690EB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279" y="1320600"/>
            <a:ext cx="2780567" cy="3225641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CF6383B2-529D-4064-9FA5-BC92ACCEEB27}"/>
              </a:ext>
            </a:extLst>
          </p:cNvPr>
          <p:cNvGrpSpPr/>
          <p:nvPr/>
        </p:nvGrpSpPr>
        <p:grpSpPr>
          <a:xfrm>
            <a:off x="838199" y="1544354"/>
            <a:ext cx="7606079" cy="3077766"/>
            <a:chOff x="838200" y="1709795"/>
            <a:chExt cx="7606079" cy="3077766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8E0CD84-130C-45A1-B209-7A6E34DF3386}"/>
                </a:ext>
              </a:extLst>
            </p:cNvPr>
            <p:cNvSpPr txBox="1"/>
            <p:nvPr/>
          </p:nvSpPr>
          <p:spPr>
            <a:xfrm>
              <a:off x="838200" y="1709795"/>
              <a:ext cx="7606079" cy="307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altLang="zh-CN" dirty="0" err="1"/>
                <a:t>SpeechFlow</a:t>
              </a:r>
              <a:r>
                <a:rPr lang="en-US" altLang="zh-CN" dirty="0"/>
                <a:t> decomposes speech signals into four separate informational factors: rhythm </a:t>
              </a:r>
              <a:r>
                <a:rPr lang="en-US" altLang="zh-CN" b="1" dirty="0"/>
                <a:t>Z</a:t>
              </a:r>
              <a:r>
                <a:rPr lang="en-US" altLang="zh-CN" dirty="0"/>
                <a:t>r, pitch </a:t>
              </a:r>
              <a:r>
                <a:rPr lang="en-US" altLang="zh-CN" b="1" dirty="0" err="1"/>
                <a:t>Z</a:t>
              </a:r>
              <a:r>
                <a:rPr lang="en-US" altLang="zh-CN" dirty="0" err="1"/>
                <a:t>f</a:t>
              </a:r>
              <a:r>
                <a:rPr lang="en-US" altLang="zh-CN" dirty="0"/>
                <a:t> , content </a:t>
              </a:r>
              <a:r>
                <a:rPr lang="en-US" altLang="zh-CN" b="1" dirty="0" err="1"/>
                <a:t>Z</a:t>
              </a:r>
              <a:r>
                <a:rPr lang="en-US" altLang="zh-CN" dirty="0" err="1"/>
                <a:t>c</a:t>
              </a:r>
              <a:r>
                <a:rPr lang="en-US" altLang="zh-CN" dirty="0"/>
                <a:t> and timbre </a:t>
              </a:r>
              <a:r>
                <a:rPr lang="en-US" altLang="zh-CN" b="1" dirty="0" err="1"/>
                <a:t>Z</a:t>
              </a:r>
              <a:r>
                <a:rPr lang="en-US" altLang="zh-CN" dirty="0" err="1"/>
                <a:t>t</a:t>
              </a:r>
              <a:r>
                <a:rPr lang="en-US" altLang="zh-CN" dirty="0"/>
                <a:t> by four encoders: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endParaRPr lang="en-US" altLang="zh-CN" dirty="0"/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endParaRPr lang="en-US" altLang="zh-CN" dirty="0"/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endParaRPr lang="en-US" altLang="zh-CN" dirty="0"/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altLang="zh-CN" dirty="0"/>
                <a:t>The training objective of the model is to reconstruct the original speech S from these information factors: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endParaRPr lang="en-US" altLang="zh-CN" dirty="0"/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CAD1A4D-562A-4650-916B-E5D20D9EA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1536" y="3204853"/>
              <a:ext cx="2610404" cy="459615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93923411-1FB2-4708-AF63-C13E25F37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4669" y="4311798"/>
              <a:ext cx="2203885" cy="455598"/>
            </a:xfrm>
            <a:prstGeom prst="rect">
              <a:avLst/>
            </a:prstGeom>
          </p:spPr>
        </p:pic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0EF567C-F51E-4ACE-9149-7656D9529C86}"/>
                </a:ext>
              </a:extLst>
            </p:cNvPr>
            <p:cNvGrpSpPr/>
            <p:nvPr/>
          </p:nvGrpSpPr>
          <p:grpSpPr>
            <a:xfrm>
              <a:off x="2368063" y="2467906"/>
              <a:ext cx="4681804" cy="703057"/>
              <a:chOff x="1629135" y="2764194"/>
              <a:chExt cx="4681804" cy="703057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D92E05F5-2087-4247-A1ED-56C8AB3DC6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50777"/>
              <a:stretch/>
            </p:blipFill>
            <p:spPr>
              <a:xfrm>
                <a:off x="1629135" y="2764194"/>
                <a:ext cx="2009251" cy="703057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45F76AC-3E51-4E84-B334-4D84934984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50777"/>
              <a:stretch/>
            </p:blipFill>
            <p:spPr>
              <a:xfrm>
                <a:off x="4301688" y="2764194"/>
                <a:ext cx="2009251" cy="703057"/>
              </a:xfrm>
              <a:prstGeom prst="rect">
                <a:avLst/>
              </a:prstGeom>
            </p:spPr>
          </p:pic>
        </p:grp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9AD75A09-BBED-4BED-B386-63924F444D9E}"/>
              </a:ext>
            </a:extLst>
          </p:cNvPr>
          <p:cNvSpPr txBox="1"/>
          <p:nvPr/>
        </p:nvSpPr>
        <p:spPr>
          <a:xfrm>
            <a:off x="838201" y="4660516"/>
            <a:ext cx="105155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b="1" dirty="0"/>
              <a:t>Special design</a:t>
            </a:r>
            <a:r>
              <a:rPr lang="en-US" altLang="zh-CN" dirty="0"/>
              <a:t>: 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/>
              <a:t>Select appropriate dimensions for the four factors so as to ensure minimum sufficient capacity.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/>
              <a:t>The timbre factor is specified (not need to learn) by a deep speaker vector.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/>
              <a:t>Random resampling operation (RR) shrinks or stretches the duration of the inputs to the pitch and content encoders in order to prevent them from learning rhythm information.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331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8E59B9-FB00-4242-BA8E-CAC798FC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797169"/>
          </a:xfrm>
        </p:spPr>
        <p:txBody>
          <a:bodyPr>
            <a:normAutofit/>
          </a:bodyPr>
          <a:lstStyle/>
          <a:p>
            <a:r>
              <a:rPr lang="en-US" altLang="zh-CN" sz="3200" dirty="0" err="1"/>
              <a:t>SpeechFlow</a:t>
            </a:r>
            <a:endParaRPr lang="zh-CN" altLang="en-US" sz="32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8E0CD84-130C-45A1-B209-7A6E34DF3386}"/>
              </a:ext>
            </a:extLst>
          </p:cNvPr>
          <p:cNvSpPr txBox="1"/>
          <p:nvPr/>
        </p:nvSpPr>
        <p:spPr>
          <a:xfrm>
            <a:off x="838200" y="1709795"/>
            <a:ext cx="760607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The design of the IB(Information bottleneck) channels is difficult, discovering an optimal setting for the model is often a difficult task:</a:t>
            </a:r>
          </a:p>
          <a:p>
            <a:pPr>
              <a:spcBef>
                <a:spcPts val="1200"/>
              </a:spcBef>
            </a:pPr>
            <a:endParaRPr lang="en-US" altLang="zh-CN" dirty="0"/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/>
              <a:t>the dimensions of the information factors are difficult to choose;</a:t>
            </a:r>
          </a:p>
          <a:p>
            <a:pPr lvl="1">
              <a:spcBef>
                <a:spcPts val="1200"/>
              </a:spcBef>
            </a:pPr>
            <a:endParaRPr lang="en-US" altLang="zh-CN" dirty="0"/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/>
              <a:t>the random resampling process is also not easy to control.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CDE505C-289B-4BBC-A2BE-45DB690EB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279" y="1320600"/>
            <a:ext cx="2780567" cy="322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3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8E59B9-FB00-4242-BA8E-CAC798FC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797169"/>
          </a:xfrm>
        </p:spPr>
        <p:txBody>
          <a:bodyPr>
            <a:normAutofit/>
          </a:bodyPr>
          <a:lstStyle/>
          <a:p>
            <a:r>
              <a:rPr lang="en-US" altLang="zh-CN" sz="3200" dirty="0" err="1"/>
              <a:t>CycleFlow</a:t>
            </a:r>
            <a:endParaRPr lang="zh-CN" altLang="en-US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7F5F20E-C69D-47CD-BECE-1A0720C20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41" y="1568563"/>
            <a:ext cx="5152292" cy="401921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FD232333-FF68-4DA7-83C0-ED3A34933740}"/>
              </a:ext>
            </a:extLst>
          </p:cNvPr>
          <p:cNvGrpSpPr/>
          <p:nvPr/>
        </p:nvGrpSpPr>
        <p:grpSpPr>
          <a:xfrm>
            <a:off x="838200" y="1406769"/>
            <a:ext cx="5421923" cy="3877985"/>
            <a:chOff x="838200" y="1709795"/>
            <a:chExt cx="5421923" cy="3877985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8E0CD84-130C-45A1-B209-7A6E34DF3386}"/>
                </a:ext>
              </a:extLst>
            </p:cNvPr>
            <p:cNvSpPr txBox="1"/>
            <p:nvPr/>
          </p:nvSpPr>
          <p:spPr>
            <a:xfrm>
              <a:off x="838200" y="1709795"/>
              <a:ext cx="5421923" cy="3877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altLang="zh-CN" b="1" dirty="0"/>
                <a:t>1st round encoding</a:t>
              </a:r>
              <a:r>
                <a:rPr lang="en-US" altLang="zh-CN" dirty="0"/>
                <a:t>: Firstly encode S</a:t>
              </a:r>
              <a:r>
                <a:rPr lang="en-US" altLang="zh-CN" baseline="30000" dirty="0"/>
                <a:t>1 </a:t>
              </a:r>
              <a:r>
                <a:rPr lang="en-US" altLang="zh-CN" dirty="0"/>
                <a:t>and S</a:t>
              </a:r>
              <a:r>
                <a:rPr lang="en-US" altLang="zh-CN" baseline="30000" dirty="0"/>
                <a:t>2</a:t>
              </a:r>
              <a:r>
                <a:rPr lang="en-US" altLang="zh-CN" dirty="0"/>
                <a:t>, resulting in two sets of factors: </a:t>
              </a:r>
              <a:r>
                <a:rPr lang="en-US" altLang="zh-CN" b="1" dirty="0"/>
                <a:t>Z</a:t>
              </a:r>
              <a:r>
                <a:rPr lang="en-US" altLang="zh-CN" baseline="30000" dirty="0"/>
                <a:t>1</a:t>
              </a:r>
              <a:r>
                <a:rPr lang="en-US" altLang="zh-CN" dirty="0"/>
                <a:t> = {</a:t>
              </a:r>
              <a:r>
                <a:rPr lang="en-US" altLang="zh-CN" b="1" dirty="0"/>
                <a:t>Z</a:t>
              </a:r>
              <a:r>
                <a:rPr lang="en-US" altLang="zh-CN" baseline="-25000" dirty="0"/>
                <a:t>r</a:t>
              </a:r>
              <a:r>
                <a:rPr lang="en-US" altLang="zh-CN" baseline="30000" dirty="0"/>
                <a:t>1</a:t>
              </a:r>
              <a:r>
                <a:rPr lang="en-US" altLang="zh-CN" dirty="0"/>
                <a:t>, </a:t>
              </a:r>
              <a:r>
                <a:rPr lang="en-US" altLang="zh-CN" b="1" dirty="0"/>
                <a:t>Z</a:t>
              </a:r>
              <a:r>
                <a:rPr lang="en-US" altLang="zh-CN" baseline="-25000" dirty="0"/>
                <a:t>f</a:t>
              </a:r>
              <a:r>
                <a:rPr lang="en-US" altLang="zh-CN" baseline="30000" dirty="0"/>
                <a:t>1</a:t>
              </a:r>
              <a:r>
                <a:rPr lang="en-US" altLang="zh-CN" dirty="0"/>
                <a:t>, </a:t>
              </a:r>
              <a:r>
                <a:rPr lang="en-US" altLang="zh-CN" b="1" dirty="0"/>
                <a:t>Z</a:t>
              </a:r>
              <a:r>
                <a:rPr lang="en-US" altLang="zh-CN" baseline="-25000" dirty="0"/>
                <a:t>c</a:t>
              </a:r>
              <a:r>
                <a:rPr lang="en-US" altLang="zh-CN" baseline="30000" dirty="0"/>
                <a:t>1</a:t>
              </a:r>
              <a:r>
                <a:rPr lang="en-US" altLang="zh-CN" dirty="0"/>
                <a:t>, </a:t>
              </a:r>
              <a:r>
                <a:rPr lang="en-US" altLang="zh-CN" b="1" dirty="0"/>
                <a:t>Z</a:t>
              </a:r>
              <a:r>
                <a:rPr lang="en-US" altLang="zh-CN" baseline="-25000" dirty="0"/>
                <a:t>t</a:t>
              </a:r>
              <a:r>
                <a:rPr lang="en-US" altLang="zh-CN" baseline="30000" dirty="0"/>
                <a:t>1</a:t>
              </a:r>
              <a:r>
                <a:rPr lang="en-US" altLang="zh-CN" dirty="0"/>
                <a:t>} and </a:t>
              </a:r>
              <a:r>
                <a:rPr lang="en-US" altLang="zh-CN" b="1" dirty="0"/>
                <a:t>Z</a:t>
              </a:r>
              <a:r>
                <a:rPr lang="en-US" altLang="zh-CN" baseline="30000" dirty="0"/>
                <a:t>2</a:t>
              </a:r>
              <a:r>
                <a:rPr lang="en-US" altLang="zh-CN" dirty="0"/>
                <a:t> = {</a:t>
              </a:r>
              <a:r>
                <a:rPr lang="en-US" altLang="zh-CN" b="1" dirty="0"/>
                <a:t>Z</a:t>
              </a:r>
              <a:r>
                <a:rPr lang="en-US" altLang="zh-CN" baseline="-25000" dirty="0"/>
                <a:t>r</a:t>
              </a:r>
              <a:r>
                <a:rPr lang="en-US" altLang="zh-CN" baseline="30000" dirty="0"/>
                <a:t>2</a:t>
              </a:r>
              <a:r>
                <a:rPr lang="en-US" altLang="zh-CN" dirty="0"/>
                <a:t>, </a:t>
              </a:r>
              <a:r>
                <a:rPr lang="en-US" altLang="zh-CN" b="1" dirty="0"/>
                <a:t>Z</a:t>
              </a:r>
              <a:r>
                <a:rPr lang="en-US" altLang="zh-CN" baseline="-25000" dirty="0"/>
                <a:t>f</a:t>
              </a:r>
              <a:r>
                <a:rPr lang="en-US" altLang="zh-CN" baseline="30000" dirty="0"/>
                <a:t>2</a:t>
              </a:r>
              <a:r>
                <a:rPr lang="en-US" altLang="zh-CN" dirty="0"/>
                <a:t>, </a:t>
              </a:r>
              <a:r>
                <a:rPr lang="en-US" altLang="zh-CN" b="1" dirty="0"/>
                <a:t>Z</a:t>
              </a:r>
              <a:r>
                <a:rPr lang="en-US" altLang="zh-CN" baseline="-25000" dirty="0"/>
                <a:t>c</a:t>
              </a:r>
              <a:r>
                <a:rPr lang="en-US" altLang="zh-CN" baseline="30000" dirty="0"/>
                <a:t>2</a:t>
              </a:r>
              <a:r>
                <a:rPr lang="en-US" altLang="zh-CN" dirty="0"/>
                <a:t>, </a:t>
              </a:r>
              <a:r>
                <a:rPr lang="en-US" altLang="zh-CN" b="1" dirty="0"/>
                <a:t>Z</a:t>
              </a:r>
              <a:r>
                <a:rPr lang="en-US" altLang="zh-CN" baseline="-25000" dirty="0"/>
                <a:t>t</a:t>
              </a:r>
              <a:r>
                <a:rPr lang="en-US" altLang="zh-CN" baseline="30000" dirty="0"/>
                <a:t>2</a:t>
              </a:r>
              <a:r>
                <a:rPr lang="en-US" altLang="zh-CN" dirty="0"/>
                <a:t>}.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altLang="zh-CN" b="1" dirty="0"/>
                <a:t>Random factor substitution (RFS)</a:t>
              </a:r>
              <a:r>
                <a:rPr lang="en-US" altLang="zh-CN" dirty="0"/>
                <a:t>: Randomly choose a factor from </a:t>
              </a:r>
              <a:r>
                <a:rPr lang="en-US" altLang="zh-CN" b="1" dirty="0"/>
                <a:t>Z</a:t>
              </a:r>
              <a:r>
                <a:rPr lang="en-US" altLang="zh-CN" baseline="30000" dirty="0"/>
                <a:t>2</a:t>
              </a:r>
              <a:r>
                <a:rPr lang="en-US" altLang="zh-CN" dirty="0"/>
                <a:t>, and use it to replace the corresponding factor in </a:t>
              </a:r>
              <a:r>
                <a:rPr lang="en-US" altLang="zh-CN" b="1" dirty="0"/>
                <a:t>Z</a:t>
              </a:r>
              <a:r>
                <a:rPr lang="en-US" altLang="zh-CN" baseline="30000" dirty="0"/>
                <a:t>1</a:t>
              </a:r>
              <a:r>
                <a:rPr lang="en-US" altLang="zh-CN" dirty="0"/>
                <a:t>. Suppose that the selected factor is </a:t>
              </a:r>
              <a:r>
                <a:rPr lang="en-US" altLang="zh-CN" b="1" dirty="0"/>
                <a:t>Z</a:t>
              </a:r>
              <a:r>
                <a:rPr lang="en-US" altLang="zh-CN" baseline="-25000" dirty="0"/>
                <a:t>f</a:t>
              </a:r>
              <a:r>
                <a:rPr lang="en-US" altLang="zh-CN" baseline="30000" dirty="0"/>
                <a:t>2</a:t>
              </a:r>
              <a:r>
                <a:rPr lang="en-US" altLang="zh-CN" dirty="0"/>
                <a:t> , we get a new factor set </a:t>
              </a:r>
              <a:r>
                <a:rPr lang="en-US" altLang="zh-CN" b="1" dirty="0"/>
                <a:t>Z</a:t>
              </a:r>
              <a:r>
                <a:rPr lang="en-US" altLang="zh-CN" dirty="0"/>
                <a:t>′ = {</a:t>
              </a:r>
              <a:r>
                <a:rPr lang="en-US" altLang="zh-CN" b="1" dirty="0"/>
                <a:t>Z</a:t>
              </a:r>
              <a:r>
                <a:rPr lang="en-US" altLang="zh-CN" baseline="-25000" dirty="0"/>
                <a:t>r</a:t>
              </a:r>
              <a:r>
                <a:rPr lang="en-US" altLang="zh-CN" baseline="30000" dirty="0"/>
                <a:t>1</a:t>
              </a:r>
              <a:r>
                <a:rPr lang="en-US" altLang="zh-CN" dirty="0"/>
                <a:t>, </a:t>
              </a:r>
              <a:r>
                <a:rPr lang="en-US" altLang="zh-CN" b="1" dirty="0"/>
                <a:t>Z</a:t>
              </a:r>
              <a:r>
                <a:rPr lang="en-US" altLang="zh-CN" baseline="-25000" dirty="0"/>
                <a:t>f</a:t>
              </a:r>
              <a:r>
                <a:rPr lang="en-US" altLang="zh-CN" baseline="30000" dirty="0"/>
                <a:t>2</a:t>
              </a:r>
              <a:r>
                <a:rPr lang="en-US" altLang="zh-CN" dirty="0"/>
                <a:t>, </a:t>
              </a:r>
              <a:r>
                <a:rPr lang="en-US" altLang="zh-CN" b="1" dirty="0"/>
                <a:t>Z</a:t>
              </a:r>
              <a:r>
                <a:rPr lang="en-US" altLang="zh-CN" baseline="-25000" dirty="0"/>
                <a:t>c</a:t>
              </a:r>
              <a:r>
                <a:rPr lang="en-US" altLang="zh-CN" baseline="30000" dirty="0"/>
                <a:t>1</a:t>
              </a:r>
              <a:r>
                <a:rPr lang="en-US" altLang="zh-CN" dirty="0"/>
                <a:t>, </a:t>
              </a:r>
              <a:r>
                <a:rPr lang="en-US" altLang="zh-CN" b="1" dirty="0"/>
                <a:t>Z</a:t>
              </a:r>
              <a:r>
                <a:rPr lang="en-US" altLang="zh-CN" baseline="-25000" dirty="0"/>
                <a:t>t</a:t>
              </a:r>
              <a:r>
                <a:rPr lang="en-US" altLang="zh-CN" baseline="30000" dirty="0"/>
                <a:t>1</a:t>
              </a:r>
              <a:r>
                <a:rPr lang="en-US" altLang="zh-CN" dirty="0"/>
                <a:t>}.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altLang="zh-CN" b="1" dirty="0"/>
                <a:t>Speech reconstruction</a:t>
              </a:r>
              <a:r>
                <a:rPr lang="en-US" altLang="zh-CN" dirty="0"/>
                <a:t>: Forward Z′ to the decoder and produce the reconstructed speech S′.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altLang="zh-CN" b="1" dirty="0"/>
                <a:t>2nd round encoding</a:t>
              </a:r>
              <a:r>
                <a:rPr lang="en-US" altLang="zh-CN" dirty="0"/>
                <a:t>: Encode S′ and obtain Z′ = {</a:t>
              </a:r>
              <a:r>
                <a:rPr lang="en-US" altLang="zh-CN" b="1" dirty="0"/>
                <a:t>Z</a:t>
              </a:r>
              <a:r>
                <a:rPr lang="en-US" altLang="zh-CN" baseline="-25000" dirty="0"/>
                <a:t>r</a:t>
              </a:r>
              <a:r>
                <a:rPr lang="en-US" altLang="zh-CN" dirty="0"/>
                <a:t>′ , </a:t>
              </a:r>
              <a:r>
                <a:rPr lang="en-US" altLang="zh-CN" b="1" dirty="0" err="1"/>
                <a:t>Z</a:t>
              </a:r>
              <a:r>
                <a:rPr lang="en-US" altLang="zh-CN" baseline="-25000" dirty="0" err="1"/>
                <a:t>f</a:t>
              </a:r>
              <a:r>
                <a:rPr lang="en-US" altLang="zh-CN" dirty="0"/>
                <a:t>′ , </a:t>
              </a:r>
              <a:r>
                <a:rPr lang="en-US" altLang="zh-CN" b="1" dirty="0" err="1"/>
                <a:t>Z</a:t>
              </a:r>
              <a:r>
                <a:rPr lang="en-US" altLang="zh-CN" baseline="-25000" dirty="0" err="1"/>
                <a:t>c</a:t>
              </a:r>
              <a:r>
                <a:rPr lang="en-US" altLang="zh-CN" dirty="0"/>
                <a:t>′, </a:t>
              </a:r>
              <a:r>
                <a:rPr lang="en-US" altLang="zh-CN" b="1" dirty="0" err="1"/>
                <a:t>Z</a:t>
              </a:r>
              <a:r>
                <a:rPr lang="en-US" altLang="zh-CN" baseline="-25000" dirty="0" err="1"/>
                <a:t>t</a:t>
              </a:r>
              <a:r>
                <a:rPr lang="en-US" altLang="zh-CN" dirty="0"/>
                <a:t>′}.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BCB31C6-6713-45FF-8517-BF4E17A497F1}"/>
                </a:ext>
              </a:extLst>
            </p:cNvPr>
            <p:cNvSpPr txBox="1"/>
            <p:nvPr/>
          </p:nvSpPr>
          <p:spPr>
            <a:xfrm>
              <a:off x="5873263" y="4428364"/>
              <a:ext cx="2696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ˆ</a:t>
              </a:r>
              <a:endParaRPr lang="zh-CN" altLang="en-US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C76898A-937E-4FCF-BD1A-3D444B449C5F}"/>
                </a:ext>
              </a:extLst>
            </p:cNvPr>
            <p:cNvSpPr txBox="1"/>
            <p:nvPr/>
          </p:nvSpPr>
          <p:spPr>
            <a:xfrm>
              <a:off x="5533294" y="4840034"/>
              <a:ext cx="2696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ˆ</a:t>
              </a:r>
              <a:endParaRPr lang="zh-CN" altLang="en-US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F65858C-606B-4B8B-8DC2-EDB7A7E20095}"/>
                </a:ext>
              </a:extLst>
            </p:cNvPr>
            <p:cNvSpPr txBox="1"/>
            <p:nvPr/>
          </p:nvSpPr>
          <p:spPr>
            <a:xfrm>
              <a:off x="4161694" y="4847202"/>
              <a:ext cx="2696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ˆ</a:t>
              </a:r>
              <a:endParaRPr lang="zh-CN" altLang="en-US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0E997861-C8E9-4DFF-83E3-3ED74DFC07EF}"/>
                </a:ext>
              </a:extLst>
            </p:cNvPr>
            <p:cNvSpPr txBox="1"/>
            <p:nvPr/>
          </p:nvSpPr>
          <p:spPr>
            <a:xfrm>
              <a:off x="1216271" y="5124757"/>
              <a:ext cx="2696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ˆ</a:t>
              </a:r>
              <a:endParaRPr lang="zh-CN" altLang="en-US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45EB19F-FABD-4EA2-A5B7-FF69D73DE539}"/>
                </a:ext>
              </a:extLst>
            </p:cNvPr>
            <p:cNvSpPr txBox="1"/>
            <p:nvPr/>
          </p:nvSpPr>
          <p:spPr>
            <a:xfrm>
              <a:off x="1632440" y="5124757"/>
              <a:ext cx="2696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ˆ</a:t>
              </a:r>
              <a:endParaRPr lang="zh-CN" altLang="en-US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6ACAA8B-0AF2-4EA2-A494-B06FE12E62D0}"/>
                </a:ext>
              </a:extLst>
            </p:cNvPr>
            <p:cNvSpPr txBox="1"/>
            <p:nvPr/>
          </p:nvSpPr>
          <p:spPr>
            <a:xfrm>
              <a:off x="2042747" y="5124757"/>
              <a:ext cx="2696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ˆ</a:t>
              </a:r>
              <a:endParaRPr lang="zh-CN" altLang="en-US" dirty="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BB47124-7B65-4899-ADFA-4838EED63B6E}"/>
                </a:ext>
              </a:extLst>
            </p:cNvPr>
            <p:cNvSpPr txBox="1"/>
            <p:nvPr/>
          </p:nvSpPr>
          <p:spPr>
            <a:xfrm>
              <a:off x="2422285" y="5124757"/>
              <a:ext cx="2696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ˆ</a:t>
              </a:r>
              <a:endParaRPr lang="zh-CN" altLang="en-US" dirty="0"/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1650F7F7-6D44-462D-8FB6-F300485CB183}"/>
              </a:ext>
            </a:extLst>
          </p:cNvPr>
          <p:cNvSpPr txBox="1"/>
          <p:nvPr/>
        </p:nvSpPr>
        <p:spPr>
          <a:xfrm>
            <a:off x="838200" y="5418835"/>
            <a:ext cx="1051559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The cycle loss is computed as: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The final loss: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3B1B2D0-0D9E-481C-81A8-9632E96A11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27"/>
          <a:stretch/>
        </p:blipFill>
        <p:spPr>
          <a:xfrm>
            <a:off x="4237890" y="5398481"/>
            <a:ext cx="1858109" cy="37859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A12F7E-55F1-4B03-915E-63F3F7823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337" y="5863468"/>
            <a:ext cx="2057951" cy="35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8E59B9-FB00-4242-BA8E-CAC798FC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797169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Theoretical analysis</a:t>
            </a:r>
            <a:endParaRPr lang="zh-CN" altLang="en-US" sz="32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16614D7-AD08-4A8B-B524-363DCA0CE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2168768"/>
            <a:ext cx="4230699" cy="207022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474C09C-C537-4CE9-A556-D734BD3D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62200"/>
            <a:ext cx="4512102" cy="1723292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5A8B2EF-CAB1-4424-8D47-2E55CA119897}"/>
              </a:ext>
            </a:extLst>
          </p:cNvPr>
          <p:cNvSpPr txBox="1"/>
          <p:nvPr/>
        </p:nvSpPr>
        <p:spPr>
          <a:xfrm>
            <a:off x="2080912" y="4631657"/>
            <a:ext cx="298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b="1" dirty="0"/>
              <a:t>Z</a:t>
            </a:r>
            <a:r>
              <a:rPr lang="en-US" altLang="zh-CN" baseline="-25000" dirty="0"/>
              <a:t>1</a:t>
            </a:r>
            <a:r>
              <a:rPr lang="en-US" altLang="zh-CN" dirty="0"/>
              <a:t> and </a:t>
            </a:r>
            <a:r>
              <a:rPr lang="en-US" altLang="zh-CN" b="1" dirty="0"/>
              <a:t>Z</a:t>
            </a:r>
            <a:r>
              <a:rPr lang="en-US" altLang="zh-CN" baseline="-25000" dirty="0"/>
              <a:t>2</a:t>
            </a:r>
            <a:r>
              <a:rPr lang="en-US" altLang="zh-CN" dirty="0"/>
              <a:t> are independent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65F16FB-DABF-466B-BADE-BF1399AC234E}"/>
              </a:ext>
            </a:extLst>
          </p:cNvPr>
          <p:cNvSpPr txBox="1"/>
          <p:nvPr/>
        </p:nvSpPr>
        <p:spPr>
          <a:xfrm>
            <a:off x="6807469" y="4631657"/>
            <a:ext cx="330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b="1" dirty="0"/>
              <a:t>Z</a:t>
            </a:r>
            <a:r>
              <a:rPr lang="en-US" altLang="zh-CN" baseline="-25000" dirty="0"/>
              <a:t>1</a:t>
            </a:r>
            <a:r>
              <a:rPr lang="en-US" altLang="zh-CN" dirty="0"/>
              <a:t> and </a:t>
            </a:r>
            <a:r>
              <a:rPr lang="en-US" altLang="zh-CN" b="1" dirty="0"/>
              <a:t>Z</a:t>
            </a:r>
            <a:r>
              <a:rPr lang="en-US" altLang="zh-CN" baseline="-25000" dirty="0"/>
              <a:t>2</a:t>
            </a:r>
            <a:r>
              <a:rPr lang="en-US" altLang="zh-CN" dirty="0"/>
              <a:t> are not independent</a:t>
            </a:r>
          </a:p>
        </p:txBody>
      </p:sp>
    </p:spTree>
    <p:extLst>
      <p:ext uri="{BB962C8B-B14F-4D97-AF65-F5344CB8AC3E}">
        <p14:creationId xmlns:p14="http://schemas.microsoft.com/office/powerpoint/2010/main" val="2061030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8E59B9-FB00-4242-BA8E-CAC798FC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797169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Theoretical analysis</a:t>
            </a:r>
            <a:endParaRPr lang="zh-CN" altLang="en-US" sz="32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8E0CD84-130C-45A1-B209-7A6E34DF3386}"/>
              </a:ext>
            </a:extLst>
          </p:cNvPr>
          <p:cNvSpPr txBox="1"/>
          <p:nvPr/>
        </p:nvSpPr>
        <p:spPr>
          <a:xfrm>
            <a:off x="838200" y="1406769"/>
            <a:ext cx="10515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Defining </a:t>
            </a:r>
            <a:r>
              <a:rPr lang="en-US" altLang="zh-CN" b="1" dirty="0"/>
              <a:t>Z</a:t>
            </a:r>
            <a:r>
              <a:rPr lang="en-US" altLang="zh-CN" dirty="0"/>
              <a:t>′ = {</a:t>
            </a:r>
            <a:r>
              <a:rPr lang="en-US" altLang="zh-CN" b="1" dirty="0"/>
              <a:t>Z</a:t>
            </a:r>
            <a:r>
              <a:rPr lang="en-US" altLang="zh-CN" baseline="-25000" dirty="0"/>
              <a:t>1</a:t>
            </a:r>
            <a:r>
              <a:rPr lang="en-US" altLang="zh-CN" dirty="0"/>
              <a:t>′ , </a:t>
            </a:r>
            <a:r>
              <a:rPr lang="en-US" altLang="zh-CN" b="1" dirty="0"/>
              <a:t>Z</a:t>
            </a:r>
            <a:r>
              <a:rPr lang="en-US" altLang="zh-CN" baseline="-25000" dirty="0"/>
              <a:t>2</a:t>
            </a:r>
            <a:r>
              <a:rPr lang="en-US" altLang="zh-CN" dirty="0"/>
              <a:t>′ } the factors after RFS, we can get </a:t>
            </a:r>
            <a:r>
              <a:rPr lang="en-US" altLang="zh-CN" b="1" dirty="0"/>
              <a:t>Z</a:t>
            </a:r>
            <a:r>
              <a:rPr lang="en-US" altLang="zh-CN" dirty="0"/>
              <a:t>′ = {</a:t>
            </a:r>
            <a:r>
              <a:rPr lang="en-US" altLang="zh-CN" b="1" dirty="0"/>
              <a:t>Z</a:t>
            </a:r>
            <a:r>
              <a:rPr lang="en-US" altLang="zh-CN" baseline="-25000" dirty="0"/>
              <a:t>1</a:t>
            </a:r>
            <a:r>
              <a:rPr lang="en-US" altLang="zh-CN" dirty="0"/>
              <a:t>′ , </a:t>
            </a:r>
            <a:r>
              <a:rPr lang="en-US" altLang="zh-CN" b="1" dirty="0"/>
              <a:t>Z</a:t>
            </a:r>
            <a:r>
              <a:rPr lang="en-US" altLang="zh-CN" baseline="-25000" dirty="0"/>
              <a:t>2</a:t>
            </a:r>
            <a:r>
              <a:rPr lang="en-US" altLang="zh-CN" dirty="0"/>
              <a:t>′ } after a cycle process.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Our purpose is to let </a:t>
            </a:r>
            <a:r>
              <a:rPr lang="en-US" altLang="zh-CN" b="1" dirty="0"/>
              <a:t>Z</a:t>
            </a:r>
            <a:r>
              <a:rPr lang="en-US" altLang="zh-CN" baseline="-25000" dirty="0"/>
              <a:t>1</a:t>
            </a:r>
            <a:r>
              <a:rPr lang="en-US" altLang="zh-CN" dirty="0"/>
              <a:t>′ fully determined by </a:t>
            </a:r>
            <a:r>
              <a:rPr lang="en-US" altLang="zh-CN" b="1" dirty="0"/>
              <a:t>Z</a:t>
            </a:r>
            <a:r>
              <a:rPr lang="en-US" altLang="zh-CN" baseline="-25000" dirty="0"/>
              <a:t>1</a:t>
            </a:r>
            <a:r>
              <a:rPr lang="en-US" altLang="zh-CN" dirty="0"/>
              <a:t>′ and </a:t>
            </a:r>
            <a:r>
              <a:rPr lang="en-US" altLang="zh-CN" b="1" dirty="0"/>
              <a:t>Z</a:t>
            </a:r>
            <a:r>
              <a:rPr lang="en-US" altLang="zh-CN" baseline="-25000" dirty="0"/>
              <a:t>2</a:t>
            </a:r>
            <a:r>
              <a:rPr lang="en-US" altLang="zh-CN" dirty="0"/>
              <a:t>′ fully determined by </a:t>
            </a:r>
            <a:r>
              <a:rPr lang="en-US" altLang="zh-CN" b="1" dirty="0"/>
              <a:t>Z</a:t>
            </a:r>
            <a:r>
              <a:rPr lang="en-US" altLang="zh-CN" baseline="-25000" dirty="0"/>
              <a:t>2</a:t>
            </a:r>
            <a:r>
              <a:rPr lang="en-US" altLang="zh-CN" dirty="0"/>
              <a:t>′.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Assume that the conditional probabilities p(</a:t>
            </a:r>
            <a:r>
              <a:rPr lang="en-US" altLang="zh-CN" b="1" dirty="0"/>
              <a:t>Z</a:t>
            </a:r>
            <a:r>
              <a:rPr lang="en-US" altLang="zh-CN" baseline="-25000" dirty="0"/>
              <a:t>1</a:t>
            </a:r>
            <a:r>
              <a:rPr lang="en-US" altLang="zh-CN" dirty="0"/>
              <a:t>′ |</a:t>
            </a:r>
            <a:r>
              <a:rPr lang="en-US" altLang="zh-CN" b="1" dirty="0"/>
              <a:t>Z</a:t>
            </a:r>
            <a:r>
              <a:rPr lang="en-US" altLang="zh-CN" baseline="-25000" dirty="0"/>
              <a:t>1</a:t>
            </a:r>
            <a:r>
              <a:rPr lang="en-US" altLang="zh-CN" dirty="0"/>
              <a:t>′) and p(</a:t>
            </a:r>
            <a:r>
              <a:rPr lang="en-US" altLang="zh-CN" b="1" dirty="0"/>
              <a:t>Z</a:t>
            </a:r>
            <a:r>
              <a:rPr lang="en-US" altLang="zh-CN" baseline="-25000" dirty="0"/>
              <a:t>2</a:t>
            </a:r>
            <a:r>
              <a:rPr lang="en-US" altLang="zh-CN" dirty="0"/>
              <a:t>′ |</a:t>
            </a:r>
            <a:r>
              <a:rPr lang="en-US" altLang="zh-CN" b="1" dirty="0"/>
              <a:t>Z</a:t>
            </a:r>
            <a:r>
              <a:rPr lang="en-US" altLang="zh-CN" baseline="-25000" dirty="0"/>
              <a:t>2</a:t>
            </a:r>
            <a:r>
              <a:rPr lang="en-US" altLang="zh-CN" dirty="0"/>
              <a:t>′) are isotropic Gaussian with variation σ, then we have: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CN" sz="4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In the case             :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F65858C-606B-4B8B-8DC2-EDB7A7E20095}"/>
              </a:ext>
            </a:extLst>
          </p:cNvPr>
          <p:cNvSpPr txBox="1"/>
          <p:nvPr/>
        </p:nvSpPr>
        <p:spPr>
          <a:xfrm>
            <a:off x="6846278" y="3063332"/>
            <a:ext cx="269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ˆ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AAE4A64-61C4-4EF4-8123-6E2858935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404" y="2341709"/>
            <a:ext cx="4828075" cy="6624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E2D4DA4-42F0-4094-BA35-CFB89FD59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536661"/>
            <a:ext cx="641472" cy="2454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CD71D35-E29A-49CE-A418-07BA6B852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404" y="4519586"/>
            <a:ext cx="4743046" cy="199845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1F0CEE4-6649-41CC-B888-ED99A86F2A53}"/>
              </a:ext>
            </a:extLst>
          </p:cNvPr>
          <p:cNvSpPr txBox="1"/>
          <p:nvPr/>
        </p:nvSpPr>
        <p:spPr>
          <a:xfrm>
            <a:off x="6711463" y="1350429"/>
            <a:ext cx="269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ˆ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DCE5ECF-2E27-458A-803B-79A88A7B7B09}"/>
              </a:ext>
            </a:extLst>
          </p:cNvPr>
          <p:cNvSpPr txBox="1"/>
          <p:nvPr/>
        </p:nvSpPr>
        <p:spPr>
          <a:xfrm>
            <a:off x="7239001" y="1349693"/>
            <a:ext cx="269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ˆ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96B8743-15D2-4608-8D43-5D787E12A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435" y="3801326"/>
            <a:ext cx="4787044" cy="61569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7E458E4-1D27-41A3-9331-6DE1256C25ED}"/>
              </a:ext>
            </a:extLst>
          </p:cNvPr>
          <p:cNvSpPr txBox="1"/>
          <p:nvPr/>
        </p:nvSpPr>
        <p:spPr>
          <a:xfrm>
            <a:off x="7693233" y="1347594"/>
            <a:ext cx="269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ˆ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6D963C1-CF97-4845-88BD-263BD1CB549B}"/>
              </a:ext>
            </a:extLst>
          </p:cNvPr>
          <p:cNvSpPr txBox="1"/>
          <p:nvPr/>
        </p:nvSpPr>
        <p:spPr>
          <a:xfrm>
            <a:off x="3237404" y="1775540"/>
            <a:ext cx="269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ˆ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7D871F3-D22C-4B41-989C-F1A62992E7F9}"/>
              </a:ext>
            </a:extLst>
          </p:cNvPr>
          <p:cNvSpPr txBox="1"/>
          <p:nvPr/>
        </p:nvSpPr>
        <p:spPr>
          <a:xfrm>
            <a:off x="6307016" y="1783065"/>
            <a:ext cx="269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ˆ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42412EA-8630-437A-93CC-92D91D39EB83}"/>
              </a:ext>
            </a:extLst>
          </p:cNvPr>
          <p:cNvSpPr txBox="1"/>
          <p:nvPr/>
        </p:nvSpPr>
        <p:spPr>
          <a:xfrm>
            <a:off x="5425774" y="3062536"/>
            <a:ext cx="269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502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8E59B9-FB00-4242-BA8E-CAC798FC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797169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Data and configurations</a:t>
            </a:r>
            <a:endParaRPr lang="zh-CN" altLang="en-US" sz="32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8E0CD84-130C-45A1-B209-7A6E34DF3386}"/>
              </a:ext>
            </a:extLst>
          </p:cNvPr>
          <p:cNvSpPr txBox="1"/>
          <p:nvPr/>
        </p:nvSpPr>
        <p:spPr>
          <a:xfrm>
            <a:off x="838200" y="1406769"/>
            <a:ext cx="1051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Training: 100 speakers in the CSTR VCTK corpus;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Test: 8 speakers in the CSTR VCTK corpus;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The speakers and utterances in the training and test sets are not overlapped;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The only major modification was that we changed the input to the timber encoder from one-hot speaker codes to continuous speaker vectors in order to improve generalization capability.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6FD330C-36AA-4595-A66B-920659ADF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49" y="3429000"/>
            <a:ext cx="4033901" cy="26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58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4843</TotalTime>
  <Words>874</Words>
  <Application>Microsoft Office PowerPoint</Application>
  <PresentationFormat>宽屏</PresentationFormat>
  <Paragraphs>98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等线 Light</vt:lpstr>
      <vt:lpstr>华文楷体</vt:lpstr>
      <vt:lpstr>Arial</vt:lpstr>
      <vt:lpstr>Wingdings</vt:lpstr>
      <vt:lpstr>Office 主题​​</vt:lpstr>
      <vt:lpstr>PowerPoint 演示文稿</vt:lpstr>
      <vt:lpstr>Speech Factorization</vt:lpstr>
      <vt:lpstr>AutoVC</vt:lpstr>
      <vt:lpstr>SpeechFlow</vt:lpstr>
      <vt:lpstr>SpeechFlow</vt:lpstr>
      <vt:lpstr>CycleFlow</vt:lpstr>
      <vt:lpstr>Theoretical analysis</vt:lpstr>
      <vt:lpstr>Theoretical analysis</vt:lpstr>
      <vt:lpstr>Data and configurations</vt:lpstr>
      <vt:lpstr>Results</vt:lpstr>
      <vt:lpstr>Results</vt:lpstr>
      <vt:lpstr>Results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孙 浩然</dc:creator>
  <cp:lastModifiedBy>wangd</cp:lastModifiedBy>
  <cp:revision>57</cp:revision>
  <dcterms:created xsi:type="dcterms:W3CDTF">2021-10-15T02:52:48Z</dcterms:created>
  <dcterms:modified xsi:type="dcterms:W3CDTF">2022-07-02T03:27:25Z</dcterms:modified>
</cp:coreProperties>
</file>