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57" r:id="rId4"/>
    <p:sldId id="258" r:id="rId5"/>
    <p:sldId id="259" r:id="rId6"/>
    <p:sldId id="260" r:id="rId7"/>
    <p:sldId id="286" r:id="rId8"/>
    <p:sldId id="274" r:id="rId9"/>
    <p:sldId id="261" r:id="rId10"/>
    <p:sldId id="262" r:id="rId11"/>
    <p:sldId id="263" r:id="rId12"/>
    <p:sldId id="282" r:id="rId13"/>
    <p:sldId id="264" r:id="rId14"/>
    <p:sldId id="265" r:id="rId15"/>
    <p:sldId id="287" r:id="rId16"/>
    <p:sldId id="266" r:id="rId17"/>
    <p:sldId id="267" r:id="rId18"/>
    <p:sldId id="288" r:id="rId19"/>
    <p:sldId id="268" r:id="rId20"/>
    <p:sldId id="269" r:id="rId21"/>
    <p:sldId id="290" r:id="rId22"/>
    <p:sldId id="270" r:id="rId23"/>
    <p:sldId id="279" r:id="rId24"/>
    <p:sldId id="280" r:id="rId25"/>
    <p:sldId id="281" r:id="rId26"/>
    <p:sldId id="271" r:id="rId27"/>
    <p:sldId id="284" r:id="rId28"/>
    <p:sldId id="289" r:id="rId29"/>
    <p:sldId id="277" r:id="rId30"/>
    <p:sldId id="278" r:id="rId31"/>
    <p:sldId id="276" r:id="rId32"/>
    <p:sldId id="275" r:id="rId3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543110" y="4258491"/>
            <a:ext cx="192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王延清</a:t>
            </a:r>
            <a:endParaRPr lang="zh-CN" altLang="en-US" sz="3600" dirty="0"/>
          </a:p>
        </p:txBody>
      </p:sp>
      <p:sp>
        <p:nvSpPr>
          <p:cNvPr id="4" name="文本框 3"/>
          <p:cNvSpPr txBox="1"/>
          <p:nvPr/>
        </p:nvSpPr>
        <p:spPr>
          <a:xfrm>
            <a:off x="3373415" y="2649702"/>
            <a:ext cx="544517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CN" altLang="en-US" sz="6000" dirty="0"/>
              <a:t>双周</a:t>
            </a:r>
            <a:r>
              <a:rPr lang="zh-CN" altLang="en-US" sz="6000" dirty="0" smtClean="0"/>
              <a:t>任务报告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953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46419" y="2330029"/>
            <a:ext cx="5423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r>
              <a:rPr lang="zh-CN" altLang="en-US" dirty="0"/>
              <a:t>函数在约束条件下的极值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40137" y="3577567"/>
            <a:ext cx="337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Lagrange</a:t>
            </a:r>
            <a:r>
              <a:rPr lang="zh-CN" altLang="en-US" sz="3600" dirty="0" smtClean="0"/>
              <a:t>乘子法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5681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3294" y="1307475"/>
            <a:ext cx="3374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Lagrange</a:t>
            </a:r>
            <a:r>
              <a:rPr lang="zh-CN" altLang="en-US" sz="3600" dirty="0" smtClean="0"/>
              <a:t>乘子法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1092929" y="2633663"/>
                <a:ext cx="10389322" cy="988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zh-CN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𝐶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endChr m:val="]"/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p>
                                <m:sSup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zh-CN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sSubSup>
                                <m:sSubSup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zh-CN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zh-CN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sz="2400" i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929" y="2633663"/>
                <a:ext cx="10389322" cy="988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4733834" y="3840395"/>
                <a:ext cx="20528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≥0,</m:t>
                      </m:r>
                      <m:sSub>
                        <m:sSub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834" y="3840395"/>
                <a:ext cx="2052870" cy="461665"/>
              </a:xfrm>
              <a:prstGeom prst="rect">
                <a:avLst/>
              </a:prstGeom>
              <a:blipFill>
                <a:blip r:embed="rId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29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781140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020032"/>
              </p:ext>
            </p:extLst>
          </p:nvPr>
        </p:nvGraphicFramePr>
        <p:xfrm>
          <a:off x="4148727" y="1851834"/>
          <a:ext cx="3832679" cy="317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1562040" imgH="1295280" progId="Equation.DSMT4">
                  <p:embed/>
                </p:oleObj>
              </mc:Choice>
              <mc:Fallback>
                <p:oleObj name="Equation" r:id="rId5" imgW="156204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8727" y="1851834"/>
                        <a:ext cx="3832679" cy="31783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53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409023" y="3582290"/>
                <a:ext cx="3142848" cy="988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40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zh-CN" altLang="en-US" sz="2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,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zh-CN" altLang="en-US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023" y="3582290"/>
                <a:ext cx="3142848" cy="988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3126396" y="2257434"/>
                <a:ext cx="5782224" cy="1186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800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zh-CN" alt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zh-CN" alt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zh-CN" alt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2800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zh-CN" altLang="en-US" sz="2800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28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28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zh-CN" alt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28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zh-CN" altLang="en-US" sz="28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sz="28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zh-CN" altLang="en-US" sz="28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  <m:r>
                                <a:rPr lang="zh-CN" altLang="en-US" sz="2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2800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28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6396" y="2257434"/>
                <a:ext cx="5782224" cy="11866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61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42552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117058" y="3794957"/>
                <a:ext cx="8398542" cy="1343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sz="3200" i="0">
                          <a:latin typeface="Cambria Math" panose="02040503050406030204" pitchFamily="18" charset="0"/>
                        </a:rPr>
                        <m:t>−2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zh-CN" altLang="en-US" sz="320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)≤</m:t>
                          </m:r>
                          <m:sSup>
                            <m:sSup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058" y="3794957"/>
                <a:ext cx="8398542" cy="1343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977540" y="1023744"/>
            <a:ext cx="45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r>
              <a:rPr lang="zh-CN" altLang="en-US" dirty="0" smtClean="0"/>
              <a:t>认为</a:t>
            </a:r>
            <a:r>
              <a:rPr lang="en-US" altLang="zh-CN" dirty="0" smtClean="0"/>
              <a:t>z</a:t>
            </a:r>
            <a:r>
              <a:rPr lang="zh-CN" altLang="en-US" dirty="0" smtClean="0"/>
              <a:t>在此</a:t>
            </a:r>
            <a:r>
              <a:rPr lang="zh-CN" altLang="en-US" dirty="0" smtClean="0">
                <a:solidFill>
                  <a:schemeClr val="accent5"/>
                </a:solidFill>
              </a:rPr>
              <a:t>超球面内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508025"/>
              </p:ext>
            </p:extLst>
          </p:nvPr>
        </p:nvGraphicFramePr>
        <p:xfrm>
          <a:off x="3980544" y="1983811"/>
          <a:ext cx="3622039" cy="679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1218960" imgH="228600" progId="Equation.DSMT4">
                  <p:embed/>
                </p:oleObj>
              </mc:Choice>
              <mc:Fallback>
                <p:oleObj name="Equation" r:id="rId6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80544" y="1983811"/>
                        <a:ext cx="3622039" cy="679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977540" y="3148626"/>
            <a:ext cx="45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600"/>
            </a:lvl1pPr>
          </a:lstStyle>
          <a:p>
            <a:r>
              <a:rPr lang="zh-CN" altLang="en-US" dirty="0" smtClean="0"/>
              <a:t>即：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464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56521" y="3044280"/>
            <a:ext cx="347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/>
              <a:t>一般化算法</a:t>
            </a:r>
            <a:endParaRPr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6549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62128" y="2548823"/>
            <a:ext cx="214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二维平面</a:t>
            </a:r>
            <a:endParaRPr lang="zh-CN" altLang="en-US" sz="3600" dirty="0"/>
          </a:p>
        </p:txBody>
      </p:sp>
      <p:sp>
        <p:nvSpPr>
          <p:cNvPr id="4" name="文本框 3"/>
          <p:cNvSpPr txBox="1"/>
          <p:nvPr/>
        </p:nvSpPr>
        <p:spPr>
          <a:xfrm>
            <a:off x="3962129" y="3668916"/>
            <a:ext cx="214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高</a:t>
            </a:r>
            <a:r>
              <a:rPr lang="zh-CN" altLang="en-US" sz="3600" dirty="0" smtClean="0"/>
              <a:t>维空间</a:t>
            </a:r>
            <a:endParaRPr lang="zh-CN" altLang="en-US" sz="3600" dirty="0"/>
          </a:p>
        </p:txBody>
      </p:sp>
      <p:sp>
        <p:nvSpPr>
          <p:cNvPr id="5" name="文本框 4"/>
          <p:cNvSpPr txBox="1"/>
          <p:nvPr/>
        </p:nvSpPr>
        <p:spPr>
          <a:xfrm>
            <a:off x="6753225" y="2548823"/>
            <a:ext cx="214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5"/>
                </a:solidFill>
              </a:rPr>
              <a:t>内积</a:t>
            </a:r>
            <a:endParaRPr lang="zh-CN" altLang="en-US" sz="3600" dirty="0">
              <a:solidFill>
                <a:schemeClr val="accent5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53225" y="3668916"/>
            <a:ext cx="214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核函数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44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921117" y="803567"/>
                <a:ext cx="8398542" cy="1343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zh-CN" altLang="en-US" sz="32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3200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sz="3200" i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zh-CN" altLang="en-US" sz="3200" i="1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sz="3200" i="0">
                          <a:latin typeface="Cambria Math" panose="02040503050406030204" pitchFamily="18" charset="0"/>
                        </a:rPr>
                        <m:t>−2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zh-CN" altLang="en-US" sz="3200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3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zh-CN" alt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3200" i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sz="3200" i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zh-CN" altLang="en-US" sz="3200" i="1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 i="1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3200" i="1">
                                      <a:solidFill>
                                        <a:schemeClr val="accent5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zh-CN" altLang="en-US" sz="320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  <m:r>
                            <a:rPr lang="zh-CN" altLang="en-US" sz="3200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sz="3200" i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zh-CN" altLang="en-US" sz="3200" i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sz="3200" i="0">
                              <a:latin typeface="Cambria Math" panose="02040503050406030204" pitchFamily="18" charset="0"/>
                            </a:rPr>
                            <m:t>≤</m:t>
                          </m:r>
                          <m:sSup>
                            <m:sSupPr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zh-CN" altLang="en-US" sz="3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117" y="803567"/>
                <a:ext cx="8398542" cy="1343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6277"/>
              </p:ext>
            </p:extLst>
          </p:nvPr>
        </p:nvGraphicFramePr>
        <p:xfrm>
          <a:off x="4394200" y="215319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153197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677729" y="2861259"/>
                <a:ext cx="8885318" cy="1343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zh-CN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zh-CN" altLang="en-US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zh-CN" altLang="en-US" sz="3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32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𝜶</m:t>
                                  </m:r>
                                </m:e>
                                <m:sub>
                                  <m:r>
                                    <a:rPr lang="zh-CN" altLang="en-US" sz="32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zh-CN" altLang="en-US" sz="3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2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320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zh-CN" altLang="en-US" sz="3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32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a:rPr lang="zh-CN" altLang="en-US" sz="32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32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zh-CN" altLang="en-US" sz="3200" b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j</m:t>
                              </m:r>
                            </m:sub>
                          </m:sSub>
                          <m:r>
                            <a:rPr lang="zh-CN" altLang="en-US" sz="3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zh-CN" altLang="en-US" sz="3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zh-CN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CN" alt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CN" altLang="en-US" sz="3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sz="32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zh-CN" altLang="en-US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zh-CN" altLang="en-US" sz="3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sSup>
                            <m:sSupPr>
                              <m:ctrlPr>
                                <a:rPr lang="zh-CN" alt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3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zh-CN" altLang="en-US" sz="3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sz="32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7729" y="2861259"/>
                <a:ext cx="8885318" cy="13430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3072388" y="50391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97404"/>
              </p:ext>
            </p:extLst>
          </p:nvPr>
        </p:nvGraphicFramePr>
        <p:xfrm>
          <a:off x="4394200" y="2153197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94200" y="2153197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394200" y="4558760"/>
                <a:ext cx="5636339" cy="8359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zh-CN" altLang="en-US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zh-CN" alt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zh-CN" altLang="en-US" sz="3200" i="1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zh-CN" altLang="en-US" sz="32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zh-CN" altLang="en-US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CN" alt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zh-CN" alt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zh-CN" altLang="en-US" sz="32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zh-CN" altLang="en-US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zh-CN" altLang="en-US" sz="32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32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zh-CN" altLang="en-US" sz="32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zh-CN" altLang="en-US" sz="32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200" y="4558760"/>
                <a:ext cx="5636339" cy="83593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2309451" y="4662921"/>
            <a:ext cx="2191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RBF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核函数</a:t>
            </a:r>
            <a:endParaRPr lang="zh-CN" alt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413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89471" y="2725339"/>
            <a:ext cx="33682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算法实现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67230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11364" y="3796548"/>
            <a:ext cx="2638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/>
            </a:lvl1pPr>
          </a:lstStyle>
          <a:p>
            <a:r>
              <a:rPr lang="en-US" altLang="zh-CN" dirty="0"/>
              <a:t>LIBSVM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114803" y="2101083"/>
            <a:ext cx="45225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MATLAB GUI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5860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75166" y="2964031"/>
            <a:ext cx="32416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/>
              <a:t>现实背景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448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67050" y="1383008"/>
            <a:ext cx="4702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MATLAB GUI</a:t>
            </a:r>
            <a:endParaRPr lang="zh-CN" altLang="en-US" sz="4800" dirty="0"/>
          </a:p>
        </p:txBody>
      </p:sp>
      <p:sp>
        <p:nvSpPr>
          <p:cNvPr id="4" name="文本框 3"/>
          <p:cNvSpPr txBox="1"/>
          <p:nvPr/>
        </p:nvSpPr>
        <p:spPr>
          <a:xfrm>
            <a:off x="1260559" y="2822072"/>
            <a:ext cx="205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数据设置</a:t>
            </a:r>
            <a:endParaRPr lang="en-US" altLang="zh-CN" sz="36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6428220" y="2822073"/>
            <a:ext cx="205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参数调整</a:t>
            </a:r>
            <a:endParaRPr lang="en-US" altLang="zh-CN" sz="3600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3931919" y="2822073"/>
            <a:ext cx="205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数据生成</a:t>
            </a:r>
            <a:endParaRPr lang="en-US" altLang="zh-CN" sz="36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8869680" y="2822073"/>
            <a:ext cx="205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运行绘图</a:t>
            </a:r>
            <a:endParaRPr lang="en-US" altLang="zh-CN" sz="3600" dirty="0" smtClean="0"/>
          </a:p>
        </p:txBody>
      </p:sp>
      <p:sp>
        <p:nvSpPr>
          <p:cNvPr id="8" name="文本框 7"/>
          <p:cNvSpPr txBox="1"/>
          <p:nvPr/>
        </p:nvSpPr>
        <p:spPr>
          <a:xfrm>
            <a:off x="1504432" y="3840480"/>
            <a:ext cx="1569660" cy="1289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训练集数据量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/>
              <a:t>维</a:t>
            </a:r>
            <a:r>
              <a:rPr lang="zh-CN" altLang="en-US" dirty="0" smtClean="0"/>
              <a:t>度数目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测试集数据量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895575" y="3853543"/>
            <a:ext cx="2339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训练集 </a:t>
            </a:r>
            <a:r>
              <a:rPr lang="en-US" altLang="zh-CN" dirty="0" smtClean="0">
                <a:solidFill>
                  <a:schemeClr val="accent5"/>
                </a:solidFill>
              </a:rPr>
              <a:t>and </a:t>
            </a:r>
            <a:r>
              <a:rPr lang="zh-CN" altLang="en-US" dirty="0" smtClean="0"/>
              <a:t>测试集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均匀分布 </a:t>
            </a:r>
            <a:r>
              <a:rPr lang="en-US" altLang="zh-CN" dirty="0" smtClean="0">
                <a:solidFill>
                  <a:schemeClr val="accent5"/>
                </a:solidFill>
              </a:rPr>
              <a:t>or</a:t>
            </a:r>
            <a:r>
              <a:rPr lang="en-US" altLang="zh-CN" dirty="0" smtClean="0"/>
              <a:t> </a:t>
            </a:r>
            <a:r>
              <a:rPr lang="zh-CN" altLang="en-US" dirty="0" smtClean="0"/>
              <a:t>正态分布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834052" y="3853543"/>
            <a:ext cx="1338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n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chemeClr val="accent5"/>
                </a:solidFill>
              </a:rPr>
              <a:t>and</a:t>
            </a:r>
            <a:r>
              <a:rPr lang="en-US" altLang="zh-CN" dirty="0" smtClean="0"/>
              <a:t> g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准确率显示</a:t>
            </a:r>
            <a:endParaRPr lang="en-US" altLang="zh-CN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8869680" y="3853543"/>
            <a:ext cx="21723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x-y-z </a:t>
            </a:r>
            <a:r>
              <a:rPr lang="en-US" altLang="zh-CN" dirty="0" smtClean="0">
                <a:solidFill>
                  <a:schemeClr val="accent5"/>
                </a:solidFill>
              </a:rPr>
              <a:t>and</a:t>
            </a:r>
            <a:r>
              <a:rPr lang="en-US" altLang="zh-CN" dirty="0" smtClean="0"/>
              <a:t> x-y</a:t>
            </a:r>
            <a:r>
              <a:rPr lang="zh-CN" altLang="en-US" dirty="0"/>
              <a:t> </a:t>
            </a:r>
            <a:r>
              <a:rPr lang="en-US" altLang="zh-CN" dirty="0" smtClean="0">
                <a:solidFill>
                  <a:schemeClr val="accent5"/>
                </a:solidFill>
              </a:rPr>
              <a:t>and</a:t>
            </a:r>
            <a:r>
              <a:rPr lang="en-US" altLang="zh-CN" dirty="0" smtClean="0"/>
              <a:t> y-z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判断结果显示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8895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95746" y="2871500"/>
            <a:ext cx="3049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运行结果</a:t>
            </a:r>
            <a:endParaRPr lang="en-US" altLang="zh-CN" sz="4800" dirty="0" smtClean="0"/>
          </a:p>
        </p:txBody>
      </p:sp>
    </p:spTree>
    <p:extLst>
      <p:ext uri="{BB962C8B-B14F-4D97-AF65-F5344CB8AC3E}">
        <p14:creationId xmlns:p14="http://schemas.microsoft.com/office/powerpoint/2010/main" val="22484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7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8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7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01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7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6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7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4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7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9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5" y="223838"/>
            <a:ext cx="935355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7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04721" y="3013502"/>
            <a:ext cx="2782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参数调整</a:t>
            </a:r>
            <a:endParaRPr lang="en-US" altLang="zh-CN" sz="4800" dirty="0" smtClean="0"/>
          </a:p>
        </p:txBody>
      </p:sp>
    </p:spTree>
    <p:extLst>
      <p:ext uri="{BB962C8B-B14F-4D97-AF65-F5344CB8AC3E}">
        <p14:creationId xmlns:p14="http://schemas.microsoft.com/office/powerpoint/2010/main" val="40882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43452" y="3105835"/>
            <a:ext cx="425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参数</a:t>
            </a:r>
            <a:r>
              <a:rPr lang="en-US" altLang="zh-CN" sz="3600" dirty="0" smtClean="0"/>
              <a:t>g</a:t>
            </a:r>
            <a:r>
              <a:rPr lang="zh-CN" altLang="en-US" sz="3600" dirty="0" smtClean="0"/>
              <a:t>的调整</a:t>
            </a:r>
            <a:endParaRPr lang="en-US" altLang="zh-CN" sz="3600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959" y="1482526"/>
            <a:ext cx="6476764" cy="389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1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135880" y="2921169"/>
            <a:ext cx="192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/>
              <a:t>分类</a:t>
            </a:r>
          </a:p>
        </p:txBody>
      </p:sp>
    </p:spTree>
    <p:extLst>
      <p:ext uri="{BB962C8B-B14F-4D97-AF65-F5344CB8AC3E}">
        <p14:creationId xmlns:p14="http://schemas.microsoft.com/office/powerpoint/2010/main" val="419654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167" y="1515292"/>
            <a:ext cx="6367736" cy="382741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81749" y="3105835"/>
            <a:ext cx="425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参数</a:t>
            </a:r>
            <a:r>
              <a:rPr lang="en-US" altLang="zh-CN" sz="3600" dirty="0" smtClean="0"/>
              <a:t>n(nu)</a:t>
            </a:r>
            <a:r>
              <a:rPr lang="zh-CN" altLang="en-US" sz="3600" dirty="0" smtClean="0"/>
              <a:t>的调整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31701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9014" y="1092320"/>
            <a:ext cx="5003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较好的参数（范围）</a:t>
            </a:r>
            <a:endParaRPr lang="en-US" altLang="zh-CN" sz="4000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3773539" y="3614060"/>
            <a:ext cx="4474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600" dirty="0" smtClean="0"/>
              <a:t>g: 0.0008-0.045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73539" y="4802778"/>
            <a:ext cx="414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zh-CN" sz="3600" dirty="0"/>
              <a:t>n</a:t>
            </a:r>
            <a:r>
              <a:rPr lang="en-US" altLang="zh-CN" sz="3600" dirty="0" smtClean="0"/>
              <a:t>: 0.0001-0.04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73539" y="2425342"/>
            <a:ext cx="425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600" dirty="0" smtClean="0"/>
              <a:t>训练数据量：≥</a:t>
            </a:r>
            <a:r>
              <a:rPr lang="en-US" altLang="zh-CN" sz="3600" dirty="0" smtClean="0"/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4666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30267" y="628324"/>
            <a:ext cx="3154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/>
              <a:t>进一步任务</a:t>
            </a:r>
            <a:endParaRPr lang="en-US" altLang="zh-CN" sz="4000" dirty="0" smtClean="0"/>
          </a:p>
        </p:txBody>
      </p:sp>
      <p:sp>
        <p:nvSpPr>
          <p:cNvPr id="5" name="矩形 4"/>
          <p:cNvSpPr/>
          <p:nvPr/>
        </p:nvSpPr>
        <p:spPr>
          <a:xfrm>
            <a:off x="2676835" y="1570369"/>
            <a:ext cx="7186583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 LIBSVM</a:t>
            </a:r>
            <a:r>
              <a:rPr lang="zh-CN" altLang="en-US" sz="2400" dirty="0" smtClean="0"/>
              <a:t>的</a:t>
            </a:r>
            <a:r>
              <a:rPr lang="zh-CN" altLang="en-US" sz="2400" dirty="0" smtClean="0">
                <a:solidFill>
                  <a:schemeClr val="accent5"/>
                </a:solidFill>
              </a:rPr>
              <a:t>内部算法</a:t>
            </a:r>
            <a:endParaRPr lang="en-US" altLang="zh-CN" sz="2400" dirty="0" smtClean="0">
              <a:solidFill>
                <a:schemeClr val="accent5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	LIBSVM: a library for support vector machines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	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R</a:t>
            </a:r>
            <a:r>
              <a:rPr lang="zh-CN" altLang="en-US" sz="2400" dirty="0" smtClean="0"/>
              <a:t>优化的具体方式 </a:t>
            </a:r>
            <a:r>
              <a:rPr lang="en-US" altLang="zh-CN" sz="2400" dirty="0" smtClean="0"/>
              <a:t>&amp; </a:t>
            </a:r>
            <a:r>
              <a:rPr lang="zh-CN" altLang="en-US" sz="2400" dirty="0" smtClean="0"/>
              <a:t>参数</a:t>
            </a:r>
            <a:r>
              <a:rPr lang="en-US" altLang="zh-CN" sz="2400" dirty="0" smtClean="0"/>
              <a:t>nu</a:t>
            </a:r>
            <a:r>
              <a:rPr lang="zh-CN" altLang="en-US" sz="2400" dirty="0" smtClean="0"/>
              <a:t>如何决定</a:t>
            </a:r>
            <a:r>
              <a:rPr lang="en-US" altLang="zh-CN" sz="2400" dirty="0" smtClean="0"/>
              <a:t>α</a:t>
            </a:r>
            <a:r>
              <a:rPr lang="zh-CN" altLang="en-US" sz="2400" dirty="0" smtClean="0"/>
              <a:t>）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 </a:t>
            </a:r>
            <a:r>
              <a:rPr lang="zh-CN" altLang="en-US" sz="2400" dirty="0" smtClean="0">
                <a:solidFill>
                  <a:schemeClr val="accent5"/>
                </a:solidFill>
              </a:rPr>
              <a:t>维度</a:t>
            </a:r>
            <a:r>
              <a:rPr lang="zh-CN" altLang="en-US" sz="2400" dirty="0" smtClean="0"/>
              <a:t>对准确率的影响</a:t>
            </a:r>
            <a:endParaRPr lang="en-US" altLang="zh-CN" sz="24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 </a:t>
            </a:r>
            <a:r>
              <a:rPr lang="zh-CN" altLang="en-US" sz="2400" dirty="0" smtClean="0">
                <a:solidFill>
                  <a:schemeClr val="accent5"/>
                </a:solidFill>
              </a:rPr>
              <a:t>第二类错误</a:t>
            </a:r>
            <a:r>
              <a:rPr lang="zh-CN" altLang="en-US" sz="2400" dirty="0" smtClean="0"/>
              <a:t>（及准确率）的</a:t>
            </a:r>
            <a:r>
              <a:rPr lang="zh-CN" altLang="en-US" sz="2400" dirty="0" smtClean="0"/>
              <a:t>统计</a:t>
            </a:r>
            <a:endParaRPr lang="en-US" altLang="zh-CN" sz="24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 选用</a:t>
            </a:r>
            <a:r>
              <a:rPr lang="zh-CN" altLang="en-US" sz="2400" dirty="0" smtClean="0">
                <a:solidFill>
                  <a:schemeClr val="accent5"/>
                </a:solidFill>
              </a:rPr>
              <a:t>支持向量数目</a:t>
            </a:r>
            <a:r>
              <a:rPr lang="zh-CN" altLang="en-US" sz="2400" dirty="0" smtClean="0"/>
              <a:t>的统计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 与</a:t>
            </a:r>
            <a:r>
              <a:rPr lang="zh-CN" altLang="en-US" sz="2400" dirty="0" smtClean="0">
                <a:solidFill>
                  <a:schemeClr val="accent5"/>
                </a:solidFill>
              </a:rPr>
              <a:t>其他 </a:t>
            </a:r>
            <a:r>
              <a:rPr lang="en-US" altLang="zh-CN" sz="2400" dirty="0" smtClean="0">
                <a:solidFill>
                  <a:schemeClr val="accent5"/>
                </a:solidFill>
              </a:rPr>
              <a:t>One-class SVM </a:t>
            </a:r>
            <a:r>
              <a:rPr lang="zh-CN" altLang="en-US" sz="2400" dirty="0" smtClean="0">
                <a:solidFill>
                  <a:schemeClr val="accent5"/>
                </a:solidFill>
              </a:rPr>
              <a:t>算法</a:t>
            </a:r>
            <a:r>
              <a:rPr lang="zh-CN" altLang="en-US" sz="2400" dirty="0" smtClean="0"/>
              <a:t>进行效果对比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 smtClean="0"/>
              <a:t> </a:t>
            </a:r>
            <a:r>
              <a:rPr lang="zh-CN" altLang="en-US" sz="2400" dirty="0" smtClean="0">
                <a:solidFill>
                  <a:schemeClr val="accent5"/>
                </a:solidFill>
              </a:rPr>
              <a:t>自动</a:t>
            </a:r>
            <a:r>
              <a:rPr lang="zh-CN" altLang="en-US" sz="2400" dirty="0" smtClean="0"/>
              <a:t>设置</a:t>
            </a:r>
            <a:r>
              <a:rPr lang="zh-CN" altLang="en-US" sz="2400" dirty="0" smtClean="0">
                <a:solidFill>
                  <a:schemeClr val="accent5"/>
                </a:solidFill>
              </a:rPr>
              <a:t>参数</a:t>
            </a:r>
            <a:r>
              <a:rPr lang="zh-CN" altLang="en-US" sz="2400" dirty="0" smtClean="0"/>
              <a:t>并绘制曲线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2844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34241" y="2566566"/>
            <a:ext cx="264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二维平面</a:t>
            </a:r>
            <a:endParaRPr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6718118" y="2566567"/>
            <a:ext cx="4119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曲线</a:t>
            </a:r>
            <a:r>
              <a:rPr lang="zh-CN" altLang="en-US" sz="3600" dirty="0" smtClean="0">
                <a:solidFill>
                  <a:srgbClr val="0070C0"/>
                </a:solidFill>
              </a:rPr>
              <a:t>隔开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18118" y="3545890"/>
            <a:ext cx="4119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>
                <a:solidFill>
                  <a:srgbClr val="FF0000"/>
                </a:solidFill>
              </a:rPr>
              <a:t>曲面</a:t>
            </a:r>
            <a:r>
              <a:rPr lang="zh-CN" altLang="en-US" sz="3600" dirty="0" smtClean="0">
                <a:solidFill>
                  <a:srgbClr val="0070C0"/>
                </a:solidFill>
              </a:rPr>
              <a:t>隔开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34241" y="4525213"/>
            <a:ext cx="2201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高</a:t>
            </a:r>
            <a:r>
              <a:rPr lang="zh-CN" altLang="en-US" sz="3600" dirty="0" smtClean="0"/>
              <a:t>维空间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6557013" y="4525213"/>
            <a:ext cx="307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超曲面</a:t>
            </a:r>
            <a:r>
              <a:rPr lang="zh-CN" altLang="en-US" sz="3600" dirty="0" smtClean="0">
                <a:solidFill>
                  <a:srgbClr val="0070C0"/>
                </a:solidFill>
              </a:rPr>
              <a:t>隔开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34241" y="3545890"/>
            <a:ext cx="271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三维空间</a:t>
            </a:r>
            <a:endParaRPr lang="zh-CN" altLang="en-US" sz="3600" dirty="0"/>
          </a:p>
        </p:txBody>
      </p:sp>
      <p:sp>
        <p:nvSpPr>
          <p:cNvPr id="9" name="文本框 8"/>
          <p:cNvSpPr txBox="1"/>
          <p:nvPr/>
        </p:nvSpPr>
        <p:spPr>
          <a:xfrm>
            <a:off x="8934448" y="1437294"/>
            <a:ext cx="179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SVM</a:t>
            </a:r>
            <a:endParaRPr lang="zh-CN" altLang="en-US" sz="3600" dirty="0"/>
          </a:p>
        </p:txBody>
      </p:sp>
      <p:sp>
        <p:nvSpPr>
          <p:cNvPr id="10" name="文本框 9"/>
          <p:cNvSpPr txBox="1"/>
          <p:nvPr/>
        </p:nvSpPr>
        <p:spPr>
          <a:xfrm>
            <a:off x="1580062" y="1424043"/>
            <a:ext cx="179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分类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85554" y="1424043"/>
            <a:ext cx="117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0070C0"/>
                </a:solidFill>
              </a:rPr>
              <a:t>隔开</a:t>
            </a:r>
            <a:endParaRPr lang="en-US" altLang="zh-CN" sz="3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977102" y="2738012"/>
            <a:ext cx="264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二维平面</a:t>
            </a:r>
            <a:endParaRPr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6969984" y="2738012"/>
            <a:ext cx="201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圈</a:t>
            </a:r>
            <a:r>
              <a:rPr lang="zh-CN" altLang="en-US" sz="3600" dirty="0">
                <a:solidFill>
                  <a:srgbClr val="0070C0"/>
                </a:solidFill>
              </a:rPr>
              <a:t>包围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60979" y="3717336"/>
            <a:ext cx="4119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球面</a:t>
            </a:r>
            <a:r>
              <a:rPr lang="zh-CN" altLang="en-US" sz="3600" dirty="0" smtClean="0">
                <a:solidFill>
                  <a:srgbClr val="0070C0"/>
                </a:solidFill>
              </a:rPr>
              <a:t>包围</a:t>
            </a:r>
            <a:endParaRPr lang="zh-CN" altLang="en-US" sz="3600" dirty="0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77102" y="4718041"/>
            <a:ext cx="2063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高维空间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99874" y="4696659"/>
            <a:ext cx="307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超球面</a:t>
            </a:r>
            <a:r>
              <a:rPr lang="zh-CN" altLang="en-US" sz="3600" dirty="0">
                <a:solidFill>
                  <a:srgbClr val="0070C0"/>
                </a:solidFill>
              </a:rPr>
              <a:t>包围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77102" y="3717336"/>
            <a:ext cx="2717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三维空间</a:t>
            </a:r>
            <a:endParaRPr lang="zh-CN" altLang="en-US" sz="3600" dirty="0"/>
          </a:p>
        </p:txBody>
      </p:sp>
      <p:sp>
        <p:nvSpPr>
          <p:cNvPr id="8" name="文本框 7"/>
          <p:cNvSpPr txBox="1"/>
          <p:nvPr/>
        </p:nvSpPr>
        <p:spPr>
          <a:xfrm>
            <a:off x="7505560" y="1595487"/>
            <a:ext cx="3492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One-class SVM</a:t>
            </a:r>
            <a:endParaRPr lang="zh-CN" altLang="en-US" sz="3600" dirty="0"/>
          </a:p>
        </p:txBody>
      </p:sp>
      <p:sp>
        <p:nvSpPr>
          <p:cNvPr id="9" name="文本框 8"/>
          <p:cNvSpPr txBox="1"/>
          <p:nvPr/>
        </p:nvSpPr>
        <p:spPr>
          <a:xfrm>
            <a:off x="1374726" y="1595489"/>
            <a:ext cx="2151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发现异常</a:t>
            </a:r>
            <a:endParaRPr lang="zh-CN" altLang="en-US" sz="3600" dirty="0"/>
          </a:p>
        </p:txBody>
      </p:sp>
      <p:sp>
        <p:nvSpPr>
          <p:cNvPr id="10" name="文本框 9"/>
          <p:cNvSpPr txBox="1"/>
          <p:nvPr/>
        </p:nvSpPr>
        <p:spPr>
          <a:xfrm>
            <a:off x="3781555" y="1595488"/>
            <a:ext cx="117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0070C0"/>
                </a:solidFill>
              </a:rPr>
              <a:t>包围</a:t>
            </a:r>
            <a:endParaRPr lang="en-US" altLang="zh-CN" sz="36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1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81846" y="1862852"/>
            <a:ext cx="3955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One-class SVM</a:t>
            </a:r>
            <a:endParaRPr lang="zh-CN" altLang="en-US" sz="4400" dirty="0"/>
          </a:p>
        </p:txBody>
      </p:sp>
      <p:grpSp>
        <p:nvGrpSpPr>
          <p:cNvPr id="6" name="组合 5"/>
          <p:cNvGrpSpPr/>
          <p:nvPr/>
        </p:nvGrpSpPr>
        <p:grpSpPr>
          <a:xfrm>
            <a:off x="3646170" y="3589179"/>
            <a:ext cx="4427219" cy="1538882"/>
            <a:chOff x="6152062" y="2792345"/>
            <a:chExt cx="4427219" cy="1538882"/>
          </a:xfrm>
        </p:grpSpPr>
        <p:sp>
          <p:nvSpPr>
            <p:cNvPr id="3" name="文本框 2"/>
            <p:cNvSpPr txBox="1"/>
            <p:nvPr/>
          </p:nvSpPr>
          <p:spPr>
            <a:xfrm>
              <a:off x="7508967" y="2792345"/>
              <a:ext cx="17134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dirty="0" smtClean="0"/>
                <a:t>SVDD</a:t>
              </a:r>
              <a:endParaRPr lang="zh-CN" altLang="en-US" sz="4400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6152062" y="3561786"/>
              <a:ext cx="442721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000000"/>
                  </a:solidFill>
                  <a:latin typeface="+mj-lt"/>
                </a:rPr>
                <a:t>Support vector domain description</a:t>
              </a:r>
              <a:r>
                <a:rPr lang="en-US" altLang="zh-CN" sz="2400" dirty="0">
                  <a:latin typeface="+mj-lt"/>
                </a:rPr>
                <a:t> </a:t>
              </a:r>
              <a:r>
                <a:rPr lang="en-US" altLang="zh-CN" sz="2000" dirty="0">
                  <a:latin typeface="+mj-lt"/>
                </a:rPr>
                <a:t/>
              </a:r>
              <a:br>
                <a:rPr lang="en-US" altLang="zh-CN" sz="2000" dirty="0">
                  <a:latin typeface="+mj-lt"/>
                </a:rPr>
              </a:br>
              <a:endParaRPr lang="zh-CN" altLang="en-US" sz="2000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525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45313" y="2921169"/>
            <a:ext cx="3301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/>
              <a:t>算法调研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4785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53886" y="2721114"/>
            <a:ext cx="988422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Support vector domain description</a:t>
            </a:r>
            <a:br>
              <a:rPr lang="en-US" altLang="zh-CN" sz="4400" dirty="0"/>
            </a:br>
            <a:r>
              <a:rPr lang="en-US" altLang="zh-CN" sz="2400" dirty="0"/>
              <a:t>David M.J. Tax *,1, Robert P.W. </a:t>
            </a:r>
            <a:r>
              <a:rPr lang="en-US" altLang="zh-CN" sz="2400" dirty="0" err="1"/>
              <a:t>Duin</a:t>
            </a:r>
            <a:r>
              <a:rPr lang="en-US" altLang="zh-CN" sz="2400" dirty="0"/>
              <a:t> 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87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1043" y="792871"/>
            <a:ext cx="206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6"/>
                </a:solidFill>
              </a:rPr>
              <a:t>二维平面</a:t>
            </a:r>
            <a:endParaRPr lang="zh-CN" altLang="en-US" sz="3600" dirty="0">
              <a:solidFill>
                <a:schemeClr val="accent6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52359" y="792871"/>
            <a:ext cx="201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用</a:t>
            </a:r>
            <a:r>
              <a:rPr lang="zh-CN" altLang="en-US" sz="3600" dirty="0" smtClean="0">
                <a:solidFill>
                  <a:srgbClr val="FF0000"/>
                </a:solidFill>
              </a:rPr>
              <a:t>圈</a:t>
            </a:r>
            <a:r>
              <a:rPr lang="zh-CN" altLang="en-US" sz="3600" dirty="0">
                <a:solidFill>
                  <a:srgbClr val="0070C0"/>
                </a:solidFill>
              </a:rPr>
              <a:t>包围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3030525" y="1516348"/>
                <a:ext cx="5305734" cy="14366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6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zh-CN" alt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zh-CN" alt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zh-CN" alt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𝜉</m:t>
                      </m:r>
                      <m:r>
                        <a:rPr lang="zh-CN" alt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zh-CN" altLang="en-US" sz="36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3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3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nary>
                        <m:naryPr>
                          <m:chr m:val="∑"/>
                          <m:limLoc m:val="undOvr"/>
                          <m:grow m:val="on"/>
                          <m:supHide m:val="on"/>
                          <m:ctrlP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3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zh-CN" alt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zh-CN" altLang="en-US" sz="3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525" y="1516348"/>
                <a:ext cx="5305734" cy="1436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544289" y="3205941"/>
            <a:ext cx="4811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accent5"/>
                </a:solidFill>
              </a:rPr>
              <a:t>包含</a:t>
            </a:r>
            <a:r>
              <a:rPr lang="zh-CN" altLang="en-US" sz="3600" dirty="0" smtClean="0"/>
              <a:t>尽量多的训练数据</a:t>
            </a:r>
            <a:endParaRPr lang="zh-CN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077408" y="4358231"/>
                <a:ext cx="57519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zh-CN" alt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zh-CN" alt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3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sz="3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CN" altLang="en-US" sz="36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en-US" sz="36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  <m:sup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zh-CN" altLang="en-US" sz="3600" i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36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36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zh-CN" altLang="en-US" sz="3600" i="0">
                          <a:latin typeface="Cambria Math" panose="02040503050406030204" pitchFamily="18" charset="0"/>
                        </a:rPr>
                        <m:t>)≤</m:t>
                      </m:r>
                      <m:sSup>
                        <m:sSupPr>
                          <m:ctrlPr>
                            <a:rPr lang="zh-CN" altLang="en-US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zh-CN" altLang="en-US" sz="36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3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408" y="4358231"/>
                <a:ext cx="575195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9872278" y="1911488"/>
            <a:ext cx="1158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函数</a:t>
            </a:r>
            <a:endParaRPr lang="zh-CN" altLang="en-US" sz="3600" dirty="0"/>
          </a:p>
        </p:txBody>
      </p:sp>
      <p:sp>
        <p:nvSpPr>
          <p:cNvPr id="10" name="文本框 9"/>
          <p:cNvSpPr txBox="1"/>
          <p:nvPr/>
        </p:nvSpPr>
        <p:spPr>
          <a:xfrm>
            <a:off x="9351928" y="4802369"/>
            <a:ext cx="2198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约束条件</a:t>
            </a:r>
            <a:endParaRPr lang="en-US" altLang="zh-CN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5068392" y="5231417"/>
                <a:ext cx="151445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b>
                          <m:r>
                            <a:rPr lang="zh-CN" altLang="en-US" sz="36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zh-CN" altLang="en-US" sz="360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altLang="zh-CN" sz="3600" b="0" i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CN" altLang="en-US" sz="36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392" y="5231417"/>
                <a:ext cx="1514454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13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mon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579</Words>
  <Application>Microsoft Office PowerPoint</Application>
  <PresentationFormat>宽屏</PresentationFormat>
  <Paragraphs>89</Paragraphs>
  <Slides>32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8" baseType="lpstr">
      <vt:lpstr>微软雅黑</vt:lpstr>
      <vt:lpstr>Arial</vt:lpstr>
      <vt:lpstr>Cambria Math</vt:lpstr>
      <vt:lpstr>Times New Roman</vt:lpstr>
      <vt:lpstr>Office 主题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inamer</dc:creator>
  <cp:lastModifiedBy>inamer</cp:lastModifiedBy>
  <cp:revision>39</cp:revision>
  <dcterms:created xsi:type="dcterms:W3CDTF">2015-05-05T08:02:14Z</dcterms:created>
  <dcterms:modified xsi:type="dcterms:W3CDTF">2016-11-27T13:06:59Z</dcterms:modified>
</cp:coreProperties>
</file>