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4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5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407" r:id="rId3"/>
    <p:sldId id="435" r:id="rId4"/>
    <p:sldId id="408" r:id="rId5"/>
    <p:sldId id="441" r:id="rId6"/>
    <p:sldId id="469" r:id="rId7"/>
    <p:sldId id="412" r:id="rId8"/>
    <p:sldId id="431" r:id="rId9"/>
    <p:sldId id="432" r:id="rId10"/>
    <p:sldId id="433" r:id="rId11"/>
    <p:sldId id="474" r:id="rId12"/>
    <p:sldId id="475" r:id="rId13"/>
    <p:sldId id="434" r:id="rId14"/>
    <p:sldId id="470" r:id="rId15"/>
    <p:sldId id="471" r:id="rId16"/>
    <p:sldId id="376" r:id="rId17"/>
    <p:sldId id="328" r:id="rId18"/>
    <p:sldId id="430" r:id="rId19"/>
    <p:sldId id="436" r:id="rId20"/>
    <p:sldId id="439" r:id="rId21"/>
    <p:sldId id="476" r:id="rId22"/>
    <p:sldId id="290" r:id="rId23"/>
    <p:sldId id="394" r:id="rId24"/>
    <p:sldId id="472" r:id="rId25"/>
    <p:sldId id="395" r:id="rId26"/>
    <p:sldId id="464" r:id="rId27"/>
    <p:sldId id="415" r:id="rId28"/>
    <p:sldId id="465" r:id="rId29"/>
    <p:sldId id="416" r:id="rId30"/>
    <p:sldId id="466" r:id="rId31"/>
    <p:sldId id="473" r:id="rId32"/>
    <p:sldId id="468" r:id="rId33"/>
    <p:sldId id="419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0909" autoAdjust="0"/>
  </p:normalViewPr>
  <p:slideViewPr>
    <p:cSldViewPr snapToGrid="0">
      <p:cViewPr varScale="1">
        <p:scale>
          <a:sx n="114" d="100"/>
          <a:sy n="114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isei\Documents\2021&#31179;&#23395;&#23398;&#26399;\olr21\olr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isei\Documents\2021&#31179;&#23395;&#23398;&#26399;\olr21\olr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isei\Documents\2021&#31179;&#23395;&#23398;&#26399;\olr21\olr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isei\Documents\2021&#31179;&#23395;&#23398;&#26399;\olr21\olr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dirty="0"/>
              <a:t>OLR21-cross-domain-test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OLR21-wild-test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48-449B-9C5C-4FDD16225F56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48-449B-9C5C-4FDD16225F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Progress subset</c:v>
                </c:pt>
                <c:pt idx="1">
                  <c:v>Evaluation subset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48-449B-9C5C-4FDD16225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zh-CN" sz="1800" dirty="0"/>
              <a:t>OLR21-wild-test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OLR21-wild-test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155-469C-905B-B07553E79DED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155-469C-905B-B07553E79D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Progress subset</c:v>
                </c:pt>
                <c:pt idx="1">
                  <c:v>Evaluation subset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55-469C-905B-B07553E79D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>
                <a:solidFill>
                  <a:schemeClr val="tx1"/>
                </a:solidFill>
              </a:rPr>
              <a:t>Task1: Constrained LID Task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[olr21.xlsx]Sheet1!$B$2</c:f>
              <c:strCache>
                <c:ptCount val="1"/>
                <c:pt idx="0">
                  <c:v>Cavg*100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[工作簿1]Sheet1!$A$3:$A$19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#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[工作簿1]Sheet1!$B$3:$B$19</c:f>
              <c:numCache>
                <c:formatCode>General</c:formatCode>
                <c:ptCount val="16"/>
                <c:pt idx="0">
                  <c:v>0.25</c:v>
                </c:pt>
                <c:pt idx="1">
                  <c:v>0.79</c:v>
                </c:pt>
                <c:pt idx="2">
                  <c:v>0.83</c:v>
                </c:pt>
                <c:pt idx="3">
                  <c:v>1.1399999999999999</c:v>
                </c:pt>
                <c:pt idx="4">
                  <c:v>1.44</c:v>
                </c:pt>
                <c:pt idx="5">
                  <c:v>1.55</c:v>
                </c:pt>
                <c:pt idx="6">
                  <c:v>2.48</c:v>
                </c:pt>
                <c:pt idx="7">
                  <c:v>6.43</c:v>
                </c:pt>
                <c:pt idx="8">
                  <c:v>6.46</c:v>
                </c:pt>
                <c:pt idx="9">
                  <c:v>7.95</c:v>
                </c:pt>
                <c:pt idx="10">
                  <c:v>8.17</c:v>
                </c:pt>
                <c:pt idx="11">
                  <c:v>8.6300000000000008</c:v>
                </c:pt>
                <c:pt idx="12">
                  <c:v>15.57</c:v>
                </c:pt>
                <c:pt idx="13">
                  <c:v>16.329999999999998</c:v>
                </c:pt>
                <c:pt idx="14">
                  <c:v>26.99</c:v>
                </c:pt>
                <c:pt idx="15">
                  <c:v>32.14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FF-43EE-A79A-B246A911B163}"/>
            </c:ext>
          </c:extLst>
        </c:ser>
        <c:ser>
          <c:idx val="1"/>
          <c:order val="1"/>
          <c:tx>
            <c:strRef>
              <c:f>[olr21.xlsx]Sheet1!$C$2</c:f>
              <c:strCache>
                <c:ptCount val="1"/>
                <c:pt idx="0">
                  <c:v>EER%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[工作簿1]Sheet1!$A$3:$A$19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#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[工作簿1]Sheet1!$C$3:$C$19</c:f>
              <c:numCache>
                <c:formatCode>General</c:formatCode>
                <c:ptCount val="16"/>
                <c:pt idx="0">
                  <c:v>0.27079999999999999</c:v>
                </c:pt>
                <c:pt idx="1">
                  <c:v>0.86419999999999997</c:v>
                </c:pt>
                <c:pt idx="2">
                  <c:v>0.93110000000000004</c:v>
                </c:pt>
                <c:pt idx="3">
                  <c:v>1.1839999999999999</c:v>
                </c:pt>
                <c:pt idx="4">
                  <c:v>1.4610000000000001</c:v>
                </c:pt>
                <c:pt idx="5">
                  <c:v>1.698</c:v>
                </c:pt>
                <c:pt idx="6">
                  <c:v>2.653</c:v>
                </c:pt>
                <c:pt idx="7">
                  <c:v>7.5129999999999999</c:v>
                </c:pt>
                <c:pt idx="8">
                  <c:v>7.0659999999999998</c:v>
                </c:pt>
                <c:pt idx="9">
                  <c:v>8.4049999999999994</c:v>
                </c:pt>
                <c:pt idx="10">
                  <c:v>8.9770000000000003</c:v>
                </c:pt>
                <c:pt idx="11">
                  <c:v>9.3569999999999993</c:v>
                </c:pt>
                <c:pt idx="12">
                  <c:v>15.67</c:v>
                </c:pt>
                <c:pt idx="13">
                  <c:v>17.760000000000002</c:v>
                </c:pt>
                <c:pt idx="14">
                  <c:v>27.52</c:v>
                </c:pt>
                <c:pt idx="15">
                  <c:v>32.840000000000003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FF-43EE-A79A-B246A911B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3431166"/>
        <c:axId val="854918557"/>
      </c:lineChart>
      <c:catAx>
        <c:axId val="55343116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4918557"/>
        <c:crosses val="autoZero"/>
        <c:auto val="1"/>
        <c:lblAlgn val="ctr"/>
        <c:lblOffset val="100"/>
        <c:noMultiLvlLbl val="0"/>
      </c:catAx>
      <c:valAx>
        <c:axId val="85491855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343116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>
                <a:solidFill>
                  <a:schemeClr val="tx1"/>
                </a:solidFill>
              </a:rPr>
              <a:t>Task2: Unconstrained LID Task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[olr21.xlsx]Sheet2!$C$8</c:f>
              <c:strCache>
                <c:ptCount val="1"/>
                <c:pt idx="0">
                  <c:v>Cavg*100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[工作簿1]Sheet2!$C$9:$C$16</c:f>
              <c:numCache>
                <c:formatCode>General</c:formatCode>
                <c:ptCount val="8"/>
                <c:pt idx="0">
                  <c:v>0.39</c:v>
                </c:pt>
                <c:pt idx="1">
                  <c:v>1.22</c:v>
                </c:pt>
                <c:pt idx="2">
                  <c:v>3.16</c:v>
                </c:pt>
                <c:pt idx="3">
                  <c:v>9.6999999999999993</c:v>
                </c:pt>
                <c:pt idx="4">
                  <c:v>17.510000000000002</c:v>
                </c:pt>
                <c:pt idx="5">
                  <c:v>17.88</c:v>
                </c:pt>
                <c:pt idx="6">
                  <c:v>18.350000000000001</c:v>
                </c:pt>
                <c:pt idx="7">
                  <c:v>33.42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0-4122-8DC3-4017F16863FE}"/>
            </c:ext>
          </c:extLst>
        </c:ser>
        <c:ser>
          <c:idx val="1"/>
          <c:order val="1"/>
          <c:tx>
            <c:strRef>
              <c:f>[olr21.xlsx]Sheet2!$D$8</c:f>
              <c:strCache>
                <c:ptCount val="1"/>
                <c:pt idx="0">
                  <c:v>EER%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[工作簿1]Sheet2!$D$9:$D$16</c:f>
              <c:numCache>
                <c:formatCode>General</c:formatCode>
                <c:ptCount val="8"/>
                <c:pt idx="0">
                  <c:v>0.42120000000000002</c:v>
                </c:pt>
                <c:pt idx="1">
                  <c:v>0.93830000000000002</c:v>
                </c:pt>
                <c:pt idx="2">
                  <c:v>3.2280000000000002</c:v>
                </c:pt>
                <c:pt idx="3">
                  <c:v>8.2289999999999992</c:v>
                </c:pt>
                <c:pt idx="4">
                  <c:v>13.34</c:v>
                </c:pt>
                <c:pt idx="5">
                  <c:v>26.05</c:v>
                </c:pt>
                <c:pt idx="6">
                  <c:v>33.14</c:v>
                </c:pt>
                <c:pt idx="7">
                  <c:v>62.64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70-4122-8DC3-4017F1686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5123270"/>
        <c:axId val="428890275"/>
      </c:lineChart>
      <c:catAx>
        <c:axId val="75512327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8890275"/>
        <c:crosses val="autoZero"/>
        <c:auto val="1"/>
        <c:lblAlgn val="ctr"/>
        <c:lblOffset val="100"/>
        <c:noMultiLvlLbl val="0"/>
      </c:catAx>
      <c:valAx>
        <c:axId val="4288902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512327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>
                <a:solidFill>
                  <a:schemeClr val="tx1"/>
                </a:solidFill>
              </a:rPr>
              <a:t>Task3: Constrained ASR Task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[olr21.xlsx]Sheet3!$C$7</c:f>
              <c:strCache>
                <c:ptCount val="1"/>
                <c:pt idx="0">
                  <c:v>Total CER%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[工作簿1]Sheet3!$B$8:$B$15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#</c:v>
                </c:pt>
                <c:pt idx="7">
                  <c:v>7</c:v>
                </c:pt>
              </c:strCache>
            </c:strRef>
          </c:cat>
          <c:val>
            <c:numRef>
              <c:f>[工作簿1]Sheet3!$C$8:$C$15</c:f>
              <c:numCache>
                <c:formatCode>General</c:formatCode>
                <c:ptCount val="8"/>
                <c:pt idx="0">
                  <c:v>13.1</c:v>
                </c:pt>
                <c:pt idx="1">
                  <c:v>18.2</c:v>
                </c:pt>
                <c:pt idx="2">
                  <c:v>18.5</c:v>
                </c:pt>
                <c:pt idx="3">
                  <c:v>19.8</c:v>
                </c:pt>
                <c:pt idx="4">
                  <c:v>26.5</c:v>
                </c:pt>
                <c:pt idx="5">
                  <c:v>36.5</c:v>
                </c:pt>
                <c:pt idx="6">
                  <c:v>39.1</c:v>
                </c:pt>
                <c:pt idx="7">
                  <c:v>55.2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E1C-45E8-B20D-4C6D5DED7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04465"/>
        <c:axId val="261066776"/>
      </c:lineChart>
      <c:catAx>
        <c:axId val="4930446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1066776"/>
        <c:crosses val="autoZero"/>
        <c:auto val="1"/>
        <c:lblAlgn val="ctr"/>
        <c:lblOffset val="100"/>
        <c:noMultiLvlLbl val="0"/>
      </c:catAx>
      <c:valAx>
        <c:axId val="26106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30446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>
                <a:solidFill>
                  <a:schemeClr val="tx1"/>
                </a:solidFill>
              </a:rPr>
              <a:t>Task4: Unconstrained ASR Task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[olr21.xlsx]Sheet4!$B$4</c:f>
              <c:strCache>
                <c:ptCount val="1"/>
                <c:pt idx="0">
                  <c:v>Total CER%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[工作簿1]Sheet4!$A$5:$A$11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#</c:v>
                </c:pt>
                <c:pt idx="6">
                  <c:v>6</c:v>
                </c:pt>
              </c:strCache>
            </c:strRef>
          </c:cat>
          <c:val>
            <c:numRef>
              <c:f>[工作簿1]Sheet4!$B$5:$B$11</c:f>
              <c:numCache>
                <c:formatCode>General</c:formatCode>
                <c:ptCount val="7"/>
                <c:pt idx="0">
                  <c:v>12.6</c:v>
                </c:pt>
                <c:pt idx="1">
                  <c:v>18.100000000000001</c:v>
                </c:pt>
                <c:pt idx="2">
                  <c:v>18.2</c:v>
                </c:pt>
                <c:pt idx="3">
                  <c:v>18.5</c:v>
                </c:pt>
                <c:pt idx="4">
                  <c:v>20.3</c:v>
                </c:pt>
                <c:pt idx="5">
                  <c:v>39.1</c:v>
                </c:pt>
                <c:pt idx="6">
                  <c:v>68.900000000000006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98-4393-BD03-AEB4D8F24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463619"/>
        <c:axId val="826403687"/>
      </c:lineChart>
      <c:catAx>
        <c:axId val="30746361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6403687"/>
        <c:crosses val="autoZero"/>
        <c:auto val="1"/>
        <c:lblAlgn val="ctr"/>
        <c:lblOffset val="100"/>
        <c:noMultiLvlLbl val="0"/>
      </c:catAx>
      <c:valAx>
        <c:axId val="826403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74636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zh-CN" dirty="0"/>
              <a:t>﻿The training condition and test condition of the four tasks was shown in the table.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● Constrained LID Task is a close-set identification task, which means the language of each utterance is among the known 13 target languages, but 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utterances were recorded in different environments.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In this task, only the data provided by the challenge can be used to build the LID system.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By the way, the use of additional training materials is forbidden,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except non-speech data.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● Unconstrained LID Task is also a close-set identification task,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But the test audios of this task are “wild”, which means utterances are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obtained from real-life environments.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It will be more innovative and challenging.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In this task, we unconstrained training condition. Any data you can access is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allowed to build the </a:t>
            </a:r>
            <a:r>
              <a:rPr kumimoji="1" lang="en-GB" altLang="zh-CN" dirty="0" err="1"/>
              <a:t>system.ASR</a:t>
            </a:r>
            <a:r>
              <a:rPr kumimoji="1" lang="en-GB" altLang="zh-CN" dirty="0"/>
              <a:t> Tasks focus on multilingual speech recognition. Each utterance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contains only one language and the language ID is hidden.</a:t>
            </a:r>
          </a:p>
          <a:p>
            <a:endParaRPr kumimoji="1" lang="en-GB" altLang="zh-CN" dirty="0"/>
          </a:p>
          <a:p>
            <a:endParaRPr kumimoji="1" lang="en-GB" altLang="zh-CN" dirty="0"/>
          </a:p>
          <a:p>
            <a:endParaRPr kumimoji="1" lang="en-GB" altLang="zh-CN" dirty="0"/>
          </a:p>
          <a:p>
            <a:endParaRPr kumimoji="1" lang="en-GB" altLang="zh-CN" dirty="0"/>
          </a:p>
          <a:p>
            <a:endParaRPr kumimoji="1" lang="en-GB" altLang="zh-CN" dirty="0"/>
          </a:p>
          <a:p>
            <a:r>
              <a:rPr kumimoji="1" lang="en-GB" altLang="zh-CN" dirty="0"/>
              <a:t>● In Constrained ASR Task, only the data provided by the challenge can be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used to train the acoustic and language systems.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● In Unconstrained ASR Task, any data is allowed to be used to train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acoustic and language models.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For both tasks, additional text data is permissible for training.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zh-CN" dirty="0"/>
              <a:t>﻿For the OLR 2021 Challenge, the trials of the four tasks will be divided into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two subsets respectively: a progress subset, and a test subset.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The progress subset will comprise 30% of the trials and will be used to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monitor progress in the leaderboard.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The remaining 70% of the trials will form the test subset, and will be used to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generate the official results which are the base of the final ranking.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We prepared two standard test sets for the OLR 2021 challenge: the OLR21-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cross-domain-test and the OLR21-wild-test.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The OLR21-cross-domain-test is designed for three tasks: the constrained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LID task, the constrained ASR task, and the unconstrained ASR task. It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contains 13 languages, and was recorded by different </a:t>
            </a:r>
            <a:r>
              <a:rPr kumimoji="1" lang="en-GB" altLang="zh-CN" dirty="0" err="1"/>
              <a:t>equipments</a:t>
            </a:r>
            <a:r>
              <a:rPr kumimoji="1" lang="en-GB" altLang="zh-CN" dirty="0"/>
              <a:t> in various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environments.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The OLR21-wild-test is designed for the unconstrained LID task. It contains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17 languages. Utterances in this subset are obtained from real-life</a:t>
            </a:r>
          </a:p>
          <a:p>
            <a:endParaRPr kumimoji="1" lang="en-GB" altLang="zh-CN" dirty="0"/>
          </a:p>
          <a:p>
            <a:r>
              <a:rPr kumimoji="1" lang="en-GB" altLang="zh-CN" dirty="0" err="1"/>
              <a:t>environments.In</a:t>
            </a:r>
            <a:r>
              <a:rPr kumimoji="1" lang="en-GB" altLang="zh-CN" dirty="0"/>
              <a:t> OLR 2021, The speech segments of each task should be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processed independently. Knowledge from other test segments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is not allowed to use.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Listening to any speech segments is not allowed.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Information of speakers is not allowed to use.</a:t>
            </a:r>
          </a:p>
          <a:p>
            <a:endParaRPr kumimoji="1" lang="en-GB" altLang="zh-CN" dirty="0"/>
          </a:p>
          <a:p>
            <a:r>
              <a:rPr kumimoji="1" lang="en-GB" altLang="zh-CN" dirty="0"/>
              <a:t>All the trials should be processed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210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51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99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5.jpeg"/><Relationship Id="rId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1926455"/>
            <a:ext cx="12192000" cy="4803276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Challenge Summary</a:t>
            </a:r>
            <a:b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b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en-US" altLang="zh-CN" sz="3200" dirty="0" err="1">
                <a:ln w="0"/>
                <a:latin typeface="+mn-lt"/>
              </a:rPr>
              <a:t>Qingyang</a:t>
            </a:r>
            <a:r>
              <a:rPr lang="en-US" altLang="zh-CN" sz="3200" dirty="0">
                <a:ln w="0"/>
                <a:latin typeface="+mn-lt"/>
              </a:rPr>
              <a:t> Hong</a:t>
            </a:r>
            <a:br>
              <a:rPr lang="en-US" altLang="zh-CN" sz="3200" dirty="0">
                <a:ln w="0"/>
                <a:latin typeface="+mn-lt"/>
              </a:rPr>
            </a:br>
            <a:r>
              <a:rPr lang="en-US" altLang="zh-CN" sz="3200" dirty="0">
                <a:ln w="0"/>
                <a:latin typeface="+mn-lt"/>
              </a:rPr>
              <a:t>Xiamen University</a:t>
            </a:r>
            <a:br>
              <a:rPr lang="en-US" altLang="zh-CN" sz="3200" dirty="0">
                <a:ln w="0"/>
                <a:latin typeface="+mn-lt"/>
              </a:rPr>
            </a:br>
            <a:br>
              <a:rPr lang="en-US" altLang="zh-CN" sz="3200" dirty="0">
                <a:ln w="0"/>
                <a:latin typeface="+mn-lt"/>
              </a:rPr>
            </a:br>
            <a:br>
              <a:rPr lang="en-US" altLang="zh-CN" sz="3200" dirty="0">
                <a:ln w="0"/>
                <a:latin typeface="+mn-lt"/>
              </a:rPr>
            </a:br>
            <a:r>
              <a:rPr lang="en-US" altLang="zh-CN" sz="3200" dirty="0">
                <a:ln w="0"/>
                <a:latin typeface="+mn-lt"/>
              </a:rPr>
              <a:t>2022.01.14</a:t>
            </a:r>
            <a:b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endParaRPr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8" name="矩形 7"/>
          <p:cNvSpPr/>
          <p:nvPr/>
        </p:nvSpPr>
        <p:spPr>
          <a:xfrm>
            <a:off x="855663" y="2241144"/>
            <a:ext cx="1048067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Oriental Language Recognition (OLR) 20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7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966805" y="5809409"/>
            <a:ext cx="10834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2000" dirty="0"/>
              <a:t>﻿For the OLR 2021 Challenge, the trials of the four tasks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GB" altLang="zh-CN" sz="2000" dirty="0"/>
              <a:t>divided into two subsets respectively: </a:t>
            </a:r>
          </a:p>
          <a:p>
            <a:r>
              <a:rPr kumimoji="1" lang="en-GB" altLang="zh-CN" sz="2000" dirty="0"/>
              <a:t>a progress subset (30%), and a</a:t>
            </a:r>
            <a:r>
              <a:rPr kumimoji="1" lang="en-US" altLang="zh-CN" sz="2000" dirty="0"/>
              <a:t>n</a:t>
            </a:r>
            <a:r>
              <a:rPr kumimoji="1" lang="en-GB" altLang="zh-CN" sz="2000" dirty="0"/>
              <a:t> </a:t>
            </a:r>
            <a:r>
              <a:rPr kumimoji="1" lang="en-US" altLang="zh-CN" sz="2000" dirty="0"/>
              <a:t>evaluation</a:t>
            </a:r>
            <a:r>
              <a:rPr kumimoji="1" lang="en-GB" altLang="zh-CN" sz="2000" dirty="0"/>
              <a:t> subset (70%).</a:t>
            </a:r>
          </a:p>
        </p:txBody>
      </p:sp>
      <p:sp>
        <p:nvSpPr>
          <p:cNvPr id="18" name="矩形 17"/>
          <p:cNvSpPr/>
          <p:nvPr/>
        </p:nvSpPr>
        <p:spPr>
          <a:xfrm>
            <a:off x="469655" y="1205860"/>
            <a:ext cx="10647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2000" b="1" dirty="0">
                <a:solidFill>
                  <a:srgbClr val="000000"/>
                </a:solidFill>
                <a:ea typeface="微软雅黑" panose="020B0503020204020204" pitchFamily="34" charset="-122"/>
              </a:rPr>
              <a:t>Two standard test sets for the OLR 2021 challenge. </a:t>
            </a:r>
            <a:endParaRPr lang="en-GB" altLang="zh-CN" sz="2000" b="1" dirty="0">
              <a:solidFill>
                <a:srgbClr val="000000"/>
              </a:solidFill>
              <a:effectLst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4344" y="1802111"/>
            <a:ext cx="11543312" cy="3681274"/>
            <a:chOff x="-21013" y="1802111"/>
            <a:chExt cx="11543312" cy="3681274"/>
          </a:xfrm>
        </p:grpSpPr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val="2991195465"/>
                </p:ext>
              </p:extLst>
            </p:nvPr>
          </p:nvGraphicFramePr>
          <p:xfrm>
            <a:off x="-21013" y="1802111"/>
            <a:ext cx="5380736" cy="2822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7" name="图表 16"/>
            <p:cNvGraphicFramePr/>
            <p:nvPr>
              <p:extLst>
                <p:ext uri="{D42A27DB-BD31-4B8C-83A1-F6EECF244321}">
                  <p14:modId xmlns:p14="http://schemas.microsoft.com/office/powerpoint/2010/main" val="2194389830"/>
                </p:ext>
              </p:extLst>
            </p:nvPr>
          </p:nvGraphicFramePr>
          <p:xfrm>
            <a:off x="6141563" y="1802111"/>
            <a:ext cx="5380736" cy="2822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9" name="文本框 18"/>
            <p:cNvSpPr txBox="1"/>
            <p:nvPr/>
          </p:nvSpPr>
          <p:spPr>
            <a:xfrm>
              <a:off x="966805" y="4837054"/>
              <a:ext cx="3382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dirty="0"/>
                <a:t>Test set for Task1, Task3, Task4;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dirty="0"/>
                <a:t>Contains 13 languages;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91117" y="4837054"/>
              <a:ext cx="2628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dirty="0"/>
                <a:t>Test set for Task2;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dirty="0"/>
                <a:t>Contains 17 languages;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AF67A10-FAE4-2B47-8FB3-AE05D8AEDE68}"/>
              </a:ext>
            </a:extLst>
          </p:cNvPr>
          <p:cNvSpPr txBox="1"/>
          <p:nvPr/>
        </p:nvSpPr>
        <p:spPr>
          <a:xfrm>
            <a:off x="469655" y="516678"/>
            <a:ext cx="2518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cs typeface="Times New Roman" panose="02020603050405020304" pitchFamily="18" charset="0"/>
              </a:rPr>
              <a:t>Data: Official Data</a:t>
            </a:r>
            <a:endParaRPr lang="zh-CN" altLang="en-US" sz="24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DEEF463-5319-5B49-B771-3CF46A6FCACD}"/>
              </a:ext>
            </a:extLst>
          </p:cNvPr>
          <p:cNvGrpSpPr/>
          <p:nvPr/>
        </p:nvGrpSpPr>
        <p:grpSpPr>
          <a:xfrm>
            <a:off x="9466580" y="57785"/>
            <a:ext cx="2715260" cy="632460"/>
            <a:chOff x="9466580" y="57785"/>
            <a:chExt cx="2715260" cy="6324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50" y="57785"/>
              <a:ext cx="935990" cy="632460"/>
            </a:xfrm>
            <a:prstGeom prst="rect">
              <a:avLst/>
            </a:prstGeom>
          </p:spPr>
        </p:pic>
        <p:pic>
          <p:nvPicPr>
  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5360" y="161925"/>
              <a:ext cx="616585" cy="424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6580" y="172720"/>
              <a:ext cx="516890" cy="4032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0510" y="128270"/>
              <a:ext cx="388620" cy="492125"/>
            </a:xfrm>
            <a:prstGeom prst="rect">
              <a:avLst/>
            </a:prstGeom>
          </p:spPr>
        </p:pic>
        <p:pic>
          <p:nvPicPr>
            <p:cNvPr id="7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4295" y="237490"/>
              <a:ext cx="677545" cy="27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61EEEB-D1F8-C442-82A8-99B6EA176FE9}"/>
              </a:ext>
            </a:extLst>
          </p:cNvPr>
          <p:cNvGrpSpPr/>
          <p:nvPr/>
        </p:nvGrpSpPr>
        <p:grpSpPr>
          <a:xfrm>
            <a:off x="909208" y="673076"/>
            <a:ext cx="10373585" cy="6184924"/>
            <a:chOff x="685712" y="673076"/>
            <a:chExt cx="10778681" cy="657530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F8A7FFC-2ACA-3D48-9315-3D1917FBD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614" y="673076"/>
              <a:ext cx="10698878" cy="311013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76A887D-A3B9-C948-91FD-A91138F3F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5712" y="3651013"/>
              <a:ext cx="10778681" cy="3597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72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9811910-59C4-5D46-8BF4-8F14660D1335}"/>
              </a:ext>
            </a:extLst>
          </p:cNvPr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B23CF4-50ED-B849-8D18-93E574FAA959}"/>
              </a:ext>
            </a:extLst>
          </p:cNvPr>
          <p:cNvGrpSpPr/>
          <p:nvPr/>
        </p:nvGrpSpPr>
        <p:grpSpPr>
          <a:xfrm>
            <a:off x="9466580" y="57785"/>
            <a:ext cx="2715260" cy="632460"/>
            <a:chOff x="9466580" y="57785"/>
            <a:chExt cx="2715260" cy="63246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8591F9F-E566-BC46-85D7-B5AD91DB4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50" y="57785"/>
              <a:ext cx="935990" cy="632460"/>
            </a:xfrm>
            <a:prstGeom prst="rect">
              <a:avLst/>
            </a:prstGeom>
          </p:spPr>
        </p:pic>
        <p:pic>
          <p:nvPicPr>
            <p:cNvPr id="11" name="Picture 4" descr="https://timgsa.baidu.com/timg?image&amp;quality=80&amp;size=b9999_10000&amp;sec=1573840003941&amp;di=b1ac33dfba714970d6c999eae482e998&amp;imgtype=0&amp;src=http%3A%2F%2Fimg001.zgggw.com%2F20170616%2F73778032738e1b15c2bca893eff88018.jpg">
              <a:extLst>
                <a:ext uri="{FF2B5EF4-FFF2-40B4-BE49-F238E27FC236}">
                  <a16:creationId xmlns:a16="http://schemas.microsoft.com/office/drawing/2014/main" id="{FE6A5243-DC3A-5645-9CF3-3BA94DE8E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5360" y="161925"/>
              <a:ext cx="616585" cy="424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2889765-E319-A247-9BFF-8BB9DC23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6580" y="172720"/>
              <a:ext cx="516890" cy="40322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04F0F6-66CE-9445-8CA9-706C05630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0510" y="128270"/>
              <a:ext cx="388620" cy="492125"/>
            </a:xfrm>
            <a:prstGeom prst="rect">
              <a:avLst/>
            </a:prstGeom>
          </p:spPr>
        </p:pic>
        <p:pic>
          <p:nvPicPr>
            <p:cNvPr id="14" name="Picture 6" descr="https://timgsa.baidu.com/timg?image&amp;quality=80&amp;size=b9999_10000&amp;sec=1573841033063&amp;di=b18601e5401cb4ec8562d19e85c1f8d2&amp;imgtype=0&amp;src=http%3A%2F%2Fimg105.job1001.com%2Fupload%2Falbum%2F2014-10-15%2F1413365288_Yw2V4YR1.jpg">
              <a:extLst>
                <a:ext uri="{FF2B5EF4-FFF2-40B4-BE49-F238E27FC236}">
                  <a16:creationId xmlns:a16="http://schemas.microsoft.com/office/drawing/2014/main" id="{644BD51D-3E64-AA4E-979A-54C765F28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4295" y="237490"/>
              <a:ext cx="677545" cy="27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7B675B-E085-E347-A416-DF5544A99EAD}"/>
              </a:ext>
            </a:extLst>
          </p:cNvPr>
          <p:cNvGrpSpPr/>
          <p:nvPr/>
        </p:nvGrpSpPr>
        <p:grpSpPr>
          <a:xfrm>
            <a:off x="1149903" y="688684"/>
            <a:ext cx="9892194" cy="6156960"/>
            <a:chOff x="100965" y="0"/>
            <a:chExt cx="10426065" cy="6920059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7C06A07-9608-0040-B6BC-0791674BB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576" y="0"/>
              <a:ext cx="10379454" cy="342839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DB819AC-7E8E-1C42-BC94-D23C51029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965" y="3227411"/>
              <a:ext cx="10379454" cy="3692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19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7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69655" y="516678"/>
            <a:ext cx="540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400" b="1" dirty="0"/>
              <a:t>Data: Additional Data (publicly available)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530263" y="1249958"/>
          <a:ext cx="9131473" cy="323283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4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6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00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cs typeface="+mn-lt"/>
                        </a:rPr>
                        <a:t>Data Name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cs typeface="+mn-lt"/>
                        </a:rPr>
                        <a:t>Download</a:t>
                      </a:r>
                      <a:r>
                        <a:rPr lang="zh-CN" altLang="en-US" sz="2000" dirty="0">
                          <a:latin typeface="+mn-lt"/>
                          <a:cs typeface="+mn-lt"/>
                        </a:rPr>
                        <a:t> </a:t>
                      </a:r>
                      <a:r>
                        <a:rPr lang="en-US" altLang="zh-CN" sz="2000" dirty="0">
                          <a:latin typeface="+mn-lt"/>
                          <a:cs typeface="+mn-lt"/>
                        </a:rPr>
                        <a:t>Link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1800" b="0" dirty="0">
                          <a:latin typeface="+mn-lt"/>
                        </a:rPr>
                        <a:t>VoxLingua107</a:t>
                      </a:r>
                      <a:endParaRPr lang="zh-CN" alt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800" dirty="0">
                          <a:latin typeface="+mn-lt"/>
                        </a:rPr>
                        <a:t>http://</a:t>
                      </a:r>
                      <a:r>
                        <a:rPr lang="en-GB" altLang="zh-CN" sz="1800" dirty="0" err="1">
                          <a:latin typeface="+mn-lt"/>
                        </a:rPr>
                        <a:t>bark.phon.ioc.ee</a:t>
                      </a:r>
                      <a:r>
                        <a:rPr lang="en-GB" altLang="zh-CN" sz="1800" dirty="0">
                          <a:latin typeface="+mn-lt"/>
                        </a:rPr>
                        <a:t>/voxlingua107/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OpenSLR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22/28/40/63/66/97/102/103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altLang="zh-CN" sz="1800" dirty="0">
                          <a:latin typeface="+mn-lt"/>
                        </a:rPr>
                        <a:t>http://</a:t>
                      </a:r>
                      <a:r>
                        <a:rPr lang="en-GB" altLang="zh-CN" sz="1800" dirty="0" err="1">
                          <a:latin typeface="+mn-lt"/>
                        </a:rPr>
                        <a:t>www.openslr.org</a:t>
                      </a:r>
                      <a:r>
                        <a:rPr lang="en-US" altLang="zh-CN" sz="1800" dirty="0">
                          <a:latin typeface="+mn-lt"/>
                        </a:rPr>
                        <a:t>/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Common Voice</a:t>
                      </a:r>
                      <a:endParaRPr lang="zh-CN" alt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800" dirty="0">
                          <a:latin typeface="+mn-lt"/>
                        </a:rPr>
                        <a:t>https://</a:t>
                      </a:r>
                      <a:r>
                        <a:rPr lang="en-GB" altLang="zh-CN" sz="1800" dirty="0" err="1">
                          <a:latin typeface="+mn-lt"/>
                        </a:rPr>
                        <a:t>commonvoice.mozilla.org</a:t>
                      </a:r>
                      <a:r>
                        <a:rPr lang="en-GB" altLang="zh-CN" sz="1800" dirty="0">
                          <a:latin typeface="+mn-lt"/>
                        </a:rPr>
                        <a:t>/</a:t>
                      </a:r>
                      <a:r>
                        <a:rPr lang="en-GB" altLang="zh-CN" sz="1800" dirty="0" err="1">
                          <a:latin typeface="+mn-lt"/>
                        </a:rPr>
                        <a:t>zh</a:t>
                      </a:r>
                      <a:r>
                        <a:rPr lang="en-GB" altLang="zh-CN" sz="1800" dirty="0">
                          <a:latin typeface="+mn-lt"/>
                        </a:rPr>
                        <a:t>-CN/datasets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Librispeech</a:t>
                      </a:r>
                      <a:endParaRPr lang="zh-CN" alt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800" dirty="0">
                          <a:latin typeface="+mn-lt"/>
                        </a:rPr>
                        <a:t>http://</a:t>
                      </a:r>
                      <a:r>
                        <a:rPr lang="en-GB" altLang="zh-CN" sz="1800" dirty="0" err="1">
                          <a:latin typeface="+mn-lt"/>
                        </a:rPr>
                        <a:t>www.openslr.org</a:t>
                      </a:r>
                      <a:r>
                        <a:rPr lang="en-GB" altLang="zh-CN" sz="1800" dirty="0">
                          <a:latin typeface="+mn-lt"/>
                        </a:rPr>
                        <a:t>/12/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WenetSpeech</a:t>
                      </a:r>
                      <a:endParaRPr lang="zh-CN" alt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800" dirty="0">
                          <a:latin typeface="+mn-lt"/>
                        </a:rPr>
                        <a:t>https://wenet-e2e.github.io/</a:t>
                      </a:r>
                      <a:r>
                        <a:rPr lang="en-GB" altLang="zh-CN" sz="1800" dirty="0" err="1">
                          <a:latin typeface="+mn-lt"/>
                        </a:rPr>
                        <a:t>WenetSpeech</a:t>
                      </a:r>
                      <a:r>
                        <a:rPr lang="en-GB" altLang="zh-CN" sz="1800" dirty="0">
                          <a:latin typeface="+mn-lt"/>
                        </a:rPr>
                        <a:t>/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GigaSpeech</a:t>
                      </a:r>
                      <a:endParaRPr lang="zh-CN" alt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GB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github.com</a:t>
                      </a:r>
                      <a:r>
                        <a:rPr lang="en-GB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SpeechColab</a:t>
                      </a:r>
                      <a:r>
                        <a:rPr lang="en-GB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GigaSpeech</a:t>
                      </a:r>
                      <a:endParaRPr lang="en-GB" altLang="zh-CN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7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605389" y="752871"/>
            <a:ext cx="239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ea typeface="微软雅黑" panose="020B0503020204020204" pitchFamily="34" charset="-122"/>
                <a:cs typeface="Times New Roman" panose="02020503050405090304" pitchFamily="18" charset="0"/>
              </a:rPr>
              <a:t>Baseline System*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0FFFE4-7739-4236-9DED-1EB2B0109922}"/>
              </a:ext>
            </a:extLst>
          </p:cNvPr>
          <p:cNvSpPr/>
          <p:nvPr/>
        </p:nvSpPr>
        <p:spPr>
          <a:xfrm>
            <a:off x="653867" y="1667740"/>
            <a:ext cx="2062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000" b="1" dirty="0">
                <a:ea typeface="微软雅黑" panose="020B0503020204020204" pitchFamily="34" charset="-122"/>
              </a:rPr>
              <a:t>LID </a:t>
            </a:r>
            <a:r>
              <a:rPr lang="en-US" altLang="zh-CN" sz="2000" b="1" dirty="0">
                <a:ea typeface="微软雅黑" panose="020B0503020204020204" pitchFamily="34" charset="-122"/>
              </a:rPr>
              <a:t>system</a:t>
            </a:r>
            <a:r>
              <a:rPr lang="en" altLang="zh-CN" sz="2000" b="1" dirty="0"/>
              <a:t> </a:t>
            </a:r>
            <a:endParaRPr lang="en" altLang="zh-CN" sz="2000" dirty="0">
              <a:effectLst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E5F8D7-F1D0-44AB-81D8-E01E31409D88}"/>
              </a:ext>
            </a:extLst>
          </p:cNvPr>
          <p:cNvSpPr txBox="1"/>
          <p:nvPr/>
        </p:nvSpPr>
        <p:spPr>
          <a:xfrm>
            <a:off x="653867" y="2360919"/>
            <a:ext cx="4370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" altLang="zh-CN" dirty="0">
                <a:ea typeface="Microsoft YaHei" panose="020B0503020204020204" pitchFamily="34" charset="-122"/>
              </a:rPr>
              <a:t>An extended TDNN x-vector model, constructed with ASV-Subtools.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1" lang="en" altLang="zh-CN" dirty="0">
              <a:ea typeface="Microsoft YaHei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" altLang="zh-CN" dirty="0">
                <a:ea typeface="Microsoft YaHei" panose="020B0503020204020204" pitchFamily="34" charset="-122"/>
              </a:rPr>
              <a:t>The back-ends were conducted with Kaldi.</a:t>
            </a:r>
            <a:endParaRPr kumimoji="1" lang="zh-CN" alt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1" lang="en" altLang="zh-CN" dirty="0">
              <a:ea typeface="Microsoft YaHei" panose="020B0503020204020204" pitchFamily="34" charset="-122"/>
            </a:endParaRPr>
          </a:p>
          <a:p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C4AA447-A029-40BC-A901-61D81A190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4946" y="4089119"/>
            <a:ext cx="4768314" cy="14073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2BBB26-AFED-9A4C-A37E-F9CA6E51C6D0}"/>
              </a:ext>
            </a:extLst>
          </p:cNvPr>
          <p:cNvSpPr txBox="1"/>
          <p:nvPr/>
        </p:nvSpPr>
        <p:spPr>
          <a:xfrm>
            <a:off x="582710" y="5843445"/>
            <a:ext cx="1132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*https://</a:t>
            </a:r>
            <a:r>
              <a:rPr kumimoji="1" lang="en-US" altLang="zh-CN" sz="1600" dirty="0" err="1"/>
              <a:t>github.com</a:t>
            </a:r>
            <a:r>
              <a:rPr kumimoji="1" lang="en-US" altLang="zh-CN" sz="1600" dirty="0"/>
              <a:t>/</a:t>
            </a:r>
            <a:r>
              <a:rPr kumimoji="1" lang="en-US" altLang="zh-CN" sz="1600" dirty="0" err="1"/>
              <a:t>Snowdar</a:t>
            </a:r>
            <a:r>
              <a:rPr kumimoji="1" lang="en-US" altLang="zh-CN" sz="1600" dirty="0"/>
              <a:t>/asv-subtools#3-olr-challenge-2021-baseline-recipe-language-identification</a:t>
            </a:r>
          </a:p>
          <a:p>
            <a:r>
              <a:rPr kumimoji="1" lang="en-US" altLang="zh-CN" sz="1600" dirty="0"/>
              <a:t>B. Wang, W. Hu, J. Li, Y. </a:t>
            </a:r>
            <a:r>
              <a:rPr kumimoji="1" lang="en-US" altLang="zh-CN" sz="1600" dirty="0" err="1"/>
              <a:t>Zhi</a:t>
            </a:r>
            <a:r>
              <a:rPr kumimoji="1" lang="en-US" altLang="zh-CN" sz="1600" dirty="0"/>
              <a:t>, Z. Li, Q. Hong, L. Li, D. Wang, L. Song, and C. Yang, “</a:t>
            </a:r>
            <a:r>
              <a:rPr kumimoji="1" lang="en-US" altLang="zh-CN" sz="1600" dirty="0" err="1"/>
              <a:t>Olr</a:t>
            </a:r>
            <a:r>
              <a:rPr kumimoji="1" lang="en-US" altLang="zh-CN" sz="1600" dirty="0"/>
              <a:t> 2021 challenge: Datasets, rules and baselines,” </a:t>
            </a:r>
            <a:r>
              <a:rPr kumimoji="1" lang="en-US" altLang="zh-CN" sz="1600" dirty="0" err="1"/>
              <a:t>arXiv</a:t>
            </a:r>
            <a:r>
              <a:rPr kumimoji="1" lang="en-US" altLang="zh-CN" sz="1600" dirty="0"/>
              <a:t> preprint arXiv:2107.11113, 2021.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118A6BD-5279-4274-B8DE-6B7B87487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90" y="1708508"/>
            <a:ext cx="6946866" cy="19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6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7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605389" y="752871"/>
            <a:ext cx="224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ea typeface="微软雅黑" panose="020B0503020204020204" pitchFamily="34" charset="-122"/>
                <a:cs typeface="Times New Roman" panose="02020503050405090304" pitchFamily="18" charset="0"/>
              </a:rPr>
              <a:t>Baseline System</a:t>
            </a:r>
            <a:endParaRPr lang="zh-CN" altLang="en-US" sz="2400" b="1" dirty="0">
              <a:ea typeface="微软雅黑" panose="020B0503020204020204" pitchFamily="34" charset="-122"/>
              <a:cs typeface="Times New Roman" panose="0202050305040509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0FFFE4-7739-4236-9DED-1EB2B0109922}"/>
              </a:ext>
            </a:extLst>
          </p:cNvPr>
          <p:cNvSpPr/>
          <p:nvPr/>
        </p:nvSpPr>
        <p:spPr>
          <a:xfrm>
            <a:off x="747173" y="1639748"/>
            <a:ext cx="1405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ea typeface="微软雅黑" panose="020B0503020204020204" pitchFamily="34" charset="-122"/>
                <a:cs typeface="Times New Roman" panose="02020503050405090304" pitchFamily="18" charset="0"/>
              </a:rPr>
              <a:t>ASR system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4758609-F453-4222-ADBC-820CFAC5BDB1}"/>
              </a:ext>
            </a:extLst>
          </p:cNvPr>
          <p:cNvSpPr/>
          <p:nvPr/>
        </p:nvSpPr>
        <p:spPr>
          <a:xfrm>
            <a:off x="747172" y="2342877"/>
            <a:ext cx="4041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Built with </a:t>
            </a:r>
            <a:r>
              <a:rPr lang="en-US" altLang="zh-CN" dirty="0" err="1">
                <a:solidFill>
                  <a:srgbClr val="000000"/>
                </a:solidFill>
                <a:ea typeface="微软雅黑" panose="020B0503020204020204" pitchFamily="34" charset="-122"/>
              </a:rPr>
              <a:t>ESPnet</a:t>
            </a: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Transformer-based end-to-end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Language-independent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Characters</a:t>
            </a: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微软雅黑" panose="020B0503020204020204" pitchFamily="34" charset="-122"/>
              </a:rPr>
              <a:t>based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F8216B8-02DD-4388-B2E6-A06CED2C04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783" y="1318089"/>
            <a:ext cx="5560162" cy="30285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EB8671B-FAEC-4144-8476-010C3F5E4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291" y="4677221"/>
            <a:ext cx="11166336" cy="13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3" name="矩形 2"/>
          <p:cNvSpPr/>
          <p:nvPr/>
        </p:nvSpPr>
        <p:spPr>
          <a:xfrm>
            <a:off x="3746167" y="2795270"/>
            <a:ext cx="4699042" cy="126188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</a:rPr>
              <a:t>Popular Technologies</a:t>
            </a:r>
          </a:p>
          <a:p>
            <a:pPr algn="ctr"/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</a:rPr>
              <a:t>OLR-LID Tasks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7710" y="502890"/>
            <a:ext cx="249215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b="1" dirty="0">
                <a:sym typeface="+mn-ea"/>
              </a:rPr>
              <a:t>Popular technologies</a:t>
            </a:r>
            <a:endParaRPr 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727710" y="913130"/>
            <a:ext cx="1069213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Feature</a:t>
            </a:r>
          </a:p>
          <a:p>
            <a:pPr lvl="1" indent="0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MFCC, </a:t>
            </a:r>
            <a:r>
              <a:rPr lang="en-US" altLang="zh-CN" dirty="0" err="1">
                <a:sym typeface="+mn-ea"/>
              </a:rPr>
              <a:t>FBank</a:t>
            </a:r>
            <a:r>
              <a:rPr lang="en-US" altLang="zh-CN" dirty="0">
                <a:sym typeface="+mn-ea"/>
              </a:rPr>
              <a:t>, PLP, Spectrum, </a:t>
            </a:r>
            <a:r>
              <a:rPr lang="en-US" altLang="zh-CN" b="1" dirty="0">
                <a:sym typeface="+mn-ea"/>
              </a:rPr>
              <a:t>BNFs</a:t>
            </a:r>
            <a:r>
              <a:rPr lang="en-US" altLang="zh-CN" dirty="0">
                <a:sym typeface="+mn-ea"/>
              </a:rPr>
              <a:t> ...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Augmentation </a:t>
            </a:r>
            <a:endParaRPr lang="en-US" altLang="zh-CN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altLang="zh-CN" dirty="0" err="1">
                <a:sym typeface="+mn-ea"/>
              </a:rPr>
              <a:t>SpecAugment</a:t>
            </a:r>
            <a:r>
              <a:rPr lang="en-US" altLang="zh-CN" dirty="0">
                <a:sym typeface="+mn-ea"/>
              </a:rPr>
              <a:t>, </a:t>
            </a:r>
            <a:r>
              <a:rPr lang="en-US" altLang="zh-CN" dirty="0">
                <a:solidFill>
                  <a:schemeClr val="tx1"/>
                </a:solidFill>
              </a:rPr>
              <a:t>speed/volume perturbations, noise from training data, </a:t>
            </a:r>
            <a:r>
              <a:rPr lang="en-US" altLang="zh-CN" dirty="0">
                <a:sym typeface="+mn-ea"/>
              </a:rPr>
              <a:t>white noise, gaussian noise, nonspeech, random artificial band-pass filters, </a:t>
            </a:r>
            <a:r>
              <a:rPr lang="en-US" altLang="zh-CN" b="1" dirty="0">
                <a:sym typeface="+mn-ea"/>
              </a:rPr>
              <a:t>mp3/mp4a codec </a:t>
            </a:r>
            <a:r>
              <a:rPr lang="en-US" altLang="zh-CN" dirty="0">
                <a:sym typeface="+mn-ea"/>
              </a:rPr>
              <a:t>...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Structure/Optimization</a:t>
            </a:r>
          </a:p>
          <a:p>
            <a:pPr lvl="1" indent="0">
              <a:buNone/>
            </a:pPr>
            <a:r>
              <a:rPr lang="en-US" altLang="zh-CN" dirty="0">
                <a:sym typeface="+mn-ea"/>
              </a:rPr>
              <a:t>VAD, no-VAD, TDNN, E-TDNN, F-TDNN, ECAPA-TDNN, </a:t>
            </a:r>
            <a:r>
              <a:rPr lang="en-US" altLang="zh-CN" dirty="0" err="1">
                <a:sym typeface="+mn-ea"/>
              </a:rPr>
              <a:t>ResNet</a:t>
            </a:r>
            <a:r>
              <a:rPr lang="en-US" altLang="zh-CN" dirty="0">
                <a:sym typeface="+mn-ea"/>
              </a:rPr>
              <a:t>, CNN, SE,</a:t>
            </a:r>
            <a:endParaRPr lang="en-US" altLang="zh-CN" b="1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altLang="zh-CN" b="1" dirty="0"/>
              <a:t>ASR(conformer-transformer), Wav2vec2.0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ym typeface="+mn-ea"/>
              </a:rPr>
              <a:t>E2E, multi-task,</a:t>
            </a:r>
            <a:endParaRPr lang="en-US" altLang="zh-CN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attention, </a:t>
            </a:r>
            <a:r>
              <a:rPr lang="en-US" altLang="zh-CN" dirty="0">
                <a:sym typeface="+mn-ea"/>
              </a:rPr>
              <a:t>attention-based fusion of features (PLP/MFCC),</a:t>
            </a:r>
            <a:endParaRPr lang="en-US" altLang="zh-CN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attentive pooling, multi-head attention pooling, global </a:t>
            </a:r>
            <a:r>
              <a:rPr lang="en-US" altLang="zh-CN" dirty="0">
                <a:sym typeface="+mn-ea"/>
              </a:rPr>
              <a:t>multi-head attention pooling ...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Loss</a:t>
            </a:r>
            <a:r>
              <a:rPr lang="en-US" altLang="zh-CN" dirty="0">
                <a:sym typeface="+mn-ea"/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>
                <a:sym typeface="+mn-ea"/>
              </a:rPr>
              <a:t>CE, AM, </a:t>
            </a:r>
            <a:r>
              <a:rPr lang="en-US" altLang="zh-CN" b="1" dirty="0">
                <a:sym typeface="+mn-ea"/>
              </a:rPr>
              <a:t>AAM</a:t>
            </a:r>
            <a:r>
              <a:rPr lang="en-US" altLang="zh-CN" dirty="0">
                <a:sym typeface="+mn-ea"/>
              </a:rPr>
              <a:t>, </a:t>
            </a:r>
            <a:r>
              <a:rPr lang="en-US" altLang="zh-CN" b="1" dirty="0">
                <a:sym typeface="+mn-ea"/>
              </a:rPr>
              <a:t>KL</a:t>
            </a:r>
            <a:r>
              <a:rPr lang="en-US" altLang="zh-CN" dirty="0">
                <a:sym typeface="+mn-ea"/>
              </a:rPr>
              <a:t> ...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Auxiliary task/multi-task</a:t>
            </a:r>
            <a:endParaRPr lang="en-US" altLang="zh-CN" b="1" dirty="0">
              <a:solidFill>
                <a:schemeClr val="tx1"/>
              </a:solidFill>
            </a:endParaRPr>
          </a:p>
          <a:p>
            <a:pPr lvl="1"/>
            <a:r>
              <a:rPr lang="en-US" altLang="zh-CN" dirty="0">
                <a:sym typeface="+mn-ea"/>
              </a:rPr>
              <a:t>Phonetic aware, CTC ...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Scoring backend</a:t>
            </a:r>
            <a:endParaRPr lang="en-US" altLang="zh-CN" b="1" dirty="0">
              <a:solidFill>
                <a:schemeClr val="tx1"/>
              </a:solidFill>
            </a:endParaRPr>
          </a:p>
          <a:p>
            <a:pPr lvl="1"/>
            <a:r>
              <a:rPr lang="en-US" altLang="zh-CN" dirty="0">
                <a:sym typeface="+mn-ea"/>
              </a:rPr>
              <a:t>Cosine, LDA, Logistic Regression (LR), PLDA ...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Model fusion</a:t>
            </a:r>
            <a:endParaRPr lang="en-US" altLang="zh-CN" b="1" dirty="0">
              <a:solidFill>
                <a:schemeClr val="tx1"/>
              </a:solidFill>
            </a:endParaRPr>
          </a:p>
          <a:p>
            <a:pPr lvl="1"/>
            <a:r>
              <a:rPr lang="en-US" altLang="zh-CN" dirty="0" err="1">
                <a:sym typeface="+mn-ea"/>
              </a:rPr>
              <a:t>average fusion</a:t>
            </a:r>
            <a:r>
              <a:rPr lang="en-US" altLang="zh-CN" dirty="0">
                <a:sym typeface="+mn-ea"/>
              </a:rPr>
              <a:t>, greedy fusion …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Platform</a:t>
            </a:r>
            <a:endParaRPr lang="en-US" altLang="zh-CN" b="1" dirty="0">
              <a:solidFill>
                <a:schemeClr val="tx1"/>
              </a:solidFill>
            </a:endParaRPr>
          </a:p>
          <a:p>
            <a:pPr lvl="1"/>
            <a:r>
              <a:rPr lang="en-US" altLang="zh-CN" dirty="0">
                <a:sym typeface="+mn-ea"/>
              </a:rPr>
              <a:t>Kaldi, </a:t>
            </a:r>
            <a:r>
              <a:rPr lang="en-US" altLang="zh-CN" dirty="0" err="1">
                <a:sym typeface="+mn-ea"/>
              </a:rPr>
              <a:t>PyTorch</a:t>
            </a:r>
            <a:r>
              <a:rPr lang="en-US" altLang="zh-CN" dirty="0">
                <a:sym typeface="+mn-ea"/>
              </a:rPr>
              <a:t>, ASV-Subtools(PyTorch), ESPnet, ESPNet2, Wenet, SpeechBrain ...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2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7710" y="502890"/>
            <a:ext cx="225055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00" b="1" dirty="0">
                <a:sym typeface="+mn-ea"/>
              </a:rPr>
              <a:t>Technical highlights</a:t>
            </a:r>
            <a:endParaRPr 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727710" y="913130"/>
            <a:ext cx="10489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ASR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Encoder-conformer + Decoder-transformer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Wav2vec2.0</a:t>
            </a:r>
            <a:endParaRPr lang="en-US" altLang="zh-CN" dirty="0">
              <a:sym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Language Structure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sym typeface="+mn-ea"/>
              </a:rPr>
              <a:t>Encoder-conformer + Pooling Layer + Classifier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1st: 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ASR encoder+ attentive statistical pooling +  a linear layer (batch normalization and nonlinear activation) + softmax classifier + LDA (language categories - 1)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2nd: 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ASR encoder + pooling layer (3) + 2 FC + classifier + no LDA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sym typeface="+mn-ea"/>
              </a:rPr>
              <a:t>Wav2vec-encoder + Statistics Pooling Layer + FC + Classifier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F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inetuned on different data set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2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822701" y="4106332"/>
            <a:ext cx="10546598" cy="2124075"/>
            <a:chOff x="1139942" y="4605655"/>
            <a:chExt cx="10694249" cy="2124075"/>
          </a:xfrm>
        </p:grpSpPr>
        <p:grpSp>
          <p:nvGrpSpPr>
            <p:cNvPr id="11" name="组合 10"/>
            <p:cNvGrpSpPr/>
            <p:nvPr/>
          </p:nvGrpSpPr>
          <p:grpSpPr>
            <a:xfrm>
              <a:off x="2392146" y="4785187"/>
              <a:ext cx="7804266" cy="1861458"/>
              <a:chOff x="2392146" y="4785187"/>
              <a:chExt cx="7804266" cy="186145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392146" y="4785187"/>
                <a:ext cx="1226350" cy="5386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Encoder</a:t>
                </a:r>
                <a:endParaRPr kumimoji="1" lang="zh-CN" altLang="en-US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970062" y="4785187"/>
                <a:ext cx="1226350" cy="5386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Decoder</a:t>
                </a:r>
                <a:endParaRPr kumimoji="1" lang="zh-CN" altLang="en-US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392146" y="5930149"/>
                <a:ext cx="1226350" cy="5386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Encoder</a:t>
                </a:r>
                <a:endParaRPr kumimoji="1" lang="zh-CN" altLang="en-US" dirty="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130315" y="5930149"/>
                <a:ext cx="1680820" cy="5386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Pooling Layer</a:t>
                </a:r>
                <a:endParaRPr kumimoji="1" lang="zh-CN" altLang="en-US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322953" y="5752271"/>
                <a:ext cx="1680820" cy="8943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GB" altLang="zh-CN" dirty="0"/>
                  <a:t>Linear Layer</a:t>
                </a:r>
              </a:p>
              <a:p>
                <a:pPr algn="ctr"/>
                <a:r>
                  <a:rPr kumimoji="1" lang="en-GB" altLang="zh-CN" dirty="0"/>
                  <a:t>or</a:t>
                </a:r>
              </a:p>
              <a:p>
                <a:pPr algn="ctr"/>
                <a:r>
                  <a:rPr kumimoji="1" lang="en-GB" altLang="zh-CN" dirty="0"/>
                  <a:t>FC Layer(s)</a:t>
                </a:r>
                <a:endParaRPr kumimoji="1" lang="zh-CN" altLang="en-US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515592" y="5930149"/>
                <a:ext cx="1680820" cy="5386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LID Classifier</a:t>
                </a:r>
                <a:endParaRPr kumimoji="1" lang="zh-CN" altLang="en-US" dirty="0"/>
              </a:p>
            </p:txBody>
          </p:sp>
          <p:cxnSp>
            <p:nvCxnSpPr>
              <p:cNvPr id="24" name="直线箭头连接符 23"/>
              <p:cNvCxnSpPr>
                <a:stCxn id="18" idx="3"/>
                <a:endCxn id="19" idx="1"/>
              </p:cNvCxnSpPr>
              <p:nvPr/>
            </p:nvCxnSpPr>
            <p:spPr>
              <a:xfrm>
                <a:off x="3618496" y="5054497"/>
                <a:ext cx="535156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线箭头连接符 24"/>
              <p:cNvCxnSpPr>
                <a:stCxn id="20" idx="3"/>
                <a:endCxn id="21" idx="1"/>
              </p:cNvCxnSpPr>
              <p:nvPr/>
            </p:nvCxnSpPr>
            <p:spPr>
              <a:xfrm>
                <a:off x="3618496" y="6199459"/>
                <a:ext cx="511819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线箭头连接符 25"/>
              <p:cNvCxnSpPr/>
              <p:nvPr/>
            </p:nvCxnSpPr>
            <p:spPr>
              <a:xfrm>
                <a:off x="5811135" y="6200622"/>
                <a:ext cx="511819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线箭头连接符 26"/>
              <p:cNvCxnSpPr/>
              <p:nvPr/>
            </p:nvCxnSpPr>
            <p:spPr>
              <a:xfrm>
                <a:off x="8003774" y="6199459"/>
                <a:ext cx="511819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曲线连接符 11"/>
            <p:cNvCxnSpPr>
              <a:stCxn id="18" idx="1"/>
              <a:endCxn id="20" idx="1"/>
            </p:cNvCxnSpPr>
            <p:nvPr/>
          </p:nvCxnSpPr>
          <p:spPr>
            <a:xfrm rot="10800000" flipV="1">
              <a:off x="2392146" y="5054497"/>
              <a:ext cx="12700" cy="1144962"/>
            </a:xfrm>
            <a:prstGeom prst="curvedConnector3">
              <a:avLst>
                <a:gd name="adj1" fmla="val 5869567"/>
              </a:avLst>
            </a:prstGeom>
            <a:ln w="53975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1139942" y="5359552"/>
              <a:ext cx="1226350" cy="5386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Finetune</a:t>
              </a:r>
              <a:endParaRPr kumimoji="1"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2266122" y="4605655"/>
              <a:ext cx="8164388" cy="87730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266122" y="5679184"/>
              <a:ext cx="8164388" cy="1050546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601739" y="4785187"/>
              <a:ext cx="1232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solidFill>
                    <a:schemeClr val="accent1">
                      <a:lumMod val="75000"/>
                    </a:schemeClr>
                  </a:solidFill>
                </a:rPr>
                <a:t>ASR model</a:t>
              </a:r>
              <a:endParaRPr kumimoji="1"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599110" y="6014792"/>
              <a:ext cx="1232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LID model</a:t>
              </a:r>
              <a:endParaRPr kumimoji="1"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3" name="矩形 2"/>
          <p:cNvSpPr/>
          <p:nvPr/>
        </p:nvSpPr>
        <p:spPr>
          <a:xfrm>
            <a:off x="3746167" y="2795270"/>
            <a:ext cx="4699042" cy="126188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</a:rPr>
              <a:t>Popular Technologies</a:t>
            </a:r>
          </a:p>
          <a:p>
            <a:pPr algn="ctr"/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</a:rPr>
              <a:t>OLR-ASR Tasks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lt"/>
              </a:rPr>
              <a:t>Outline</a:t>
            </a:r>
            <a:endParaRPr lang="zh-CN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n-ea"/>
              <a:cs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tx1"/>
                </a:solidFill>
                <a:cs typeface="+mn-lt"/>
              </a:rPr>
              <a:t>Challenge Organization</a:t>
            </a:r>
          </a:p>
          <a:p>
            <a:r>
              <a:rPr lang="en-US" altLang="zh-CN" dirty="0">
                <a:cs typeface="+mn-lt"/>
                <a:sym typeface="+mn-ea"/>
              </a:rPr>
              <a:t>Tasks, Data and Baseline Systems</a:t>
            </a:r>
            <a:endParaRPr lang="en-US" altLang="zh-CN" sz="2800" dirty="0">
              <a:solidFill>
                <a:schemeClr val="tx1"/>
              </a:solidFill>
              <a:cs typeface="+mn-lt"/>
              <a:sym typeface="+mn-ea"/>
            </a:endParaRPr>
          </a:p>
          <a:p>
            <a:r>
              <a:rPr lang="en-US" altLang="zh-CN" dirty="0"/>
              <a:t>Popular Technologies</a:t>
            </a:r>
          </a:p>
          <a:p>
            <a:pPr lvl="1"/>
            <a:r>
              <a:rPr lang="en-US" altLang="zh-CN" dirty="0"/>
              <a:t>OLR-LID Tasks</a:t>
            </a:r>
          </a:p>
          <a:p>
            <a:pPr lvl="1"/>
            <a:r>
              <a:rPr lang="en-US" altLang="zh-CN" dirty="0"/>
              <a:t>OLR-ASR Tasks</a:t>
            </a:r>
          </a:p>
          <a:p>
            <a:r>
              <a:rPr lang="en-US" altLang="zh-CN" dirty="0"/>
              <a:t>Challenge Results</a:t>
            </a:r>
          </a:p>
          <a:p>
            <a:r>
              <a:rPr lang="en-US" altLang="zh-CN" dirty="0"/>
              <a:t>Summary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7710" y="502890"/>
            <a:ext cx="249215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b="1" dirty="0">
                <a:sym typeface="+mn-ea"/>
              </a:rPr>
              <a:t>Popular technologies</a:t>
            </a:r>
            <a:endParaRPr 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2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727710" y="913130"/>
            <a:ext cx="106921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Label</a:t>
            </a:r>
          </a:p>
          <a:p>
            <a:pPr lvl="1"/>
            <a:r>
              <a:rPr lang="en-US" altLang="zh-CN" dirty="0">
                <a:sym typeface="+mn-ea"/>
              </a:rPr>
              <a:t>Language token was added to the beginning of the text transcripts, text transcripts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Feature</a:t>
            </a:r>
          </a:p>
          <a:p>
            <a:pPr lvl="1" indent="0">
              <a:buFont typeface="Arial" panose="020B0604020202020204" pitchFamily="34" charset="0"/>
              <a:buNone/>
            </a:pPr>
            <a:r>
              <a:rPr lang="en-US" altLang="zh-CN" dirty="0" err="1">
                <a:sym typeface="+mn-ea"/>
              </a:rPr>
              <a:t>FBank + Pitch</a:t>
            </a:r>
            <a:r>
              <a:rPr lang="zh-CN" altLang="en-US" dirty="0" err="1">
                <a:sym typeface="+mn-ea"/>
              </a:rPr>
              <a:t>，</a:t>
            </a:r>
            <a:r>
              <a:rPr lang="en-US" altLang="zh-CN" dirty="0" err="1">
                <a:sym typeface="+mn-ea"/>
              </a:rPr>
              <a:t>MFCC + Pitch</a:t>
            </a:r>
            <a:r>
              <a:rPr lang="en-US" altLang="zh-CN" dirty="0">
                <a:sym typeface="+mn-ea"/>
              </a:rPr>
              <a:t> ...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Augmentation </a:t>
            </a:r>
            <a:endParaRPr lang="en-US" altLang="zh-CN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altLang="zh-CN" dirty="0" err="1">
                <a:sym typeface="+mn-ea"/>
              </a:rPr>
              <a:t>SpecAugment</a:t>
            </a:r>
            <a:r>
              <a:rPr lang="en-US" altLang="zh-CN" dirty="0">
                <a:sym typeface="+mn-ea"/>
              </a:rPr>
              <a:t>, </a:t>
            </a:r>
            <a:r>
              <a:rPr lang="en-US" altLang="zh-CN" dirty="0">
                <a:solidFill>
                  <a:schemeClr val="tx1"/>
                </a:solidFill>
              </a:rPr>
              <a:t>speed/volume perturbations, noise from other datasets or corpus, </a:t>
            </a:r>
            <a:r>
              <a:rPr lang="en-US" altLang="zh-CN" dirty="0">
                <a:sym typeface="+mn-ea"/>
              </a:rPr>
              <a:t>white noise, gaussian noise ...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Structure</a:t>
            </a:r>
            <a:r>
              <a:rPr lang="en-US" altLang="zh-CN" b="1" dirty="0">
                <a:sym typeface="+mn-ea"/>
              </a:rPr>
              <a:t>/Optimization</a:t>
            </a:r>
            <a:endParaRPr lang="en-US" altLang="zh-CN" b="1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altLang="zh-CN" dirty="0">
                <a:sym typeface="+mn-ea"/>
              </a:rPr>
              <a:t>E2E Multilingual ASR, Hybrid Monolingual ASR</a:t>
            </a:r>
          </a:p>
          <a:p>
            <a:pPr lvl="1" indent="0">
              <a:buNone/>
            </a:pPr>
            <a:r>
              <a:rPr lang="en-US" altLang="zh-CN" b="1" dirty="0"/>
              <a:t>E2E: Conformer(most) or Transformer</a:t>
            </a:r>
            <a:r>
              <a:rPr lang="en-US" altLang="zh-CN" dirty="0">
                <a:sym typeface="+mn-ea"/>
              </a:rPr>
              <a:t>,</a:t>
            </a:r>
            <a:r>
              <a:rPr lang="en-US" altLang="zh-CN" b="1" dirty="0"/>
              <a:t> Wav2vec2.0</a:t>
            </a:r>
            <a:r>
              <a:rPr lang="en-US" altLang="zh-CN" dirty="0">
                <a:sym typeface="+mn-ea"/>
              </a:rPr>
              <a:t>,</a:t>
            </a:r>
            <a:endParaRPr lang="en-US" altLang="zh-CN" b="1" dirty="0"/>
          </a:p>
          <a:p>
            <a:pPr lvl="1" indent="0">
              <a:buNone/>
            </a:pPr>
            <a:r>
              <a:rPr lang="en-US" altLang="zh-CN" dirty="0">
                <a:sym typeface="+mn-ea"/>
              </a:rPr>
              <a:t>Multi-task ,</a:t>
            </a:r>
          </a:p>
          <a:p>
            <a:pPr lvl="1" indent="0">
              <a:buNone/>
            </a:pPr>
            <a:r>
              <a:rPr lang="en-US" altLang="zh-CN" dirty="0">
                <a:sym typeface="+mn-ea"/>
              </a:rPr>
              <a:t>Chain(LF-MMI) ...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Loss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/ Evaluate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>
                <a:sym typeface="+mn-ea"/>
              </a:rPr>
              <a:t>CE, CTC, CE + CTC, Edit distance ...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LM(Language Model)</a:t>
            </a:r>
          </a:p>
          <a:p>
            <a:pPr lvl="1"/>
            <a:r>
              <a:rPr lang="en-US" altLang="zh-CN" dirty="0">
                <a:sym typeface="+mn-ea"/>
              </a:rPr>
              <a:t> Add LM to E2E to improve performance...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Method</a:t>
            </a:r>
            <a:endParaRPr lang="en-US" altLang="zh-CN" b="1" dirty="0">
              <a:solidFill>
                <a:schemeClr val="tx1"/>
              </a:solidFill>
            </a:endParaRPr>
          </a:p>
          <a:p>
            <a:pPr lvl="1"/>
            <a:r>
              <a:rPr lang="en-US" altLang="zh-CN" dirty="0">
                <a:sym typeface="+mn-ea"/>
              </a:rPr>
              <a:t>Model fusion:</a:t>
            </a:r>
            <a:r>
              <a:rPr lang="en-US" altLang="zh-CN" b="1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Use LID to identify language, then perform speech recognition, </a:t>
            </a:r>
          </a:p>
          <a:p>
            <a:pPr lvl="1"/>
            <a:r>
              <a:rPr lang="en-US" altLang="zh-CN" dirty="0">
                <a:sym typeface="+mn-ea"/>
              </a:rPr>
              <a:t>Pre-train and Finetune…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Platform</a:t>
            </a:r>
            <a:endParaRPr lang="en-US" altLang="zh-CN" b="1" dirty="0">
              <a:solidFill>
                <a:schemeClr val="tx1"/>
              </a:solidFill>
            </a:endParaRPr>
          </a:p>
          <a:p>
            <a:pPr lvl="1"/>
            <a:r>
              <a:rPr lang="en-US" altLang="zh-CN" b="1" dirty="0" err="1">
                <a:sym typeface="+mn-ea"/>
              </a:rPr>
              <a:t>Wenet</a:t>
            </a:r>
            <a:r>
              <a:rPr lang="en-US" altLang="zh-CN" dirty="0">
                <a:sym typeface="+mn-ea"/>
              </a:rPr>
              <a:t>, </a:t>
            </a:r>
            <a:r>
              <a:rPr lang="en-US" altLang="zh-CN" dirty="0" err="1">
                <a:sym typeface="+mn-ea"/>
              </a:rPr>
              <a:t>ESPnet</a:t>
            </a:r>
            <a:r>
              <a:rPr lang="en-US" altLang="zh-CN" dirty="0">
                <a:sym typeface="+mn-ea"/>
              </a:rPr>
              <a:t>, ESPnet2, Kaldi, ...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7710" y="502890"/>
            <a:ext cx="225055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00" b="1" dirty="0">
                <a:sym typeface="+mn-ea"/>
              </a:rPr>
              <a:t>Technical highlights</a:t>
            </a:r>
            <a:endParaRPr 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2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91A0DB7-03A9-7748-BEB9-6FE2398286C9}"/>
              </a:ext>
            </a:extLst>
          </p:cNvPr>
          <p:cNvGrpSpPr/>
          <p:nvPr/>
        </p:nvGrpSpPr>
        <p:grpSpPr>
          <a:xfrm>
            <a:off x="2087245" y="2695848"/>
            <a:ext cx="8177530" cy="1818640"/>
            <a:chOff x="2087245" y="2617470"/>
            <a:chExt cx="8177530" cy="1818640"/>
          </a:xfrm>
        </p:grpSpPr>
        <p:sp>
          <p:nvSpPr>
            <p:cNvPr id="24" name="矩形 23"/>
            <p:cNvSpPr/>
            <p:nvPr/>
          </p:nvSpPr>
          <p:spPr>
            <a:xfrm>
              <a:off x="2087245" y="2694305"/>
              <a:ext cx="967740" cy="4597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LID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921760" y="2694305"/>
              <a:ext cx="967740" cy="4597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LM</a:t>
              </a: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3054985" y="2924175"/>
              <a:ext cx="866775" cy="0"/>
            </a:xfrm>
            <a:prstGeom prst="straightConnector1">
              <a:avLst/>
            </a:prstGeom>
            <a:ln w="19050">
              <a:solidFill>
                <a:schemeClr val="dk1">
                  <a:alpha val="99000"/>
                </a:schemeClr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5756275" y="2694305"/>
              <a:ext cx="967740" cy="4597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ASR</a:t>
              </a:r>
            </a:p>
          </p:txBody>
        </p:sp>
        <p:cxnSp>
          <p:nvCxnSpPr>
            <p:cNvPr id="28" name="直接箭头连接符 27"/>
            <p:cNvCxnSpPr>
              <a:stCxn id="25" idx="3"/>
              <a:endCxn id="27" idx="1"/>
            </p:cNvCxnSpPr>
            <p:nvPr/>
          </p:nvCxnSpPr>
          <p:spPr>
            <a:xfrm>
              <a:off x="4889500" y="2924175"/>
              <a:ext cx="866775" cy="0"/>
            </a:xfrm>
            <a:prstGeom prst="straightConnector1">
              <a:avLst/>
            </a:prstGeom>
            <a:ln w="19050">
              <a:solidFill>
                <a:schemeClr val="dk1">
                  <a:alpha val="99000"/>
                </a:schemeClr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108325" y="2617470"/>
              <a:ext cx="76009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select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942840" y="2617470"/>
              <a:ext cx="76009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3921760" y="3302635"/>
              <a:ext cx="2912110" cy="4597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Monolingual models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087245" y="3302635"/>
              <a:ext cx="967740" cy="4597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LID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041650" y="3223895"/>
              <a:ext cx="8801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select</a:t>
              </a:r>
            </a:p>
          </p:txBody>
        </p:sp>
        <p:cxnSp>
          <p:nvCxnSpPr>
            <p:cNvPr id="42" name="直接箭头连接符 41"/>
            <p:cNvCxnSpPr>
              <a:stCxn id="40" idx="3"/>
              <a:endCxn id="39" idx="1"/>
            </p:cNvCxnSpPr>
            <p:nvPr/>
          </p:nvCxnSpPr>
          <p:spPr>
            <a:xfrm>
              <a:off x="3054985" y="3532505"/>
              <a:ext cx="866775" cy="0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3921760" y="3976370"/>
              <a:ext cx="2912110" cy="4597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Wenet Multilingual ASR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7380605" y="3592195"/>
              <a:ext cx="2884170" cy="4597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Combination and Prediction</a:t>
              </a:r>
            </a:p>
          </p:txBody>
        </p:sp>
        <p:cxnSp>
          <p:nvCxnSpPr>
            <p:cNvPr id="45" name="直接箭头连接符 44"/>
            <p:cNvCxnSpPr>
              <a:stCxn id="39" idx="3"/>
              <a:endCxn id="44" idx="1"/>
            </p:cNvCxnSpPr>
            <p:nvPr/>
          </p:nvCxnSpPr>
          <p:spPr>
            <a:xfrm>
              <a:off x="6833870" y="3532505"/>
              <a:ext cx="546735" cy="289560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>
              <a:stCxn id="43" idx="3"/>
              <a:endCxn id="44" idx="1"/>
            </p:cNvCxnSpPr>
            <p:nvPr/>
          </p:nvCxnSpPr>
          <p:spPr>
            <a:xfrm flipV="1">
              <a:off x="6833870" y="3822065"/>
              <a:ext cx="546735" cy="384175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43F80070-998A-9043-9486-32E0FBC35252}"/>
              </a:ext>
            </a:extLst>
          </p:cNvPr>
          <p:cNvSpPr txBox="1"/>
          <p:nvPr/>
        </p:nvSpPr>
        <p:spPr>
          <a:xfrm>
            <a:off x="727710" y="913130"/>
            <a:ext cx="10489565" cy="5632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ASR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Hybrid Monolingual ASR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Wav2vec2.0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Method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sym typeface="+mn-ea"/>
              </a:rPr>
              <a:t>Model fusion: LID + ASR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Use LID model  </a:t>
            </a:r>
            <a:r>
              <a:rPr lang="en-US" altLang="zh-CN" dirty="0">
                <a:sym typeface="+mn-ea"/>
              </a:rPr>
              <a:t>to identify language, then perform speech recognition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FF0000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FF0000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FF0000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FF0000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FF0000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FF0000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sym typeface="+mn-ea"/>
              </a:rPr>
              <a:t>Model fusion: Multi ASR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Based on </a:t>
            </a:r>
            <a:r>
              <a:rPr lang="en-US" altLang="zh-CN" b="1" dirty="0">
                <a:sym typeface="+mn-ea"/>
              </a:rPr>
              <a:t>ROVER</a:t>
            </a:r>
            <a:r>
              <a:rPr lang="en-US" altLang="zh-CN" dirty="0">
                <a:sym typeface="+mn-ea"/>
              </a:rPr>
              <a:t>, implement a "voting" or re-scoring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sym typeface="+mn-ea"/>
              </a:rPr>
              <a:t>Use pre-trained Wav2vec2.0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XLSR-53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Finetuned on different data set</a:t>
            </a: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lvl="2" indent="0"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tx1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089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3" name="矩形 2"/>
          <p:cNvSpPr/>
          <p:nvPr/>
        </p:nvSpPr>
        <p:spPr>
          <a:xfrm>
            <a:off x="4081448" y="2795270"/>
            <a:ext cx="402847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</a:rPr>
              <a:t>Challenge Results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040" y="104246"/>
            <a:ext cx="365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cs typeface="+mn-lt"/>
              </a:rPr>
              <a:t>Task1: Constrained LID Task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格 -1"/>
          <p:cNvGraphicFramePr/>
          <p:nvPr>
            <p:custDataLst>
              <p:tags r:id="rId1"/>
            </p:custDataLst>
          </p:nvPr>
        </p:nvGraphicFramePr>
        <p:xfrm>
          <a:off x="907415" y="723900"/>
          <a:ext cx="10377805" cy="566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Ranking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Team Name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Institute</a:t>
                      </a:r>
                      <a:endParaRPr lang="zh-CN" altLang="en-US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Country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Cavg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EER%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1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X-Voice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Machine Intelligence Department, Security BG, Ant Group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China</a:t>
                      </a:r>
                      <a:endParaRPr lang="en-US" altLang="zh-CN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0.0025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0.2708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2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TalTech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Tallinn University of Technology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Estonia</a:t>
                      </a:r>
                      <a:endParaRPr lang="en-GB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0.0079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0.8642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6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3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funspeech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buNone/>
                      </a:pPr>
                      <a:r>
                        <a:rPr lang="e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Beijing Live Data speech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China</a:t>
                      </a:r>
                      <a:endParaRPr lang="en-US" altLang="zh-CN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0.0083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0.9311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4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Anonymous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ym typeface="+mn-ea"/>
                        </a:rPr>
                        <a:t>China</a:t>
                      </a:r>
                      <a:endParaRPr lang="en-US" altLang="zh-CN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0.0114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1.184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5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 err="1"/>
                        <a:t>Huawei_AMS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Huawei Amsterdam Research Center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ym typeface="+mn-ea"/>
                        </a:rPr>
                        <a:t>China</a:t>
                      </a:r>
                      <a:endParaRPr lang="en-US" altLang="zh-CN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0.0144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1.461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6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 err="1"/>
                        <a:t>nisp_speech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 err="1"/>
                        <a:t>Yidun</a:t>
                      </a:r>
                      <a:r>
                        <a:rPr lang="en-US" altLang="zh-CN" sz="1400" dirty="0"/>
                        <a:t> AI lab, </a:t>
                      </a:r>
                      <a:r>
                        <a:rPr lang="en-US" altLang="zh-CN" sz="1400" dirty="0" err="1"/>
                        <a:t>Netease</a:t>
                      </a:r>
                      <a:r>
                        <a:rPr lang="en-US" altLang="zh-CN" sz="1400" dirty="0"/>
                        <a:t>(Hangzhou) Network Co., Ltd. China.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China</a:t>
                      </a:r>
                      <a:endParaRPr lang="en-US" altLang="zh-CN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0.0155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1.698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7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RoyalFlush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 err="1"/>
                        <a:t>Hithink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dirty="0" err="1"/>
                        <a:t>RoyalFlush</a:t>
                      </a:r>
                      <a:r>
                        <a:rPr lang="en-US" altLang="zh-CN" sz="1400" dirty="0"/>
                        <a:t> AI Research Institute, Zhejiang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China</a:t>
                      </a:r>
                      <a:endParaRPr lang="en-US" altLang="zh-CN" sz="140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0.0209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2.55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8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OLR_BIT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Beijing Institute of Technology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China</a:t>
                      </a:r>
                      <a:endParaRPr lang="en-US" altLang="zh-CN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0.0248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2.653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9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Anonymous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-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GB" altLang="zh-CN" sz="1400" dirty="0"/>
                        <a:t>Canada</a:t>
                      </a:r>
                      <a:endParaRPr lang="en-GB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0.0643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7.513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10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Anonymous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-</a:t>
                      </a:r>
                      <a:endParaRPr lang="zh-CN" altLang="en-US" sz="1400" dirty="0">
                        <a:ea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ym typeface="+mn-ea"/>
                        </a:rPr>
                        <a:t>China</a:t>
                      </a:r>
                      <a:endParaRPr lang="en-US" altLang="zh-CN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0.0646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7.066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11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 err="1"/>
                        <a:t>Wind_Talker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" altLang="zh-CN" sz="1400" b="0" u="none" strike="noStrike" dirty="0">
                          <a:solidFill>
                            <a:srgbClr val="222222"/>
                          </a:solidFill>
                          <a:effectLst/>
                        </a:rPr>
                        <a:t> </a:t>
                      </a:r>
                      <a:r>
                        <a:rPr lang="en" altLang="zh-CN" sz="1400" b="0" u="none" strike="noStrike" dirty="0" err="1">
                          <a:solidFill>
                            <a:srgbClr val="222222"/>
                          </a:solidFill>
                          <a:effectLst/>
                        </a:rPr>
                        <a:t>SpeakIn</a:t>
                      </a:r>
                      <a:r>
                        <a:rPr lang="en" altLang="zh-CN" sz="1400" b="0" u="none" strike="noStrike" dirty="0">
                          <a:solidFill>
                            <a:srgbClr val="222222"/>
                          </a:solidFill>
                          <a:effectLst/>
                        </a:rPr>
                        <a:t> Technologies </a:t>
                      </a:r>
                      <a:r>
                        <a:rPr lang="en" altLang="zh-CN" sz="1400" b="0" u="none" strike="noStrike" dirty="0" err="1">
                          <a:solidFill>
                            <a:srgbClr val="222222"/>
                          </a:solidFill>
                          <a:effectLst/>
                        </a:rPr>
                        <a:t>Co.,Ltd</a:t>
                      </a:r>
                      <a:r>
                        <a:rPr lang="en" altLang="zh-CN" sz="1400" b="0" u="none" strike="noStrike" dirty="0">
                          <a:solidFill>
                            <a:srgbClr val="222222"/>
                          </a:solidFill>
                          <a:effectLst/>
                        </a:rPr>
                        <a:t>.</a:t>
                      </a:r>
                      <a:endParaRPr lang="zh-CN" altLang="en-US" sz="1400" dirty="0">
                        <a:ea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China</a:t>
                      </a:r>
                      <a:endParaRPr lang="en-US" altLang="zh-CN" sz="140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0.0795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8.405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#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Baseline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-</a:t>
                      </a:r>
                      <a:endParaRPr lang="zh-CN" altLang="en-US" sz="1400" dirty="0">
                        <a:ea typeface="+mn-lt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-</a:t>
                      </a:r>
                      <a:endParaRPr lang="en-US" altLang="zh-CN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0.0817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8.977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12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XMU-Automation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" altLang="zh-CN" sz="1400" dirty="0"/>
                        <a:t>Automation Department, School of Aeronautics and Astronautics, Xiamen University</a:t>
                      </a:r>
                      <a:endParaRPr lang="zh-CN" altLang="en-US" sz="1400" dirty="0">
                        <a:ea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China</a:t>
                      </a:r>
                      <a:endParaRPr lang="en-US" altLang="zh-CN" sz="140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0.0863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9.357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13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SpeechGroup@MANAS_Lab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Indian Institute of Technology Mandi, Himachal Pradesh, India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Indian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0.1557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15.67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14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Anonymous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-</a:t>
                      </a:r>
                      <a:endParaRPr lang="zh-CN" altLang="en-US" sz="1400" dirty="0">
                        <a:ea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China</a:t>
                      </a:r>
                      <a:endParaRPr lang="en-US" altLang="zh-CN" sz="140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0.1633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17.76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15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IITDH-IIITDH-Armsofttech-Speechgroup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IIT Dharwad, IIIT Dharwad and </a:t>
                      </a:r>
                      <a:r>
                        <a:rPr lang="en-US" altLang="zh-CN" sz="1400" dirty="0" err="1"/>
                        <a:t>Armsoftech.air</a:t>
                      </a:r>
                      <a:r>
                        <a:rPr lang="en-US" altLang="zh-CN" sz="1400" dirty="0"/>
                        <a:t>, India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Indian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0.2699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27.52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16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Anonymous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-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Turkey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0.3214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32.84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612054839"/>
              </p:ext>
            </p:extLst>
          </p:nvPr>
        </p:nvGraphicFramePr>
        <p:xfrm>
          <a:off x="1514475" y="758825"/>
          <a:ext cx="916305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040" y="104246"/>
            <a:ext cx="409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cs typeface="+mn-lt"/>
              </a:rPr>
              <a:t>Task2: Unconstrained LID Task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格 -1"/>
          <p:cNvGraphicFramePr/>
          <p:nvPr>
            <p:custDataLst>
              <p:tags r:id="rId1"/>
            </p:custDataLst>
          </p:nvPr>
        </p:nvGraphicFramePr>
        <p:xfrm>
          <a:off x="987425" y="1026248"/>
          <a:ext cx="10217785" cy="4439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Ranking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Team Name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Institute</a:t>
                      </a:r>
                      <a:endParaRPr lang="zh-CN" altLang="en-US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Country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Cavg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EER%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3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cs typeface="+mn-lt"/>
                        </a:rPr>
                        <a:t>X-Voice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ea typeface="宋体" charset="0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cs typeface="+mn-lt"/>
                        </a:rPr>
                        <a:t>Machine Intelligence Department, Security BG, Ant Group 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charset="0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cs typeface="+mn-lt"/>
                          <a:sym typeface="+mn-ea"/>
                        </a:rPr>
                        <a:t>China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0.0039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0.4212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  <a:cs typeface="+mn-lt"/>
                        </a:rPr>
                        <a:t>TalTech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ea typeface="宋体" charset="0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cs typeface="+mn-lt"/>
                        </a:rPr>
                        <a:t>Tallinn University of Technology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ea typeface="宋体" charset="0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cs typeface="+mn-lt"/>
                        </a:rPr>
                        <a:t>Estonia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0.0122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0.9383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3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cs typeface="+mn-lt"/>
                        </a:rPr>
                        <a:t>nisp_speech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charset="0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  <a:cs typeface="+mn-lt"/>
                        </a:rPr>
                        <a:t>Yidun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cs typeface="+mn-lt"/>
                        </a:rPr>
                        <a:t> AI lab, </a:t>
                      </a: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  <a:cs typeface="+mn-lt"/>
                        </a:rPr>
                        <a:t>Netease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cs typeface="+mn-lt"/>
                        </a:rPr>
                        <a:t>(Hangzhou) Network Co., Ltd. China.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ea typeface="微软雅黑" charset="0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cs typeface="+mn-lt"/>
                          <a:sym typeface="+mn-ea"/>
                        </a:rPr>
                        <a:t>China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0.0316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3.228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4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</a:rPr>
                        <a:t>funspeech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buNone/>
                      </a:pPr>
                      <a:r>
                        <a:rPr lang="en" sz="1400" b="0" kern="1200" dirty="0">
                          <a:solidFill>
                            <a:srgbClr val="000000"/>
                          </a:solidFill>
                        </a:rPr>
                        <a:t>Beijing Live Data speech</a:t>
                      </a:r>
                      <a:endParaRPr lang="en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China</a:t>
                      </a:r>
                      <a:endParaRPr lang="en-US" altLang="zh-CN" sz="140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0.097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8.229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5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Anonymous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-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ym typeface="+mn-ea"/>
                        </a:rPr>
                        <a:t>China</a:t>
                      </a:r>
                      <a:endParaRPr lang="en-US" altLang="zh-CN" sz="1400" dirty="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0.1751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13.34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6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</a:rPr>
                        <a:t>RoyalFlush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</a:rPr>
                        <a:t>Hithink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</a:rPr>
                        <a:t>RoyalFlush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</a:rPr>
                        <a:t> AI Research Institute, Zhejiang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China</a:t>
                      </a:r>
                      <a:endParaRPr lang="en-US" altLang="zh-CN" sz="140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0.1788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26.05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7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XMU-Automation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" altLang="zh-CN" sz="1400" dirty="0"/>
                        <a:t>Automation Department, School of Aeronautics and Astronautics, Xiamen University</a:t>
                      </a:r>
                      <a:endParaRPr lang="zh-CN" altLang="en-US" sz="1400" dirty="0">
                        <a:ea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China</a:t>
                      </a:r>
                      <a:endParaRPr lang="en-US" altLang="zh-CN" sz="140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0.1835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33.14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8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SUKI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</a:rPr>
                        <a:t>The University of Helsinki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</a:rPr>
                        <a:t>Finland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</a:rPr>
                        <a:t>0.3342</a:t>
                      </a:r>
                      <a:endParaRPr lang="en-US" alt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</a:rPr>
                        <a:t>62.64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4261162305"/>
              </p:ext>
            </p:extLst>
          </p:nvPr>
        </p:nvGraphicFramePr>
        <p:xfrm>
          <a:off x="1515000" y="759600"/>
          <a:ext cx="9162000" cy="53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040" y="104246"/>
            <a:ext cx="40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cs typeface="+mn-lt"/>
              </a:rPr>
              <a:t>Task3: Constrained ASR Task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6091292"/>
              </p:ext>
            </p:extLst>
          </p:nvPr>
        </p:nvGraphicFramePr>
        <p:xfrm>
          <a:off x="1078865" y="1163320"/>
          <a:ext cx="10034270" cy="337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Ranking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Team Name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Institute</a:t>
                      </a:r>
                      <a:endParaRPr lang="zh-CN" altLang="en-US" sz="140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Country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Total CER%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CCDL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NetEase Games AI Lab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China</a:t>
                      </a:r>
                      <a:endParaRPr lang="zh-CN" altLang="zh-CN" sz="140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13.1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2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OLR_BIT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Beijing Institute of Technology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China</a:t>
                      </a:r>
                      <a:endParaRPr lang="zh-CN" altLang="zh-CN" sz="140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18.2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3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RoyalFlush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Hithink RoyalFlush AI Research Institute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China</a:t>
                      </a:r>
                      <a:endParaRPr lang="zh-CN" alt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18.5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/>
                        <a:t>4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</a:rPr>
                        <a:t>Huawei_AMS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</a:rPr>
                        <a:t>Huawei Amsterdam Research Center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sym typeface="+mn-ea"/>
                        </a:rPr>
                        <a:t>China</a:t>
                      </a:r>
                      <a:endParaRPr lang="zh-CN" alt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</a:rPr>
                        <a:t>19.8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3087795718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5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</a:rPr>
                        <a:t>nisp_speech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Yidun AI lab, Netease(Hangzhou) Network Co., Ltd.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sym typeface="+mn-ea"/>
                        </a:rPr>
                        <a:t>China</a:t>
                      </a:r>
                      <a:endParaRPr lang="zh-CN" altLang="zh-CN" sz="140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26.5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6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</a:rPr>
                        <a:t>funspeech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t" latinLnBrk="0" hangingPunct="1">
                        <a:buClrTx/>
                        <a:buSzTx/>
                        <a:buNone/>
                      </a:pPr>
                      <a:r>
                        <a:rPr lang="en" sz="1400" b="0" kern="1200" dirty="0">
                          <a:solidFill>
                            <a:schemeClr val="tx1"/>
                          </a:solidFill>
                        </a:rPr>
                        <a:t>Beijing Live Data speech</a:t>
                      </a:r>
                      <a:endParaRPr lang="en" sz="1400" b="0" kern="1200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sym typeface="+mn-ea"/>
                        </a:rPr>
                        <a:t>China</a:t>
                      </a:r>
                      <a:endParaRPr lang="zh-CN" altLang="zh-CN" sz="140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36.5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#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1400" b="0">
                          <a:solidFill>
                            <a:schemeClr val="tx1"/>
                          </a:solidFill>
                        </a:rPr>
                        <a:t>baseline</a:t>
                      </a:r>
                      <a:endParaRPr lang="en-US" alt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cs typeface="+mn-lt"/>
                        </a:rPr>
                        <a:t>-</a:t>
                      </a:r>
                      <a:endParaRPr lang="zh-CN" altLang="en-US" sz="1400" dirty="0"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</a:rPr>
                        <a:t>39.1</a:t>
                      </a:r>
                      <a:endParaRPr lang="zh-CN" altLang="en-US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7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</a:rPr>
                        <a:t>BIIC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</a:rPr>
                        <a:t>National Tsing Hua University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sym typeface="+mn-ea"/>
                        </a:rPr>
                        <a:t>China</a:t>
                      </a:r>
                      <a:endParaRPr lang="zh-CN" alt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</a:rPr>
                        <a:t>55.2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172402678"/>
              </p:ext>
            </p:extLst>
          </p:nvPr>
        </p:nvGraphicFramePr>
        <p:xfrm>
          <a:off x="1515000" y="759600"/>
          <a:ext cx="9162000" cy="53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63672" y="150992"/>
            <a:ext cx="446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cs typeface="+mn-lt"/>
              </a:rPr>
              <a:t>Task4: Unconstrained ASR Task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9830970"/>
              </p:ext>
            </p:extLst>
          </p:nvPr>
        </p:nvGraphicFramePr>
        <p:xfrm>
          <a:off x="1078865" y="1163320"/>
          <a:ext cx="10034270" cy="300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4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Ranking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Team Name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Institute</a:t>
                      </a:r>
                      <a:endParaRPr lang="zh-CN" altLang="en-US" sz="1400"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Country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Total CER%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CCDL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NetEase Games AI Lab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China</a:t>
                      </a:r>
                      <a:endParaRPr lang="zh-CN" altLang="zh-CN" sz="140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12.6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Huawei_AMS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Huawei Amsterdam Research Center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China</a:t>
                      </a:r>
                      <a:endParaRPr lang="zh-CN" alt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18.1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3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OLR_BIT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Beijing Institute of Technology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China</a:t>
                      </a:r>
                      <a:endParaRPr lang="zh-CN" altLang="zh-CN" sz="14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18.2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4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RoyalFlush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Hithink RoyalFlush AI Research Institute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sym typeface="+mn-ea"/>
                        </a:rPr>
                        <a:t>China</a:t>
                      </a:r>
                      <a:endParaRPr lang="zh-CN" altLang="zh-CN" sz="14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18.5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5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nisp_speech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Yidun AI lab, Netease(Hangzhou) Network Co., Ltd.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sym typeface="+mn-ea"/>
                        </a:rPr>
                        <a:t>China</a:t>
                      </a:r>
                      <a:endParaRPr lang="zh-CN" altLang="zh-CN" sz="140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</a:rPr>
                        <a:t>20.3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#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1400" b="0">
                          <a:solidFill>
                            <a:schemeClr val="tx1"/>
                          </a:solidFill>
                        </a:rPr>
                        <a:t>baseline</a:t>
                      </a:r>
                      <a:endParaRPr lang="en-US" alt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-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cs typeface="+mn-lt"/>
                        </a:rPr>
                        <a:t>-</a:t>
                      </a:r>
                      <a:endParaRPr lang="zh-CN" altLang="en-US" sz="1400" dirty="0"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</a:rPr>
                        <a:t>39.1</a:t>
                      </a:r>
                      <a:endParaRPr lang="zh-CN" altLang="en-US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6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6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sym typeface="+mn-ea"/>
                        </a:rPr>
                        <a:t>IITDH-IIITDH-Armsofttech-Speechgroup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sym typeface="+mn-ea"/>
                        </a:rPr>
                        <a:t>IIT Dharwad, IIIT Dharwad and Armsoftech.air</a:t>
                      </a:r>
                      <a:endParaRPr lang="zh-CN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sym typeface="+mn-ea"/>
                        </a:rPr>
                        <a:t>India</a:t>
                      </a:r>
                      <a:endParaRPr lang="zh-CN" alt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sym typeface="+mn-ea"/>
                        </a:rPr>
                        <a:t>68.9</a:t>
                      </a:r>
                      <a:endParaRPr lang="zh-CN" sz="1400" b="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3" name="矩形 2"/>
          <p:cNvSpPr/>
          <p:nvPr/>
        </p:nvSpPr>
        <p:spPr>
          <a:xfrm>
            <a:off x="3546841" y="2795270"/>
            <a:ext cx="5098319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</a:rPr>
              <a:t>Challenge Organization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444864347"/>
              </p:ext>
            </p:extLst>
          </p:nvPr>
        </p:nvGraphicFramePr>
        <p:xfrm>
          <a:off x="1515000" y="759600"/>
          <a:ext cx="9162000" cy="53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3" name="矩形 2"/>
          <p:cNvSpPr/>
          <p:nvPr/>
        </p:nvSpPr>
        <p:spPr>
          <a:xfrm>
            <a:off x="4987044" y="2795270"/>
            <a:ext cx="221791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</a:rPr>
              <a:t>Summary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89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8495" y="134620"/>
            <a:ext cx="10515600" cy="1325563"/>
          </a:xfrm>
        </p:spPr>
        <p:txBody>
          <a:bodyPr/>
          <a:lstStyle/>
          <a:p>
            <a:r>
              <a:rPr lang="en-US" altLang="zh-C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lt"/>
              </a:rPr>
              <a:t>Summary</a:t>
            </a:r>
            <a:endParaRPr lang="zh-CN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n-ea"/>
              <a:cs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495" y="1460500"/>
            <a:ext cx="10820400" cy="5058287"/>
          </a:xfrm>
        </p:spPr>
        <p:txBody>
          <a:bodyPr>
            <a:noAutofit/>
          </a:bodyPr>
          <a:lstStyle/>
          <a:p>
            <a:pPr algn="just"/>
            <a:r>
              <a:rPr lang="en-US" altLang="zh-CN" sz="2200" dirty="0"/>
              <a:t>This year’s challenges add new tasks of </a:t>
            </a:r>
            <a:r>
              <a:rPr lang="en-US" altLang="zh-CN" sz="2200" b="1" dirty="0"/>
              <a:t>wild LID</a:t>
            </a:r>
            <a:r>
              <a:rPr lang="en-US" altLang="zh-CN" sz="2200" dirty="0"/>
              <a:t> and </a:t>
            </a:r>
            <a:r>
              <a:rPr lang="en-US" altLang="zh-CN" sz="2200" b="1" dirty="0"/>
              <a:t>multilingual ASR</a:t>
            </a:r>
            <a:r>
              <a:rPr lang="en-US" altLang="zh-CN" sz="2200" dirty="0"/>
              <a:t>. </a:t>
            </a:r>
          </a:p>
          <a:p>
            <a:pPr algn="just"/>
            <a:r>
              <a:rPr lang="en-US" altLang="zh-CN" sz="2200" dirty="0"/>
              <a:t>The best systems of LID have achieved great improvements compared with the baseline systems, e.g. EER of </a:t>
            </a:r>
            <a:r>
              <a:rPr lang="en-US" altLang="zh-CN" sz="2200" dirty="0">
                <a:sym typeface="+mn-ea"/>
              </a:rPr>
              <a:t>constrained LID</a:t>
            </a:r>
            <a:r>
              <a:rPr lang="en-US" altLang="zh-CN" sz="2200" dirty="0"/>
              <a:t> was reduced from 8.977% to 0.2708%. And wild LID also achieved very low EER of 0.4212%. </a:t>
            </a:r>
            <a:r>
              <a:rPr lang="en-US" altLang="zh-CN" sz="2200" b="1" dirty="0"/>
              <a:t>More evaluation of top systems in real-world applications is desired.</a:t>
            </a:r>
          </a:p>
          <a:p>
            <a:pPr algn="just"/>
            <a:r>
              <a:rPr lang="en-US" altLang="zh-CN" sz="2200" dirty="0">
                <a:sym typeface="+mn-ea"/>
              </a:rPr>
              <a:t>The best systems of ASR have achieved much improvements compared with the baseline systems, the CER was reduced from 39.1% to 13.1% in constrained ASR, and to 12.6% in unconstrained ASR.</a:t>
            </a:r>
          </a:p>
          <a:p>
            <a:pPr algn="just"/>
            <a:r>
              <a:rPr lang="en-US" altLang="zh-CN" sz="2200" dirty="0"/>
              <a:t>Most teams used LID model  to identify language, and then perform speech recognition. Meanwhile, many</a:t>
            </a:r>
            <a:r>
              <a:rPr lang="en-US" altLang="zh-CN" sz="2200" dirty="0">
                <a:sym typeface="+mn-ea"/>
              </a:rPr>
              <a:t> teams used partial information on ASR systems to identify the categories of languages, especially adopted </a:t>
            </a:r>
            <a:r>
              <a:rPr lang="en-US" altLang="zh-CN" sz="2200" b="1" dirty="0">
                <a:sym typeface="+mn-ea"/>
              </a:rPr>
              <a:t>ASR encoder</a:t>
            </a:r>
            <a:r>
              <a:rPr lang="en-US" altLang="zh-CN" sz="2200" dirty="0">
                <a:sym typeface="+mn-ea"/>
              </a:rPr>
              <a:t> to boost the performance of LID</a:t>
            </a:r>
            <a:r>
              <a:rPr lang="en-US" altLang="zh-CN" sz="2200" dirty="0"/>
              <a:t>. </a:t>
            </a:r>
          </a:p>
          <a:p>
            <a:pPr algn="just"/>
            <a:r>
              <a:rPr lang="en-US" altLang="zh-CN" sz="2200" dirty="0"/>
              <a:t>We can conclude that </a:t>
            </a:r>
            <a:r>
              <a:rPr lang="en-US" altLang="zh-CN" sz="2200" b="1" dirty="0"/>
              <a:t>LID and multilingual ASR complement each other</a:t>
            </a:r>
            <a:r>
              <a:rPr lang="en-US" altLang="zh-CN" sz="2200" dirty="0"/>
              <a:t>, and hope to see more studies in the future.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7403" y="3136900"/>
            <a:ext cx="5497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cs typeface="+mn-lt"/>
              </a:rPr>
              <a:t>Looking forward to seeing you!</a:t>
            </a:r>
          </a:p>
        </p:txBody>
      </p:sp>
      <p:sp>
        <p:nvSpPr>
          <p:cNvPr id="3" name="矩形 2"/>
          <p:cNvSpPr/>
          <p:nvPr/>
        </p:nvSpPr>
        <p:spPr>
          <a:xfrm>
            <a:off x="3347721" y="2011997"/>
            <a:ext cx="549719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</a:rPr>
              <a:t>OLR 2022 Challenges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2020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12490" y="1227455"/>
            <a:ext cx="5526405" cy="144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  <a:sym typeface="+mn-ea"/>
              </a:rPr>
              <a:t>OLR 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  <a:sym typeface="+mn-ea"/>
              </a:rPr>
              <a:t>2021 Challenges </a:t>
            </a:r>
            <a:endParaRPr lang="zh-CN" altLang="en-US" sz="4400" b="1" dirty="0">
              <a:solidFill>
                <a:srgbClr val="00B0F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18" y="4539600"/>
            <a:ext cx="3013190" cy="2035605"/>
          </a:xfrm>
          <a:prstGeom prst="rect">
            <a:avLst/>
          </a:prstGeom>
        </p:spPr>
      </p:pic>
      <p:pic>
        <p:nvPicPr>
          <p:cNvPr id="10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73" y="4800440"/>
            <a:ext cx="1984887" cy="13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0" y="4835010"/>
            <a:ext cx="1661793" cy="1296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5" y="4691380"/>
            <a:ext cx="1250315" cy="1582420"/>
          </a:xfrm>
          <a:prstGeom prst="rect">
            <a:avLst/>
          </a:prstGeom>
        </p:spPr>
      </p:pic>
      <p:pic>
        <p:nvPicPr>
          <p:cNvPr id="14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109" y="5177494"/>
            <a:ext cx="2178798" cy="8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35" y="2639695"/>
            <a:ext cx="1218120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/>
                </a:solidFill>
              </a:rPr>
              <a:t>Organization Committee</a:t>
            </a:r>
            <a:endParaRPr lang="en-US" altLang="zh-CN" sz="2000" b="1" dirty="0">
              <a:solidFill>
                <a:schemeClr val="accent5"/>
              </a:solidFill>
            </a:endParaRPr>
          </a:p>
          <a:p>
            <a:pPr algn="ctr"/>
            <a:r>
              <a:rPr lang="en-US" altLang="zh-CN" sz="1700" b="1" dirty="0" err="1">
                <a:sym typeface="+mn-ea"/>
              </a:rPr>
              <a:t>Qingyang</a:t>
            </a:r>
            <a:r>
              <a:rPr lang="en-US" altLang="zh-CN" sz="1700" b="1" dirty="0">
                <a:sym typeface="+mn-ea"/>
              </a:rPr>
              <a:t> Hong</a:t>
            </a:r>
            <a:r>
              <a:rPr lang="en-US" altLang="zh-CN" sz="1700" dirty="0">
                <a:sym typeface="+mn-ea"/>
              </a:rPr>
              <a:t>, Xiamen University  </a:t>
            </a:r>
            <a:r>
              <a:rPr lang="en-US" altLang="zh-CN" sz="1700" b="1" dirty="0"/>
              <a:t>Lin Li</a:t>
            </a:r>
            <a:r>
              <a:rPr lang="en-US" altLang="zh-CN" sz="1700" dirty="0">
                <a:sym typeface="+mn-ea"/>
              </a:rPr>
              <a:t>, Xiamen University    </a:t>
            </a:r>
          </a:p>
          <a:p>
            <a:pPr algn="ctr"/>
            <a:r>
              <a:rPr lang="en-US" altLang="zh-CN" sz="1700" b="1" dirty="0">
                <a:sym typeface="+mn-ea"/>
              </a:rPr>
              <a:t>Binling Wang</a:t>
            </a:r>
            <a:r>
              <a:rPr lang="en-US" altLang="zh-CN" sz="1700" dirty="0">
                <a:sym typeface="+mn-ea"/>
              </a:rPr>
              <a:t>, Xiamen University  </a:t>
            </a:r>
            <a:r>
              <a:rPr lang="en-US" altLang="zh-CN" sz="1700" b="1" dirty="0">
                <a:sym typeface="+mn-ea"/>
              </a:rPr>
              <a:t>Wenxuan Hu</a:t>
            </a:r>
            <a:r>
              <a:rPr lang="en-US" altLang="zh-CN" sz="1700" dirty="0">
                <a:sym typeface="+mn-ea"/>
              </a:rPr>
              <a:t>, Xiamen University  </a:t>
            </a:r>
            <a:r>
              <a:rPr lang="en-US" altLang="zh-CN" sz="1700" b="1" dirty="0">
                <a:sym typeface="+mn-ea"/>
              </a:rPr>
              <a:t>Jing Li,</a:t>
            </a:r>
            <a:r>
              <a:rPr lang="en-US" altLang="zh-CN" sz="1700" dirty="0">
                <a:sym typeface="+mn-ea"/>
              </a:rPr>
              <a:t> Xiamen University    </a:t>
            </a:r>
            <a:endParaRPr lang="en-US" altLang="zh-CN" sz="1700" dirty="0"/>
          </a:p>
          <a:p>
            <a:pPr algn="ctr"/>
            <a:r>
              <a:rPr lang="en-US" altLang="zh-CN" sz="1700" b="1" dirty="0">
                <a:sym typeface="+mn-ea"/>
              </a:rPr>
              <a:t>Dong Wang</a:t>
            </a:r>
            <a:r>
              <a:rPr lang="en-US" altLang="zh-CN" sz="1700" dirty="0">
                <a:sym typeface="+mn-ea"/>
              </a:rPr>
              <a:t>, Tsinghua University  </a:t>
            </a:r>
          </a:p>
          <a:p>
            <a:pPr algn="ctr"/>
            <a:r>
              <a:rPr lang="en-US" altLang="zh-CN" sz="1700" b="1" dirty="0"/>
              <a:t>Ming Li</a:t>
            </a:r>
            <a:r>
              <a:rPr lang="en-US" altLang="zh-CN" sz="1700" dirty="0"/>
              <a:t>, Duke-Kunshan University  </a:t>
            </a:r>
          </a:p>
          <a:p>
            <a:pPr algn="ctr"/>
            <a:r>
              <a:rPr lang="en-US" altLang="zh-CN" sz="1700" b="1" dirty="0" err="1"/>
              <a:t>Xiaolei</a:t>
            </a:r>
            <a:r>
              <a:rPr lang="en-US" altLang="zh-CN" sz="1700" b="1" dirty="0"/>
              <a:t> Zhang</a:t>
            </a:r>
            <a:r>
              <a:rPr lang="en-US" altLang="zh-CN" sz="1700" dirty="0"/>
              <a:t>, Northwestern Polytechnical University   </a:t>
            </a:r>
          </a:p>
          <a:p>
            <a:pPr algn="ctr"/>
            <a:r>
              <a:rPr lang="en-US" altLang="zh-CN" sz="1700" b="1" dirty="0" err="1"/>
              <a:t>Ke</a:t>
            </a:r>
            <a:r>
              <a:rPr lang="en-US" altLang="zh-CN" sz="1700" b="1" dirty="0"/>
              <a:t> Li</a:t>
            </a:r>
            <a:r>
              <a:rPr lang="en-US" altLang="zh-CN" sz="1700" dirty="0"/>
              <a:t>, </a:t>
            </a:r>
            <a:r>
              <a:rPr lang="en-US" altLang="zh-CN" sz="1700" dirty="0" err="1"/>
              <a:t>SpeechOcean</a:t>
            </a:r>
            <a:r>
              <a:rPr lang="en-US" altLang="zh-CN" sz="1700" dirty="0">
                <a:sym typeface="+mn-ea"/>
              </a:rPr>
              <a:t>    </a:t>
            </a:r>
            <a:r>
              <a:rPr lang="en-US" altLang="zh-CN" sz="1700" b="1" dirty="0">
                <a:sym typeface="+mn-ea"/>
              </a:rPr>
              <a:t>Cheng Yang</a:t>
            </a:r>
            <a:r>
              <a:rPr lang="en-US" altLang="zh-CN" sz="1700" dirty="0">
                <a:sym typeface="+mn-ea"/>
              </a:rPr>
              <a:t>, </a:t>
            </a:r>
            <a:r>
              <a:rPr lang="en-US" altLang="zh-CN" sz="1700" dirty="0" err="1">
                <a:sym typeface="+mn-ea"/>
              </a:rPr>
              <a:t>SpeechOcean</a:t>
            </a:r>
            <a:endParaRPr lang="zh-CN" altLang="en-US" sz="17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2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4179391" y="6335203"/>
            <a:ext cx="719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Special thanks to: </a:t>
            </a:r>
            <a:r>
              <a:rPr lang="en-US" altLang="zh-CN" b="1" dirty="0" err="1">
                <a:sym typeface="+mn-ea"/>
              </a:rPr>
              <a:t>Qiulin</a:t>
            </a:r>
            <a:r>
              <a:rPr lang="en-US" altLang="zh-CN" b="1" dirty="0">
                <a:sym typeface="+mn-ea"/>
              </a:rPr>
              <a:t> Wang</a:t>
            </a:r>
            <a:r>
              <a:rPr lang="en-US" altLang="zh-CN" dirty="0">
                <a:sym typeface="+mn-ea"/>
              </a:rPr>
              <a:t>,</a:t>
            </a:r>
            <a:r>
              <a:rPr lang="en-US" altLang="zh-CN" dirty="0"/>
              <a:t> </a:t>
            </a:r>
            <a:r>
              <a:rPr lang="en-US" altLang="zh-CN" b="1" dirty="0" err="1"/>
              <a:t>Yiming</a:t>
            </a:r>
            <a:r>
              <a:rPr lang="en-US" altLang="zh-CN" b="1" dirty="0"/>
              <a:t> </a:t>
            </a:r>
            <a:r>
              <a:rPr lang="en-US" altLang="zh-CN" b="1" dirty="0" err="1"/>
              <a:t>Zhi</a:t>
            </a:r>
            <a:r>
              <a:rPr lang="en-US" altLang="zh-CN" b="1" dirty="0"/>
              <a:t>, Feng Wang </a:t>
            </a:r>
            <a:r>
              <a:rPr lang="en-US" altLang="zh-CN" dirty="0"/>
              <a:t>at XMU Speech Lab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7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6E75B66-94A5-504F-903A-E6490817F0E9}"/>
              </a:ext>
            </a:extLst>
          </p:cNvPr>
          <p:cNvGrpSpPr/>
          <p:nvPr/>
        </p:nvGrpSpPr>
        <p:grpSpPr>
          <a:xfrm>
            <a:off x="253356" y="1711453"/>
            <a:ext cx="11765883" cy="2737703"/>
            <a:chOff x="253356" y="2459598"/>
            <a:chExt cx="11765883" cy="2737703"/>
          </a:xfrm>
        </p:grpSpPr>
        <p:grpSp>
          <p:nvGrpSpPr>
            <p:cNvPr id="11" name="组合 10"/>
            <p:cNvGrpSpPr/>
            <p:nvPr/>
          </p:nvGrpSpPr>
          <p:grpSpPr>
            <a:xfrm>
              <a:off x="253356" y="2459598"/>
              <a:ext cx="11765883" cy="2737703"/>
              <a:chOff x="449" y="2591"/>
              <a:chExt cx="21615" cy="5479"/>
            </a:xfrm>
          </p:grpSpPr>
          <p:grpSp>
            <p:nvGrpSpPr>
              <p:cNvPr id="22" name="18592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449" y="3775"/>
                <a:ext cx="14019" cy="4295"/>
                <a:chOff x="559506" y="2971088"/>
                <a:chExt cx="11233583" cy="3178565"/>
              </a:xfrm>
            </p:grpSpPr>
            <p:sp>
              <p:nvSpPr>
                <p:cNvPr id="23" name="išlíḑè"/>
                <p:cNvSpPr txBox="1"/>
                <p:nvPr/>
              </p:nvSpPr>
              <p:spPr bwMode="auto">
                <a:xfrm>
                  <a:off x="559506" y="4917358"/>
                  <a:ext cx="2607162" cy="1213778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>
                  <a:normAutofit fontScale="97500"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</a:defRPr>
                  </a:lvl5pPr>
                  <a:lvl6pPr marL="25146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6pPr>
                  <a:lvl7pPr marL="29718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7pPr>
                  <a:lvl8pPr marL="34290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8pPr>
                  <a:lvl9pPr marL="38862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9pPr>
                </a:lstStyle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400" dirty="0"/>
                    <a:t>7 languages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400" dirty="0"/>
                    <a:t>Transcriptions</a:t>
                  </a:r>
                </a:p>
              </p:txBody>
            </p:sp>
            <p:sp>
              <p:nvSpPr>
                <p:cNvPr id="24" name="íṧliḓe"/>
                <p:cNvSpPr txBox="1"/>
                <p:nvPr/>
              </p:nvSpPr>
              <p:spPr bwMode="auto">
                <a:xfrm>
                  <a:off x="559506" y="4367341"/>
                  <a:ext cx="2607161" cy="459536"/>
                </a:xfrm>
                <a:prstGeom prst="rect">
                  <a:avLst/>
                </a:pr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n>
                  <a:solidFill>
                    <a:srgbClr val="00B0F0"/>
                  </a:solidFill>
                </a:ln>
              </p:spPr>
              <p:txBody>
                <a:bodyPr wrap="square" lIns="91440" tIns="45720" rIns="91440" bIns="45720" anchor="ctr">
                  <a:no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</a:defRPr>
                  </a:lvl5pPr>
                  <a:lvl6pPr marL="25146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6pPr>
                  <a:lvl7pPr marL="29718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7pPr>
                  <a:lvl8pPr marL="34290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8pPr>
                  <a:lvl9pPr marL="38862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/>
                  <a:r>
                    <a:rPr lang="en-US" altLang="zh-CN" sz="2800" b="1" dirty="0"/>
                    <a:t>2016</a:t>
                  </a:r>
                  <a:endParaRPr lang="zh-CN" altLang="en-US" sz="2800" b="1" dirty="0"/>
                </a:p>
              </p:txBody>
            </p:sp>
            <p:sp>
              <p:nvSpPr>
                <p:cNvPr id="25" name="işļíḋê"/>
                <p:cNvSpPr txBox="1"/>
                <p:nvPr/>
              </p:nvSpPr>
              <p:spPr bwMode="auto">
                <a:xfrm>
                  <a:off x="3273775" y="4447702"/>
                  <a:ext cx="2744271" cy="1699157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>
                  <a:no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</a:defRPr>
                  </a:lvl5pPr>
                  <a:lvl6pPr marL="25146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6pPr>
                  <a:lvl7pPr marL="29718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7pPr>
                  <a:lvl8pPr marL="34290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8pPr>
                  <a:lvl9pPr marL="38862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9pPr>
                </a:lstStyle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400" dirty="0"/>
                    <a:t>10 languages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400" dirty="0"/>
                    <a:t>Transcriptions 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400" dirty="0"/>
                    <a:t>Shorter segments</a:t>
                  </a:r>
                </a:p>
              </p:txBody>
            </p:sp>
            <p:sp>
              <p:nvSpPr>
                <p:cNvPr id="26" name="íSľîḍê"/>
                <p:cNvSpPr txBox="1"/>
                <p:nvPr/>
              </p:nvSpPr>
              <p:spPr bwMode="auto">
                <a:xfrm>
                  <a:off x="3263098" y="3890157"/>
                  <a:ext cx="2744271" cy="459536"/>
                </a:xfrm>
                <a:prstGeom prst="rect">
                  <a:avLst/>
                </a:pr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n>
                  <a:solidFill>
                    <a:srgbClr val="00B0F0"/>
                  </a:solidFill>
                </a:ln>
              </p:spPr>
              <p:txBody>
                <a:bodyPr wrap="square" lIns="91440" tIns="45720" rIns="91440" bIns="45720" anchor="ctr">
                  <a:no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</a:defRPr>
                  </a:lvl5pPr>
                  <a:lvl6pPr marL="25146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6pPr>
                  <a:lvl7pPr marL="29718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7pPr>
                  <a:lvl8pPr marL="34290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8pPr>
                  <a:lvl9pPr marL="38862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/>
                  <a:r>
                    <a:rPr lang="en-US" altLang="zh-CN" sz="2800" b="1" dirty="0"/>
                    <a:t>2017</a:t>
                  </a:r>
                  <a:endParaRPr lang="zh-CN" altLang="en-US" sz="2800" b="1" dirty="0"/>
                </a:p>
              </p:txBody>
            </p:sp>
            <p:sp>
              <p:nvSpPr>
                <p:cNvPr id="27" name="íşlîḋè"/>
                <p:cNvSpPr txBox="1"/>
                <p:nvPr/>
              </p:nvSpPr>
              <p:spPr bwMode="auto">
                <a:xfrm>
                  <a:off x="6119553" y="3974163"/>
                  <a:ext cx="2953815" cy="217269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>
                  <a:no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</a:defRPr>
                  </a:lvl5pPr>
                  <a:lvl6pPr marL="25146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6pPr>
                  <a:lvl7pPr marL="29718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7pPr>
                  <a:lvl8pPr marL="34290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8pPr>
                  <a:lvl9pPr marL="38862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9pPr>
                </a:lstStyle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400" dirty="0">
                      <a:solidFill>
                        <a:prstClr val="black"/>
                      </a:solidFill>
                    </a:rPr>
                    <a:t>10 languages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400" dirty="0"/>
                    <a:t>Short-utterance</a:t>
                  </a:r>
                  <a:r>
                    <a:rPr lang="en-US" altLang="zh-CN" sz="1400" dirty="0">
                      <a:solidFill>
                        <a:prstClr val="black"/>
                      </a:solidFill>
                    </a:rPr>
                    <a:t> 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400" dirty="0"/>
                    <a:t>Confusing-language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400" dirty="0"/>
                    <a:t>Open-set </a:t>
                  </a:r>
                  <a:endParaRPr lang="en-US" altLang="zh-CN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ïṡ1îḑé"/>
                <p:cNvSpPr txBox="1"/>
                <p:nvPr/>
              </p:nvSpPr>
              <p:spPr bwMode="auto">
                <a:xfrm>
                  <a:off x="6102888" y="3430623"/>
                  <a:ext cx="3001459" cy="459534"/>
                </a:xfrm>
                <a:prstGeom prst="rect">
                  <a:avLst/>
                </a:pr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n>
                  <a:solidFill>
                    <a:srgbClr val="00B0F0"/>
                  </a:solidFill>
                </a:ln>
              </p:spPr>
              <p:txBody>
                <a:bodyPr wrap="square" lIns="91440" tIns="45720" rIns="91440" bIns="45720" anchor="ctr">
                  <a:no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</a:defRPr>
                  </a:lvl5pPr>
                  <a:lvl6pPr marL="25146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6pPr>
                  <a:lvl7pPr marL="29718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7pPr>
                  <a:lvl8pPr marL="34290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8pPr>
                  <a:lvl9pPr marL="38862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/>
                  <a:r>
                    <a:rPr lang="en-US" altLang="zh-CN" sz="2800" b="1" dirty="0"/>
                    <a:t>2018</a:t>
                  </a:r>
                  <a:endParaRPr lang="zh-CN" altLang="en-US" sz="2800" b="1" dirty="0"/>
                </a:p>
              </p:txBody>
            </p:sp>
            <p:sp>
              <p:nvSpPr>
                <p:cNvPr id="29" name="íṩlidê"/>
                <p:cNvSpPr txBox="1"/>
                <p:nvPr/>
              </p:nvSpPr>
              <p:spPr bwMode="auto">
                <a:xfrm>
                  <a:off x="9185549" y="3518547"/>
                  <a:ext cx="2607540" cy="263110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>
                  <a:normAutofit fontScale="90000"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</a:defRPr>
                  </a:lvl5pPr>
                  <a:lvl6pPr marL="25146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6pPr>
                  <a:lvl7pPr marL="29718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7pPr>
                  <a:lvl8pPr marL="34290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8pPr>
                  <a:lvl9pPr marL="38862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9pPr>
                </a:lstStyle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600" dirty="0">
                      <a:solidFill>
                        <a:prstClr val="black"/>
                      </a:solidFill>
                    </a:rPr>
                    <a:t>13 languages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600" dirty="0">
                      <a:solidFill>
                        <a:prstClr val="black"/>
                      </a:solidFill>
                    </a:rPr>
                    <a:t>+3 languages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600" dirty="0">
                      <a:solidFill>
                        <a:prstClr val="black"/>
                      </a:solidFill>
                    </a:rPr>
                    <a:t>Short-utterance 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600" dirty="0">
                      <a:solidFill>
                        <a:prstClr val="black"/>
                      </a:solidFill>
                    </a:rPr>
                    <a:t>Cross-channel</a:t>
                  </a:r>
                </a:p>
                <a:p>
                  <a:pPr marL="342900" indent="-34290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r>
                    <a:rPr lang="en-US" altLang="zh-CN" sz="1600" dirty="0">
                      <a:solidFill>
                        <a:prstClr val="black"/>
                      </a:solidFill>
                    </a:rPr>
                    <a:t>Zero-resource</a:t>
                  </a:r>
                </a:p>
                <a:p>
                  <a:pPr marL="171450" indent="-171450" eaLnBrk="1" hangingPunct="1">
                    <a:lnSpc>
                      <a:spcPct val="150000"/>
                    </a:lnSpc>
                    <a:buFont typeface="Arial" panose="020B0604020202090204" pitchFamily="34" charset="0"/>
                    <a:buChar char="•"/>
                    <a:tabLst>
                      <a:tab pos="227965" algn="l"/>
                    </a:tabLst>
                    <a:defRPr/>
                  </a:pPr>
                  <a:endParaRPr lang="en-US" altLang="zh-CN" sz="1000" dirty="0"/>
                </a:p>
              </p:txBody>
            </p:sp>
            <p:sp>
              <p:nvSpPr>
                <p:cNvPr id="30" name="ïṣlîďè"/>
                <p:cNvSpPr txBox="1"/>
                <p:nvPr/>
              </p:nvSpPr>
              <p:spPr bwMode="auto">
                <a:xfrm>
                  <a:off x="9160356" y="2971088"/>
                  <a:ext cx="2607161" cy="459534"/>
                </a:xfrm>
                <a:prstGeom prst="rect">
                  <a:avLst/>
                </a:pr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n>
                  <a:solidFill>
                    <a:srgbClr val="00B0F0"/>
                  </a:solidFill>
                </a:ln>
              </p:spPr>
              <p:txBody>
                <a:bodyPr wrap="square" lIns="91440" tIns="45720" rIns="91440" bIns="45720" anchor="ctr">
                  <a:no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</a:defRPr>
                  </a:lvl5pPr>
                  <a:lvl6pPr marL="25146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6pPr>
                  <a:lvl7pPr marL="29718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7pPr>
                  <a:lvl8pPr marL="34290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8pPr>
                  <a:lvl9pPr marL="3886200" indent="-228600" defTabSz="95758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/>
                  <a:r>
                    <a:rPr lang="en-US" altLang="zh-CN" sz="2800" b="1" dirty="0">
                      <a:solidFill>
                        <a:schemeClr val="tx1"/>
                      </a:solidFill>
                    </a:rPr>
                    <a:t>2019</a:t>
                  </a:r>
                </a:p>
              </p:txBody>
            </p:sp>
          </p:grpSp>
          <p:sp>
            <p:nvSpPr>
              <p:cNvPr id="9" name="íṩlidê"/>
              <p:cNvSpPr txBox="1"/>
              <p:nvPr/>
            </p:nvSpPr>
            <p:spPr bwMode="auto">
              <a:xfrm>
                <a:off x="14608" y="4046"/>
                <a:ext cx="3253" cy="4021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>
                <a:normAutofit fontScale="95000"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</a:defRPr>
                </a:lvl5pPr>
                <a:lvl6pPr marL="2514600" indent="-228600" defTabSz="95758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</a:defRPr>
                </a:lvl6pPr>
                <a:lvl7pPr marL="2971800" indent="-228600" defTabSz="95758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</a:defRPr>
                </a:lvl7pPr>
                <a:lvl8pPr marL="3429000" indent="-228600" defTabSz="95758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</a:defRPr>
                </a:lvl8pPr>
                <a:lvl9pPr marL="3886200" indent="-228600" defTabSz="95758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</a:defRPr>
                </a:lvl9pPr>
              </a:lstStyle>
              <a:p>
                <a:pPr marL="342900" indent="-342900" eaLnBrk="1" hangingPunct="1">
                  <a:lnSpc>
                    <a:spcPct val="150000"/>
                  </a:lnSpc>
                  <a:buFont typeface="Arial" panose="020B060402020209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en-US" altLang="zh-CN" sz="1500" dirty="0">
                    <a:solidFill>
                      <a:prstClr val="black"/>
                    </a:solidFill>
                  </a:rPr>
                  <a:t>16 Languages</a:t>
                </a:r>
              </a:p>
              <a:p>
                <a:pPr marL="342900" indent="-342900" eaLnBrk="1" hangingPunct="1">
                  <a:lnSpc>
                    <a:spcPct val="150000"/>
                  </a:lnSpc>
                  <a:buFont typeface="Arial" panose="020B060402020209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en-US" altLang="zh-CN" sz="1500" dirty="0">
                    <a:solidFill>
                      <a:prstClr val="black"/>
                    </a:solidFill>
                  </a:rPr>
                  <a:t>+3 Dialects</a:t>
                </a:r>
              </a:p>
              <a:p>
                <a:pPr marL="342900" indent="-342900" eaLnBrk="1" hangingPunct="1">
                  <a:lnSpc>
                    <a:spcPct val="150000"/>
                  </a:lnSpc>
                  <a:buFont typeface="Arial" panose="020B060402020209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en-US" altLang="zh-CN" sz="1400" dirty="0">
                    <a:solidFill>
                      <a:prstClr val="black"/>
                    </a:solidFill>
                  </a:rPr>
                  <a:t>Short-utterance</a:t>
                </a:r>
                <a:endParaRPr lang="en-US" altLang="zh-CN" sz="1500" dirty="0">
                  <a:solidFill>
                    <a:prstClr val="black"/>
                  </a:solidFill>
                </a:endParaRPr>
              </a:p>
              <a:p>
                <a:pPr marL="342900" indent="-342900" eaLnBrk="1" hangingPunct="1">
                  <a:lnSpc>
                    <a:spcPct val="150000"/>
                  </a:lnSpc>
                  <a:buFont typeface="Arial" panose="020B060402020209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en-US" altLang="zh-CN" sz="1500" dirty="0">
                    <a:solidFill>
                      <a:prstClr val="black"/>
                    </a:solidFill>
                    <a:sym typeface="+mn-ea"/>
                  </a:rPr>
                  <a:t>Cross-channel</a:t>
                </a:r>
                <a:r>
                  <a:rPr lang="en-US" altLang="zh-CN" sz="1500" dirty="0">
                    <a:solidFill>
                      <a:prstClr val="black"/>
                    </a:solidFill>
                  </a:rPr>
                  <a:t> </a:t>
                </a:r>
              </a:p>
              <a:p>
                <a:pPr marL="342900" indent="-342900" eaLnBrk="1" hangingPunct="1">
                  <a:lnSpc>
                    <a:spcPct val="150000"/>
                  </a:lnSpc>
                  <a:buFont typeface="Arial" panose="020B060402020209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en-US" altLang="zh-CN" sz="1500" dirty="0">
                    <a:solidFill>
                      <a:prstClr val="black"/>
                    </a:solidFill>
                  </a:rPr>
                  <a:t>Open-set dialect</a:t>
                </a:r>
              </a:p>
              <a:p>
                <a:pPr marL="342900" indent="-342900" eaLnBrk="1" hangingPunct="1">
                  <a:lnSpc>
                    <a:spcPct val="150000"/>
                  </a:lnSpc>
                  <a:buFont typeface="Arial" panose="020B060402020209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en-US" altLang="zh-CN" sz="1500" dirty="0">
                    <a:solidFill>
                      <a:prstClr val="black"/>
                    </a:solidFill>
                  </a:rPr>
                  <a:t>Noisy-test</a:t>
                </a:r>
              </a:p>
              <a:p>
                <a:pPr marL="171450" indent="-171450" eaLnBrk="1" hangingPunct="1">
                  <a:lnSpc>
                    <a:spcPct val="150000"/>
                  </a:lnSpc>
                  <a:buFont typeface="Arial" panose="020B0604020202090204" pitchFamily="34" charset="0"/>
                  <a:buChar char="•"/>
                  <a:tabLst>
                    <a:tab pos="227965" algn="l"/>
                  </a:tabLst>
                  <a:defRPr/>
                </a:pPr>
                <a:endParaRPr lang="en-US" altLang="zh-CN" sz="1400" dirty="0"/>
              </a:p>
            </p:txBody>
          </p:sp>
          <p:sp>
            <p:nvSpPr>
              <p:cNvPr id="10" name="ïṣlîďè"/>
              <p:cNvSpPr txBox="1"/>
              <p:nvPr/>
            </p:nvSpPr>
            <p:spPr bwMode="auto">
              <a:xfrm>
                <a:off x="17989" y="2591"/>
                <a:ext cx="4075" cy="62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n>
                <a:solidFill>
                  <a:srgbClr val="00B0F0"/>
                </a:solidFill>
              </a:ln>
            </p:spPr>
            <p:txBody>
              <a:bodyPr wrap="square" lIns="91440" tIns="45720" rIns="91440" bIns="45720" anchor="ctr">
                <a:no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</a:defRPr>
                </a:lvl5pPr>
                <a:lvl6pPr marL="2514600" indent="-228600" defTabSz="95758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</a:defRPr>
                </a:lvl6pPr>
                <a:lvl7pPr marL="2971800" indent="-228600" defTabSz="95758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</a:defRPr>
                </a:lvl7pPr>
                <a:lvl8pPr marL="3429000" indent="-228600" defTabSz="95758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</a:defRPr>
                </a:lvl8pPr>
                <a:lvl9pPr marL="3886200" indent="-228600" defTabSz="95758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/>
                <a:r>
                  <a:rPr lang="en-US" altLang="zh-CN" sz="2800" b="1" dirty="0">
                    <a:solidFill>
                      <a:schemeClr val="tx1"/>
                    </a:solidFill>
                  </a:rPr>
                  <a:t>2021</a:t>
                </a:r>
              </a:p>
            </p:txBody>
          </p:sp>
        </p:grpSp>
        <p:sp>
          <p:nvSpPr>
            <p:cNvPr id="31" name="ïṣlîďè"/>
            <p:cNvSpPr txBox="1"/>
            <p:nvPr/>
          </p:nvSpPr>
          <p:spPr bwMode="auto">
            <a:xfrm>
              <a:off x="7948561" y="2781041"/>
              <a:ext cx="1770966" cy="310332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solidFill>
                <a:srgbClr val="00B0F0"/>
              </a:solidFill>
            </a:ln>
          </p:spPr>
          <p:txBody>
            <a:bodyPr wrap="square" lIns="91440" tIns="45720" rIns="91440" bIns="45720" anchor="ctr">
              <a:noAutofit/>
            </a:bodyPr>
            <a:lstStyle>
              <a:lvl1pPr eaLnBrk="0" hangingPunct="0">
                <a:defRPr sz="1900">
                  <a:solidFill>
                    <a:schemeClr val="tx1"/>
                  </a:solidFill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</a:defRPr>
              </a:lvl5pPr>
              <a:lvl6pPr marL="2514600" indent="-228600" defTabSz="95758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6pPr>
              <a:lvl7pPr marL="2971800" indent="-228600" defTabSz="95758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7pPr>
              <a:lvl8pPr marL="3429000" indent="-228600" defTabSz="95758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8pPr>
              <a:lvl9pPr marL="3886200" indent="-228600" defTabSz="95758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28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34" name="íṩlidê"/>
            <p:cNvSpPr txBox="1"/>
            <p:nvPr/>
          </p:nvSpPr>
          <p:spPr bwMode="auto">
            <a:xfrm>
              <a:off x="9801017" y="2873829"/>
              <a:ext cx="2218181" cy="232247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 fontScale="87500"/>
            </a:bodyPr>
            <a:lstStyle>
              <a:lvl1pPr eaLnBrk="0" hangingPunct="0">
                <a:defRPr sz="1900">
                  <a:solidFill>
                    <a:schemeClr val="tx1"/>
                  </a:solidFill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</a:defRPr>
              </a:lvl5pPr>
              <a:lvl6pPr marL="2514600" indent="-228600" defTabSz="95758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6pPr>
              <a:lvl7pPr marL="2971800" indent="-228600" defTabSz="95758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7pPr>
              <a:lvl8pPr marL="3429000" indent="-228600" defTabSz="95758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8pPr>
              <a:lvl9pPr marL="3886200" indent="-228600" defTabSz="95758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Arial" panose="020B060402020209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1600" dirty="0">
                  <a:solidFill>
                    <a:prstClr val="black"/>
                  </a:solidFill>
                </a:rPr>
                <a:t>18 languages/dialects</a:t>
              </a:r>
            </a:p>
            <a:p>
              <a:pPr marL="342900" indent="-342900" eaLnBrk="1" hangingPunct="1">
                <a:lnSpc>
                  <a:spcPct val="150000"/>
                </a:lnSpc>
                <a:buFont typeface="Arial" panose="020B060402020209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1600" dirty="0">
                  <a:solidFill>
                    <a:prstClr val="black"/>
                  </a:solidFill>
                  <a:sym typeface="+mn-ea"/>
                </a:rPr>
                <a:t>280h+ Training data</a:t>
              </a:r>
            </a:p>
            <a:p>
              <a:pPr marL="342900" indent="-342900" eaLnBrk="1" hangingPunct="1">
                <a:lnSpc>
                  <a:spcPct val="150000"/>
                </a:lnSpc>
                <a:buFont typeface="Arial" panose="020B060402020209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1600" dirty="0">
                  <a:solidFill>
                    <a:prstClr val="black"/>
                  </a:solidFill>
                  <a:sym typeface="+mn-ea"/>
                </a:rPr>
                <a:t>Cross domain</a:t>
              </a:r>
              <a:endParaRPr lang="en-US" altLang="zh-CN" sz="1600" dirty="0">
                <a:solidFill>
                  <a:prstClr val="black"/>
                </a:solidFill>
              </a:endParaRPr>
            </a:p>
            <a:p>
              <a:pPr marL="342900" indent="-342900" eaLnBrk="1" hangingPunct="1">
                <a:lnSpc>
                  <a:spcPct val="150000"/>
                </a:lnSpc>
                <a:buFont typeface="Arial" panose="020B060402020209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1600" dirty="0">
                  <a:solidFill>
                    <a:prstClr val="black"/>
                  </a:solidFill>
                </a:rPr>
                <a:t>Multilingual ASR</a:t>
              </a:r>
              <a:r>
                <a:rPr lang="zh-CN" altLang="en-US" sz="1600" dirty="0">
                  <a:solidFill>
                    <a:prstClr val="black"/>
                  </a:solidFill>
                </a:rPr>
                <a:t> </a:t>
              </a:r>
              <a:r>
                <a:rPr lang="en-US" altLang="zh-CN" sz="1600" dirty="0">
                  <a:solidFill>
                    <a:prstClr val="black"/>
                  </a:solidFill>
                </a:rPr>
                <a:t>tasks</a:t>
              </a:r>
            </a:p>
            <a:p>
              <a:pPr marL="342900" indent="-342900" eaLnBrk="1" hangingPunct="1">
                <a:lnSpc>
                  <a:spcPct val="150000"/>
                </a:lnSpc>
                <a:buFont typeface="Arial" panose="020B060402020209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1600" dirty="0">
                  <a:solidFill>
                    <a:prstClr val="black"/>
                  </a:solidFill>
                </a:rPr>
                <a:t>Unconstrained tasks</a:t>
              </a:r>
            </a:p>
            <a:p>
              <a:pPr marL="342900" indent="-342900" eaLnBrk="1" hangingPunct="1">
                <a:lnSpc>
                  <a:spcPct val="150000"/>
                </a:lnSpc>
                <a:buFont typeface="Arial" panose="020B060402020209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1600" dirty="0">
                  <a:solidFill>
                    <a:prstClr val="black"/>
                  </a:solidFill>
                </a:rPr>
                <a:t>Wild data for test</a:t>
              </a:r>
            </a:p>
            <a:p>
              <a:pPr marL="342900" indent="-342900" eaLnBrk="1" hangingPunct="1">
                <a:lnSpc>
                  <a:spcPct val="150000"/>
                </a:lnSpc>
                <a:buFont typeface="Arial" panose="020B060402020209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1600" dirty="0">
                  <a:solidFill>
                    <a:prstClr val="black"/>
                  </a:solidFill>
                </a:rPr>
                <a:t>Real-time leaderboards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AFBCD3B-85F5-2541-A0AB-07A413795A1C}"/>
              </a:ext>
            </a:extLst>
          </p:cNvPr>
          <p:cNvSpPr txBox="1"/>
          <p:nvPr/>
        </p:nvSpPr>
        <p:spPr>
          <a:xfrm>
            <a:off x="253356" y="4714502"/>
            <a:ext cx="117658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kumimoji="1" lang="en-US" altLang="zh-CN" sz="2400" dirty="0">
                <a:solidFill>
                  <a:schemeClr val="accent1">
                    <a:lumMod val="75000"/>
                  </a:schemeClr>
                </a:solidFill>
              </a:rPr>
              <a:t>9/9</a:t>
            </a:r>
            <a:r>
              <a:rPr kumimoji="1" lang="zh-CN" altLang="en-US" sz="2400" dirty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r>
              <a:rPr kumimoji="1" lang="en-US" altLang="zh-CN" sz="2400" dirty="0">
                <a:solidFill>
                  <a:schemeClr val="accent1">
                    <a:lumMod val="75000"/>
                  </a:schemeClr>
                </a:solidFill>
              </a:rPr>
              <a:t>19/31</a:t>
            </a:r>
            <a:r>
              <a:rPr kumimoji="1" lang="zh-CN" altLang="en-US" sz="2400" dirty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kumimoji="1" lang="en-US" altLang="zh-CN" sz="2400" dirty="0">
                <a:solidFill>
                  <a:schemeClr val="accent1">
                    <a:lumMod val="75000"/>
                  </a:schemeClr>
                </a:solidFill>
              </a:rPr>
              <a:t>17/25</a:t>
            </a:r>
            <a:r>
              <a:rPr kumimoji="1" lang="zh-CN" altLang="en-US" sz="2400" dirty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r>
              <a:rPr kumimoji="1" lang="en-US" altLang="zh-CN" sz="2400" dirty="0">
                <a:solidFill>
                  <a:schemeClr val="accent1">
                    <a:lumMod val="75000"/>
                  </a:schemeClr>
                </a:solidFill>
              </a:rPr>
              <a:t>20/45</a:t>
            </a:r>
            <a:r>
              <a:rPr kumimoji="1" lang="zh-CN" altLang="en-US" sz="2400" dirty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kumimoji="1" lang="en-US" altLang="zh-CN" sz="2400" dirty="0">
                <a:solidFill>
                  <a:schemeClr val="accent1">
                    <a:lumMod val="75000"/>
                  </a:schemeClr>
                </a:solidFill>
              </a:rPr>
              <a:t>20/58</a:t>
            </a:r>
            <a:r>
              <a:rPr kumimoji="1" lang="zh-CN" altLang="en-US" sz="2400" dirty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  <a:r>
              <a:rPr kumimoji="1" lang="en-US" altLang="zh-CN" sz="2400" dirty="0">
                <a:solidFill>
                  <a:schemeClr val="accent1">
                    <a:lumMod val="75000"/>
                  </a:schemeClr>
                </a:solidFill>
              </a:rPr>
              <a:t>19/42</a:t>
            </a:r>
          </a:p>
          <a:p>
            <a:endParaRPr kumimoji="1" lang="en-US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en-US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Submitted</a:t>
            </a:r>
            <a:r>
              <a:rPr kumimoji="1"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results/Registered</a:t>
            </a:r>
            <a:r>
              <a:rPr kumimoji="1"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teams</a:t>
            </a:r>
            <a:endParaRPr kumimoji="1"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8A1677-8B6F-944C-BDBC-17DCD43E7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744" y="1527760"/>
            <a:ext cx="5721350" cy="32956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02CA83-FC55-E04B-9347-699716E1F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906" y="1527760"/>
            <a:ext cx="573239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8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sp>
        <p:nvSpPr>
          <p:cNvPr id="3" name="矩形 2"/>
          <p:cNvSpPr/>
          <p:nvPr/>
        </p:nvSpPr>
        <p:spPr>
          <a:xfrm>
            <a:off x="2504573" y="2795270"/>
            <a:ext cx="718286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lt"/>
              </a:rPr>
              <a:t>Tasks, Data and Baseline systems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9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7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159" y="734350"/>
            <a:ext cx="6282972" cy="502179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5389" y="1359431"/>
            <a:ext cx="42270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OLR-LID Tasks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Task 1: Constrained LID</a:t>
            </a:r>
            <a:r>
              <a:rPr lang="zh-CN" altLang="en-US" dirty="0">
                <a:ea typeface="微软雅黑" panose="020B0503020204020204" pitchFamily="34" charset="-122"/>
              </a:rPr>
              <a:t> </a:t>
            </a:r>
            <a:r>
              <a:rPr lang="en-US" altLang="zh-CN" dirty="0">
                <a:ea typeface="微软雅黑" panose="020B0503020204020204" pitchFamily="34" charset="-122"/>
              </a:rPr>
              <a:t>Task </a:t>
            </a:r>
          </a:p>
          <a:p>
            <a:pPr lvl="2"/>
            <a:r>
              <a:rPr lang="en-US" altLang="zh-CN" dirty="0">
                <a:ea typeface="微软雅黑" panose="020B0503020204020204" pitchFamily="34" charset="-122"/>
              </a:rPr>
              <a:t>(Cross Domain)</a:t>
            </a:r>
          </a:p>
          <a:p>
            <a:pPr lvl="1"/>
            <a:endParaRPr lang="en-US" altLang="zh-CN" dirty="0"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Task 2: Unconstrained LID Task 	</a:t>
            </a:r>
            <a:r>
              <a:rPr lang="en-US" altLang="zh-CN" dirty="0">
                <a:solidFill>
                  <a:srgbClr val="0070C0"/>
                </a:solidFill>
                <a:ea typeface="微软雅黑" panose="020B0503020204020204" pitchFamily="34" charset="-122"/>
              </a:rPr>
              <a:t>(Wild Data)</a:t>
            </a:r>
            <a:r>
              <a:rPr lang="en-US" altLang="zh-CN" dirty="0">
                <a:ea typeface="微软雅黑" panose="020B0503020204020204" pitchFamily="34" charset="-122"/>
              </a:rPr>
              <a:t>	</a:t>
            </a:r>
          </a:p>
          <a:p>
            <a:pPr lvl="1"/>
            <a:endParaRPr lang="en-US" altLang="zh-CN" dirty="0"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OLR-ASR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Task 1 : Constrained ASR Task</a:t>
            </a:r>
          </a:p>
          <a:p>
            <a:pPr lvl="1"/>
            <a:endParaRPr lang="en-US" altLang="zh-CN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Task 2 : Unconstrained ASR Task</a:t>
            </a:r>
          </a:p>
          <a:p>
            <a:endParaRPr lang="en-US" altLang="zh-CN" sz="2000" b="1" dirty="0"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5389" y="721824"/>
            <a:ext cx="857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Tasks</a:t>
            </a:r>
          </a:p>
          <a:p>
            <a:endParaRPr lang="zh-CN" altLang="en-US" sz="24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65" y="57785"/>
            <a:ext cx="365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OLR 2021 Workshop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57785"/>
            <a:ext cx="935990" cy="632460"/>
          </a:xfrm>
          <a:prstGeom prst="rect">
            <a:avLst/>
          </a:prstGeom>
        </p:spPr>
      </p:pic>
      <p:pic>
        <p:nvPicPr>
          <p:cNvPr id="5" name="Picture 4" descr="https://timgsa.baidu.com/timg?image&amp;quality=80&amp;size=b9999_10000&amp;sec=1573840003941&amp;di=b1ac33dfba714970d6c999eae482e998&amp;imgtype=0&amp;src=http%3A%2F%2Fimg001.zgggw.com%2F20170616%2F73778032738e1b15c2bca893eff88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161925"/>
            <a:ext cx="616585" cy="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80" y="172720"/>
            <a:ext cx="516890" cy="403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0" y="128270"/>
            <a:ext cx="388620" cy="492125"/>
          </a:xfrm>
          <a:prstGeom prst="rect">
            <a:avLst/>
          </a:prstGeom>
        </p:spPr>
      </p:pic>
      <p:pic>
        <p:nvPicPr>
          <p:cNvPr id="7" name="Picture 6" descr="https://timgsa.baidu.com/timg?image&amp;quality=80&amp;size=b9999_10000&amp;sec=1573841033063&amp;di=b18601e5401cb4ec8562d19e85c1f8d2&amp;imgtype=0&amp;src=http%3A%2F%2Fimg105.job1001.com%2Fupload%2Falbum%2F2014-10-15%2F1413365288_Yw2V4Y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5" y="237490"/>
            <a:ext cx="67754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982" y="1212023"/>
            <a:ext cx="11614036" cy="5400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9655" y="1245564"/>
            <a:ext cx="387529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b="1" dirty="0">
                <a:sym typeface="+mn-ea"/>
              </a:rPr>
              <a:t>Training Data Released up to 280h.</a:t>
            </a:r>
            <a:endParaRPr 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69655" y="516678"/>
            <a:ext cx="2518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cs typeface="Times New Roman" panose="02020603050405020304" pitchFamily="18" charset="0"/>
              </a:rPr>
              <a:t>Data: Official Data</a:t>
            </a:r>
            <a:endParaRPr lang="zh-CN" altLang="en-US" sz="24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59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0b3adf5-0e51-49fb-94b0-de22f72d9e87}"/>
  <p:tag name="TABLE_ENDDRAG_ORIGIN_RECT" val="817*430"/>
  <p:tag name="TABLE_ENDDRAG_RECT" val="71*57*817*4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0b3adf5-0e51-49fb-94b0-de22f72d9e87}"/>
  <p:tag name="TABLE_ENDDRAG_ORIGIN_RECT" val="823*369"/>
  <p:tag name="TABLE_ENDDRAG_RECT" val="68*85*804*3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0b3adf5-0e51-49fb-94b0-de22f72d9e87}"/>
  <p:tag name="TABLE_ENDDRAG_ORIGIN_RECT" val="790*264"/>
  <p:tag name="TABLE_ENDDRAG_RECT" val="84*93*790*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0b3adf5-0e51-49fb-94b0-de22f72d9e87}"/>
  <p:tag name="TABLE_ENDDRAG_ORIGIN_RECT" val="790*218"/>
  <p:tag name="TABLE_ENDDRAG_RECT" val="84*93*790*23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2180</Words>
  <Application>Microsoft Macintosh PowerPoint</Application>
  <PresentationFormat>宽屏</PresentationFormat>
  <Paragraphs>590</Paragraphs>
  <Slides>33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宋体</vt:lpstr>
      <vt:lpstr>Microsoft YaHei</vt:lpstr>
      <vt:lpstr>Microsoft YaHei</vt:lpstr>
      <vt:lpstr>Arial</vt:lpstr>
      <vt:lpstr>Calibri</vt:lpstr>
      <vt:lpstr>Office 主题</vt:lpstr>
      <vt:lpstr>Challenge Summary  Qingyang Hong Xiamen University   2022.01.14 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Lee</dc:creator>
  <cp:lastModifiedBy>wang Bling</cp:lastModifiedBy>
  <cp:revision>450</cp:revision>
  <dcterms:created xsi:type="dcterms:W3CDTF">2022-01-05T11:59:00Z</dcterms:created>
  <dcterms:modified xsi:type="dcterms:W3CDTF">2022-01-15T07:33:14Z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A02B008BB1764BCEBACEF7BA07E65F7F</vt:lpwstr>
  </property>
</Properties>
</file>