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317" r:id="rId4"/>
    <p:sldId id="366" r:id="rId5"/>
    <p:sldId id="367" r:id="rId6"/>
    <p:sldId id="368" r:id="rId7"/>
    <p:sldId id="369" r:id="rId8"/>
    <p:sldId id="371" r:id="rId9"/>
    <p:sldId id="370" r:id="rId10"/>
    <p:sldId id="372" r:id="rId11"/>
    <p:sldId id="391" r:id="rId12"/>
    <p:sldId id="373" r:id="rId13"/>
    <p:sldId id="374" r:id="rId14"/>
    <p:sldId id="375" r:id="rId15"/>
    <p:sldId id="389" r:id="rId16"/>
    <p:sldId id="394" r:id="rId17"/>
    <p:sldId id="392" r:id="rId18"/>
    <p:sldId id="393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5" r:id="rId27"/>
    <p:sldId id="388" r:id="rId28"/>
    <p:sldId id="387" r:id="rId29"/>
    <p:sldId id="297" r:id="rId30"/>
    <p:sldId id="376" r:id="rId31"/>
    <p:sldId id="390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A0"/>
    <a:srgbClr val="CC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 autoAdjust="0"/>
    <p:restoredTop sz="84173" autoAdjust="0"/>
  </p:normalViewPr>
  <p:slideViewPr>
    <p:cSldViewPr>
      <p:cViewPr varScale="1">
        <p:scale>
          <a:sx n="23" d="100"/>
          <a:sy n="23" d="100"/>
        </p:scale>
        <p:origin x="-121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BEBE0-02AC-4499-8ADF-C28A35943278}" type="datetimeFigureOut">
              <a:rPr lang="zh-CN" altLang="en-US" smtClean="0"/>
              <a:pPr/>
              <a:t>2016/7/18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CF57C-29DB-49A2-B079-2A6D9B938D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68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主要看的是压缩神经网络相关的论文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990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现在用的比较多的是</a:t>
            </a:r>
            <a:r>
              <a:rPr lang="en-US" altLang="zh-CN" dirty="0" smtClean="0"/>
              <a:t>Tensor Train Decomposition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Tucker</a:t>
            </a:r>
            <a:r>
              <a:rPr lang="zh-CN" altLang="en-US" dirty="0" smtClean="0"/>
              <a:t>分解类似于高维</a:t>
            </a:r>
            <a:r>
              <a:rPr lang="en-US" altLang="zh-CN" dirty="0" smtClean="0"/>
              <a:t>SVD</a:t>
            </a:r>
          </a:p>
          <a:p>
            <a:r>
              <a:rPr lang="en-US" altLang="zh-CN" dirty="0" smtClean="0"/>
              <a:t>CP</a:t>
            </a:r>
            <a:r>
              <a:rPr lang="zh-CN" altLang="en-US" dirty="0" smtClean="0"/>
              <a:t>分解为若干秩为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的张量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约定</a:t>
            </a:r>
            <a:r>
              <a:rPr lang="en-US" altLang="zh-CN" dirty="0" smtClean="0"/>
              <a:t>r0=</a:t>
            </a:r>
            <a:r>
              <a:rPr lang="en-US" altLang="zh-CN" dirty="0" err="1" smtClean="0"/>
              <a:t>rd</a:t>
            </a:r>
            <a:r>
              <a:rPr lang="en-US" altLang="zh-CN" dirty="0" smtClean="0"/>
              <a:t>=1,</a:t>
            </a:r>
            <a:r>
              <a:rPr lang="zh-CN" altLang="en-US" dirty="0" smtClean="0"/>
              <a:t>所以相乘能保证是实数</a:t>
            </a:r>
            <a:endParaRPr lang="en-US" altLang="zh-CN" dirty="0" smtClean="0"/>
          </a:p>
          <a:p>
            <a:r>
              <a:rPr lang="zh-CN" altLang="en-US" dirty="0" smtClean="0"/>
              <a:t>以索引方式来写的话，那个其实是三维张量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了解了</a:t>
            </a:r>
            <a:r>
              <a:rPr lang="en-US" altLang="zh-CN" dirty="0" smtClean="0"/>
              <a:t>compression</a:t>
            </a:r>
            <a:r>
              <a:rPr lang="zh-CN" altLang="en-US" dirty="0" smtClean="0"/>
              <a:t>的相关技术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Ensemble</a:t>
            </a:r>
            <a:r>
              <a:rPr lang="en-US" altLang="zh-CN" baseline="0" dirty="0" smtClean="0"/>
              <a:t> / bad at test time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Ensemble</a:t>
            </a:r>
            <a:r>
              <a:rPr lang="en-US" altLang="zh-CN" baseline="0" dirty="0" smtClean="0"/>
              <a:t> / bad at test time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Weight</a:t>
            </a:r>
            <a:r>
              <a:rPr lang="en-US" altLang="zh-CN" baseline="0" dirty="0" smtClean="0"/>
              <a:t> sharing </a:t>
            </a:r>
            <a:r>
              <a:rPr lang="en-US" altLang="zh-CN" baseline="0" dirty="0" err="1" smtClean="0"/>
              <a:t>vs</a:t>
            </a:r>
            <a:r>
              <a:rPr lang="en-US" altLang="zh-CN" baseline="0" dirty="0" smtClean="0"/>
              <a:t> feature hashing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非常简短的介绍一下神经网络压缩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777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在</a:t>
            </a:r>
            <a:r>
              <a:rPr lang="en-US" altLang="zh-CN" dirty="0" smtClean="0"/>
              <a:t>speech</a:t>
            </a:r>
            <a:r>
              <a:rPr lang="en-US" altLang="zh-CN" baseline="0" dirty="0" smtClean="0"/>
              <a:t> recognition</a:t>
            </a:r>
            <a:r>
              <a:rPr lang="zh-CN" altLang="en-US" baseline="0" dirty="0" smtClean="0"/>
              <a:t>中输出</a:t>
            </a:r>
            <a:r>
              <a:rPr lang="en-US" altLang="zh-CN" baseline="0" dirty="0" smtClean="0"/>
              <a:t>target</a:t>
            </a:r>
            <a:r>
              <a:rPr lang="zh-CN" altLang="en-US" baseline="0" dirty="0" smtClean="0"/>
              <a:t>很多时，最末层参数占</a:t>
            </a:r>
            <a:r>
              <a:rPr lang="en-US" altLang="zh-CN" baseline="0" dirty="0" smtClean="0"/>
              <a:t>50%</a:t>
            </a:r>
          </a:p>
          <a:p>
            <a:r>
              <a:rPr lang="zh-CN" altLang="en-US" baseline="0" dirty="0" smtClean="0"/>
              <a:t>在</a:t>
            </a:r>
            <a:r>
              <a:rPr lang="en-US" altLang="zh-CN" baseline="0" dirty="0" smtClean="0"/>
              <a:t>CNN</a:t>
            </a:r>
            <a:r>
              <a:rPr lang="zh-CN" altLang="en-US" baseline="0" dirty="0" smtClean="0"/>
              <a:t>中</a:t>
            </a:r>
            <a:r>
              <a:rPr lang="zh-CN" altLang="en-US" baseline="0" dirty="0" smtClean="0"/>
              <a:t>全连接层占总参数</a:t>
            </a:r>
            <a:r>
              <a:rPr lang="en-US" altLang="zh-CN" baseline="0" dirty="0" smtClean="0"/>
              <a:t>90%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一站式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icrm</a:t>
            </a:r>
            <a:r>
              <a:rPr lang="zh-CN" altLang="en-US" dirty="0" smtClean="0"/>
              <a:t>推词策略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推荐关键词，提升用户消费</a:t>
            </a:r>
            <a:endParaRPr lang="en-US" altLang="zh-CN" dirty="0" smtClean="0"/>
          </a:p>
          <a:p>
            <a:r>
              <a:rPr lang="zh-CN" altLang="en-US" dirty="0" smtClean="0"/>
              <a:t>优惠券相关工作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优惠促销，提升客户消费</a:t>
            </a:r>
            <a:endParaRPr lang="en-US" altLang="zh-CN" b="0" dirty="0" smtClean="0"/>
          </a:p>
          <a:p>
            <a:r>
              <a:rPr lang="zh-CN" altLang="en-US" dirty="0" smtClean="0"/>
              <a:t>流量折扣拍卖器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提供定向优质折扣流量，促进百度与客户双赢</a:t>
            </a:r>
            <a:endParaRPr lang="en-US" altLang="zh-CN" b="0" dirty="0" smtClean="0"/>
          </a:p>
          <a:p>
            <a:r>
              <a:rPr lang="zh-CN" altLang="en-US" dirty="0" smtClean="0"/>
              <a:t>客户企业群分布策略研究及其应用</a:t>
            </a:r>
            <a:endParaRPr lang="en-US" altLang="zh-CN" dirty="0" smtClean="0"/>
          </a:p>
          <a:p>
            <a:pPr lvl="1"/>
            <a:r>
              <a:rPr lang="zh-CN" altLang="en-US" b="0" dirty="0" smtClean="0"/>
              <a:t>利用工商大数据精准定位客户，指导销售</a:t>
            </a:r>
            <a:endParaRPr lang="en-US" altLang="zh-CN" b="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如果每个参数是</a:t>
            </a:r>
            <a:r>
              <a:rPr lang="en-US" altLang="zh-CN" dirty="0" smtClean="0"/>
              <a:t>32bit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的</a:t>
            </a:r>
            <a:r>
              <a:rPr lang="en-US" altLang="zh-CN" baseline="0" dirty="0" smtClean="0"/>
              <a:t>float</a:t>
            </a:r>
            <a:r>
              <a:rPr lang="zh-CN" altLang="en-US" baseline="0" dirty="0" smtClean="0"/>
              <a:t>类型，节省</a:t>
            </a:r>
            <a:r>
              <a:rPr lang="en-US" altLang="zh-CN" baseline="0" dirty="0" smtClean="0"/>
              <a:t>32MB</a:t>
            </a:r>
            <a:r>
              <a:rPr lang="zh-CN" altLang="en-US" baseline="0" dirty="0" smtClean="0"/>
              <a:t>的空间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使用</a:t>
            </a:r>
            <a:r>
              <a:rPr lang="en-US" altLang="zh-CN" dirty="0" smtClean="0"/>
              <a:t>cross-entropy training and Hessian-Free Sequence training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压缩比率比较大时，</a:t>
            </a:r>
            <a:r>
              <a:rPr lang="en-US" altLang="zh-CN" dirty="0" smtClean="0"/>
              <a:t>SVD</a:t>
            </a:r>
            <a:r>
              <a:rPr lang="zh-CN" altLang="en-US" dirty="0" smtClean="0"/>
              <a:t>出来的效果很差，但基本能</a:t>
            </a:r>
            <a:r>
              <a:rPr lang="en-US" altLang="zh-CN" dirty="0" smtClean="0"/>
              <a:t>fine-tune</a:t>
            </a:r>
            <a:r>
              <a:rPr lang="zh-CN" altLang="en-US" dirty="0" smtClean="0"/>
              <a:t>回来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844824"/>
            <a:ext cx="7848600" cy="22699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7160" tIns="0" rIns="164592" bIns="0" anchor="ctr"/>
          <a:lstStyle/>
          <a:p>
            <a:pPr fontAlgn="ctr">
              <a:buClrTx/>
              <a:buSzTx/>
              <a:defRPr/>
            </a:pPr>
            <a:endParaRPr lang="zh-CN" altLang="zh-CN" sz="4800">
              <a:solidFill>
                <a:schemeClr val="bg2"/>
              </a:solidFill>
            </a:endParaRPr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744913" y="4114800"/>
            <a:ext cx="827087" cy="1524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4572000" y="4114800"/>
            <a:ext cx="827088" cy="1524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6" name="Picture 2" descr="http://www.ncmmsc.org/CIPS-ParsEval-2009/images/CSL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61869"/>
            <a:ext cx="1759663" cy="128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47663"/>
            <a:ext cx="2057400" cy="57483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47663"/>
            <a:ext cx="6019800" cy="57483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7663"/>
            <a:ext cx="8229600" cy="7778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70038"/>
            <a:ext cx="4038600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70038"/>
            <a:ext cx="4038600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7663"/>
            <a:ext cx="8229600" cy="7778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2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pic>
        <p:nvPicPr>
          <p:cNvPr id="4" name="Picture 2" descr="http://www.ncmmsc.org/CIPS-ParsEval-2009/images/CSL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747266"/>
            <a:ext cx="1232899" cy="89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70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70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4462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70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838200"/>
          </a:xfrm>
          <a:prstGeom prst="rect">
            <a:avLst/>
          </a:prstGeom>
          <a:noFill/>
          <a:ln w="9525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37160" tIns="0" rIns="164592" bIns="0" anchor="ctr"/>
          <a:lstStyle/>
          <a:p>
            <a:pPr algn="l">
              <a:buClrTx/>
              <a:buSzTx/>
              <a:defRPr/>
            </a:pPr>
            <a:endParaRPr lang="zh-CN" altLang="zh-CN" sz="3200" b="1">
              <a:latin typeface="Arial" charset="0"/>
            </a:endParaRPr>
          </a:p>
        </p:txBody>
      </p:sp>
      <p:sp>
        <p:nvSpPr>
          <p:cNvPr id="115717" name="Rectangle 5"/>
          <p:cNvSpPr>
            <a:spLocks/>
          </p:cNvSpPr>
          <p:nvPr/>
        </p:nvSpPr>
        <p:spPr bwMode="auto">
          <a:xfrm>
            <a:off x="304800" y="1143000"/>
            <a:ext cx="1079500" cy="1524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5718" name="Rectangle 6"/>
          <p:cNvSpPr>
            <a:spLocks/>
          </p:cNvSpPr>
          <p:nvPr/>
        </p:nvSpPr>
        <p:spPr bwMode="auto">
          <a:xfrm>
            <a:off x="1212850" y="1143000"/>
            <a:ext cx="539750" cy="1524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7663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–"/>
        <a:defRPr sz="2000" b="1">
          <a:solidFill>
            <a:schemeClr val="tx1"/>
          </a:solidFill>
          <a:latin typeface="+mn-lt"/>
          <a:ea typeface="宋体" pitchFamily="2" charset="-122"/>
        </a:defRPr>
      </a:lvl2pPr>
      <a:lvl3pPr marL="11430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•"/>
        <a:defRPr sz="2400" b="1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–"/>
        <a:defRPr sz="1600" b="1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00808"/>
            <a:ext cx="86734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4000" dirty="0" smtClean="0"/>
          </a:p>
          <a:p>
            <a:pPr algn="ctr"/>
            <a:r>
              <a:rPr lang="en-US" altLang="zh-CN" sz="4000" dirty="0" smtClean="0"/>
              <a:t>Bi-weekly Report on </a:t>
            </a:r>
            <a:r>
              <a:rPr lang="en-US" altLang="zh-CN" sz="4000" dirty="0" smtClean="0"/>
              <a:t>Neural Networks Compression</a:t>
            </a:r>
            <a:endParaRPr lang="en-US" altLang="zh-CN" sz="4000" dirty="0" smtClean="0"/>
          </a:p>
          <a:p>
            <a:pPr algn="ctr"/>
            <a:endParaRPr lang="en-US" altLang="zh-CN" dirty="0"/>
          </a:p>
          <a:p>
            <a:pPr algn="ctr"/>
            <a:r>
              <a:rPr lang="en-US" altLang="zh-CN" b="1" dirty="0" smtClean="0"/>
              <a:t>07.04-07.17</a:t>
            </a:r>
            <a:endParaRPr lang="zh-CN" altLang="en-US" b="1" dirty="0" smtClean="0"/>
          </a:p>
          <a:p>
            <a:pPr algn="ctr"/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88224" y="4797152"/>
            <a:ext cx="2336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-Hang, </a:t>
            </a:r>
            <a:r>
              <a:rPr lang="en-US" altLang="zh-CN" dirty="0" err="1" smtClean="0"/>
              <a:t>Luo</a:t>
            </a:r>
            <a:endParaRPr lang="en-US" altLang="zh-CN" dirty="0" smtClean="0"/>
          </a:p>
          <a:p>
            <a:r>
              <a:rPr lang="en-US" altLang="zh-CN" dirty="0" smtClean="0"/>
              <a:t>-CSLT, THU</a:t>
            </a:r>
          </a:p>
          <a:p>
            <a:r>
              <a:rPr lang="en-US" altLang="zh-CN" smtClean="0"/>
              <a:t>-2016.07.18</a:t>
            </a:r>
            <a:endParaRPr lang="en-US" altLang="zh-C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Tensor Decomposition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SVD Decomposition searches for a low-rank approximation of the weight matrix.</a:t>
            </a:r>
          </a:p>
          <a:p>
            <a:r>
              <a:rPr lang="en-US" altLang="zh-CN" dirty="0" smtClean="0"/>
              <a:t>Tensor</a:t>
            </a:r>
            <a:r>
              <a:rPr lang="en-US" altLang="zh-CN" dirty="0"/>
              <a:t> </a:t>
            </a:r>
            <a:r>
              <a:rPr lang="en-US" altLang="zh-CN" dirty="0" smtClean="0"/>
              <a:t>Decomposition treat the matrix as a tensor, and apply the tensor decomposition algorithm. (</a:t>
            </a:r>
            <a:r>
              <a:rPr lang="en-US" altLang="zh-CN" dirty="0" err="1" smtClean="0"/>
              <a:t>e.g</a:t>
            </a:r>
            <a:r>
              <a:rPr lang="en-US" altLang="zh-CN" dirty="0" smtClean="0"/>
              <a:t> Tensor Train Decomposition)</a:t>
            </a:r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928129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Traditional </a:t>
            </a:r>
            <a:r>
              <a:rPr lang="en-US" altLang="zh-CN" dirty="0" smtClean="0"/>
              <a:t>Tensor Decomposition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Tucker </a:t>
            </a:r>
            <a:r>
              <a:rPr lang="en-US" altLang="zh-CN" dirty="0" smtClean="0"/>
              <a:t>decomposition</a:t>
            </a:r>
          </a:p>
          <a:p>
            <a:pPr lvl="1"/>
            <a:r>
              <a:rPr lang="en-US" altLang="zh-CN" dirty="0" smtClean="0"/>
              <a:t>For n-d tensor, Tucker-decomposition memory </a:t>
            </a:r>
          </a:p>
          <a:p>
            <a:pPr lvl="1"/>
            <a:r>
              <a:rPr lang="en-US" altLang="zh-CN" dirty="0" smtClean="0"/>
              <a:t>Not suitable when d is large</a:t>
            </a:r>
          </a:p>
          <a:p>
            <a:pPr lvl="1"/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endParaRPr lang="en-US" altLang="zh-CN" dirty="0" smtClean="0"/>
          </a:p>
          <a:p>
            <a:r>
              <a:rPr lang="en-US" altLang="zh-CN" dirty="0" smtClean="0"/>
              <a:t>CP-decomposition </a:t>
            </a:r>
          </a:p>
          <a:p>
            <a:pPr lvl="1"/>
            <a:r>
              <a:rPr lang="en-US" altLang="zh-CN" dirty="0" smtClean="0"/>
              <a:t>For n-d tensor, CP-decomposition memory O(</a:t>
            </a:r>
            <a:r>
              <a:rPr lang="en-US" altLang="zh-CN" dirty="0" err="1" smtClean="0"/>
              <a:t>ndr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NP hard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3248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849888"/>
            <a:ext cx="689152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9610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Tensor-Train </a:t>
            </a:r>
            <a:r>
              <a:rPr lang="en-US" altLang="zh-CN" dirty="0" smtClean="0"/>
              <a:t>Decomposition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Tensor-Train </a:t>
            </a:r>
            <a:r>
              <a:rPr lang="en-US" altLang="zh-CN" dirty="0" smtClean="0"/>
              <a:t>format(TT-format</a:t>
            </a:r>
            <a:r>
              <a:rPr lang="en-US" altLang="zh-CN" dirty="0"/>
              <a:t>) </a:t>
            </a:r>
            <a:r>
              <a:rPr lang="en-US" altLang="zh-CN" dirty="0" smtClean="0"/>
              <a:t> to </a:t>
            </a:r>
            <a:r>
              <a:rPr lang="en-US" altLang="zh-CN" dirty="0"/>
              <a:t>represent the </a:t>
            </a:r>
            <a:r>
              <a:rPr lang="en-US" altLang="zh-CN" dirty="0" smtClean="0"/>
              <a:t>dense weight </a:t>
            </a:r>
            <a:r>
              <a:rPr lang="en-US" altLang="zh-CN" dirty="0"/>
              <a:t>matrix of the fully-connected </a:t>
            </a:r>
            <a:r>
              <a:rPr lang="en-US" altLang="zh-CN" dirty="0" smtClean="0"/>
              <a:t>layers.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For every matrix </a:t>
            </a:r>
            <a:r>
              <a:rPr lang="en-US" altLang="zh-CN" dirty="0" err="1" smtClean="0"/>
              <a:t>Gk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jk</a:t>
            </a:r>
            <a:r>
              <a:rPr lang="en-US" altLang="zh-CN" dirty="0" smtClean="0"/>
              <a:t>] , size is 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Gk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jk</a:t>
            </a:r>
            <a:r>
              <a:rPr lang="en-US" altLang="zh-CN" dirty="0" smtClean="0"/>
              <a:t>] is a three-dimensions array </a:t>
            </a:r>
          </a:p>
          <a:p>
            <a:r>
              <a:rPr lang="en-US" altLang="zh-CN" dirty="0" smtClean="0"/>
              <a:t>By </a:t>
            </a:r>
            <a:r>
              <a:rPr lang="en-US" altLang="zh-CN" dirty="0" smtClean="0"/>
              <a:t>restrict TT-rank, the parameter can be </a:t>
            </a:r>
            <a:r>
              <a:rPr lang="en-US" altLang="zh-CN" dirty="0" smtClean="0"/>
              <a:t>reduced, the memory is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756084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191" y="3548556"/>
            <a:ext cx="1561185" cy="43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3095"/>
            <a:ext cx="6336704" cy="50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29200"/>
            <a:ext cx="3238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3865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Tensor-Train </a:t>
            </a:r>
            <a:r>
              <a:rPr lang="en-US" altLang="zh-CN" dirty="0" smtClean="0"/>
              <a:t>Decomposition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Vector and matrix can transform to tensor.</a:t>
            </a:r>
          </a:p>
          <a:p>
            <a:pPr lvl="1"/>
            <a:r>
              <a:rPr lang="en-US" altLang="zh-CN" dirty="0" smtClean="0"/>
              <a:t>Y= W x + </a:t>
            </a:r>
            <a:r>
              <a:rPr lang="en-US" altLang="zh-CN" dirty="0" smtClean="0"/>
              <a:t>b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Reduce </a:t>
            </a:r>
            <a:r>
              <a:rPr lang="en-US" altLang="zh-CN" dirty="0" smtClean="0"/>
              <a:t>memory </a:t>
            </a:r>
            <a:r>
              <a:rPr lang="en-US" altLang="zh-CN" dirty="0"/>
              <a:t>and speed up</a:t>
            </a:r>
            <a:r>
              <a:rPr lang="en-US" altLang="zh-CN" dirty="0" smtClean="0"/>
              <a:t>.</a:t>
            </a:r>
            <a:r>
              <a:rPr lang="en-US" altLang="zh-CN" dirty="0"/>
              <a:t> </a:t>
            </a:r>
            <a:r>
              <a:rPr lang="en-US" altLang="zh-CN" dirty="0" smtClean="0"/>
              <a:t>(</a:t>
            </a:r>
            <a:r>
              <a:rPr lang="en-US" altLang="zh-CN" dirty="0" smtClean="0"/>
              <a:t>TT-SVD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00324"/>
            <a:ext cx="7920880" cy="68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0" y="4581128"/>
            <a:ext cx="719291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5483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Dark </a:t>
            </a:r>
            <a:r>
              <a:rPr lang="en-US" altLang="zh-CN" dirty="0"/>
              <a:t>knowledge </a:t>
            </a:r>
            <a:endParaRPr lang="en-US" altLang="zh-CN" dirty="0" smtClean="0"/>
          </a:p>
          <a:p>
            <a:r>
              <a:rPr lang="en-US" altLang="zh-CN" dirty="0"/>
              <a:t>Structured </a:t>
            </a:r>
            <a:r>
              <a:rPr lang="en-US" altLang="zh-CN" dirty="0" smtClean="0"/>
              <a:t>matrix</a:t>
            </a:r>
            <a:endParaRPr lang="en-US" altLang="zh-CN" dirty="0"/>
          </a:p>
          <a:p>
            <a:r>
              <a:rPr lang="en-US" altLang="zh-CN" dirty="0" smtClean="0"/>
              <a:t>Hashing tricks</a:t>
            </a:r>
          </a:p>
          <a:p>
            <a:r>
              <a:rPr lang="en-US" altLang="zh-CN" dirty="0" smtClean="0"/>
              <a:t>2016 Best ICLR Paper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8153169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Dark Knowledge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Learn a small model  from a cumbersome model , also called “</a:t>
            </a:r>
            <a:r>
              <a:rPr lang="en-US" altLang="zh-CN" dirty="0" smtClean="0"/>
              <a:t>distilling”</a:t>
            </a:r>
            <a:endParaRPr lang="en-US" altLang="zh-CN" dirty="0"/>
          </a:p>
          <a:p>
            <a:r>
              <a:rPr lang="en-US" altLang="zh-CN" dirty="0" smtClean="0"/>
              <a:t>Use </a:t>
            </a:r>
            <a:r>
              <a:rPr lang="en-US" altLang="zh-CN" dirty="0" smtClean="0"/>
              <a:t>the class probabilities produced by the cumbersome model as “soft target” for training the small model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657565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Dark Knowledge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 </a:t>
            </a:r>
            <a:r>
              <a:rPr lang="en-US" altLang="zh-CN" dirty="0" err="1" smtClean="0"/>
              <a:t>softmax</a:t>
            </a:r>
            <a:r>
              <a:rPr lang="en-US" altLang="zh-CN" dirty="0"/>
              <a:t> </a:t>
            </a:r>
            <a:r>
              <a:rPr lang="en-US" altLang="zh-CN" dirty="0" smtClean="0"/>
              <a:t> regression, the cost function is: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While in Dark knowledge, we learn a soft target, replace the original hard target by this.</a:t>
            </a:r>
            <a:endParaRPr lang="en-US" altLang="zh-CN" dirty="0"/>
          </a:p>
          <a:p>
            <a:endParaRPr lang="en-US" altLang="zh-CN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25" y="4797152"/>
            <a:ext cx="4297190" cy="91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02" y="2420888"/>
            <a:ext cx="6561482" cy="89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1826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Structured </a:t>
            </a:r>
            <a:r>
              <a:rPr lang="en-US" altLang="zh-CN" dirty="0" smtClean="0"/>
              <a:t>matrix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099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Use </a:t>
            </a:r>
            <a:r>
              <a:rPr lang="en-US" altLang="zh-CN" dirty="0" err="1" smtClean="0"/>
              <a:t>circulant</a:t>
            </a:r>
            <a:r>
              <a:rPr lang="en-US" altLang="zh-CN" dirty="0" smtClean="0"/>
              <a:t> matrix to represent weight matrix,  which can save memory and speed up with FFTs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If C is a </a:t>
            </a:r>
            <a:r>
              <a:rPr lang="en-US" altLang="zh-CN" dirty="0" err="1" smtClean="0"/>
              <a:t>circulant</a:t>
            </a:r>
            <a:r>
              <a:rPr lang="en-US" altLang="zh-CN" dirty="0" smtClean="0"/>
              <a:t> matrix, then </a:t>
            </a:r>
            <a:r>
              <a:rPr lang="en-US" altLang="zh-CN" dirty="0" smtClean="0"/>
              <a:t>y=</a:t>
            </a:r>
            <a:r>
              <a:rPr lang="en-US" altLang="zh-CN" dirty="0" err="1" smtClean="0"/>
              <a:t>Cx</a:t>
            </a:r>
            <a:r>
              <a:rPr lang="en-US" altLang="zh-CN" dirty="0" smtClean="0"/>
              <a:t>  can be computed in ‘FFT speed’ because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Fn</a:t>
            </a:r>
            <a:r>
              <a:rPr lang="en-US" altLang="zh-CN" dirty="0" smtClean="0"/>
              <a:t> is a </a:t>
            </a:r>
            <a:r>
              <a:rPr lang="en-US" altLang="zh-CN" dirty="0" err="1" smtClean="0"/>
              <a:t>Fourer</a:t>
            </a:r>
            <a:r>
              <a:rPr lang="en-US" altLang="zh-CN" dirty="0" smtClean="0"/>
              <a:t> matrix, </a:t>
            </a:r>
            <a:r>
              <a:rPr lang="en-US" altLang="zh-CN" dirty="0" err="1" smtClean="0"/>
              <a:t>FnC</a:t>
            </a:r>
            <a:r>
              <a:rPr lang="en-US" altLang="zh-CN" dirty="0" smtClean="0"/>
              <a:t> is </a:t>
            </a:r>
            <a:r>
              <a:rPr lang="en-US" altLang="zh-CN" dirty="0" err="1" smtClean="0"/>
              <a:t>eigenvalue,Fn</a:t>
            </a:r>
            <a:r>
              <a:rPr lang="en-US" altLang="zh-CN" dirty="0" smtClean="0"/>
              <a:t>* is </a:t>
            </a:r>
            <a:r>
              <a:rPr lang="en-US" altLang="zh-CN" dirty="0" err="1" smtClean="0"/>
              <a:t>egienvector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4200205"/>
            <a:ext cx="2665933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949280"/>
            <a:ext cx="2487950" cy="65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3859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Circulant</a:t>
            </a:r>
            <a:r>
              <a:rPr lang="en-US" altLang="zh-CN" dirty="0" smtClean="0"/>
              <a:t> </a:t>
            </a:r>
            <a:r>
              <a:rPr lang="en-US" altLang="zh-CN" dirty="0" smtClean="0"/>
              <a:t>matrix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09938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651646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8229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Hashing tricks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Use a hash function to share weights randomly.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5" y="2132856"/>
            <a:ext cx="552142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9678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Content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Introduction</a:t>
            </a: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SVD </a:t>
            </a:r>
            <a:r>
              <a:rPr lang="en-US" altLang="zh-CN" sz="3200" dirty="0"/>
              <a:t>Decomposition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Tensor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Decomposition</a:t>
            </a: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Related work</a:t>
            </a: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Experiments on </a:t>
            </a:r>
            <a:r>
              <a:rPr lang="en-US" altLang="zh-CN" sz="3200" dirty="0" err="1" smtClean="0">
                <a:latin typeface="微软雅黑" pitchFamily="34" charset="-122"/>
                <a:ea typeface="微软雅黑" pitchFamily="34" charset="-122"/>
              </a:rPr>
              <a:t>kaldi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Future work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Hashing tricks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Forward pass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Gradient over parameters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486729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09" y="4581128"/>
            <a:ext cx="513057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6147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2016 ICLR Best Paper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Hashing tricks determine weight sharing before the networks see any training data</a:t>
            </a:r>
          </a:p>
          <a:p>
            <a:endParaRPr lang="en-US" altLang="zh-CN" dirty="0"/>
          </a:p>
          <a:p>
            <a:r>
              <a:rPr lang="en-US" altLang="zh-CN" dirty="0" smtClean="0"/>
              <a:t> </a:t>
            </a:r>
            <a:r>
              <a:rPr lang="en-US" altLang="zh-CN" dirty="0"/>
              <a:t>T</a:t>
            </a:r>
            <a:r>
              <a:rPr lang="en-US" altLang="zh-CN" dirty="0" smtClean="0"/>
              <a:t>here is another way to determine after the network is fully trained.</a:t>
            </a:r>
          </a:p>
          <a:p>
            <a:pPr lvl="1"/>
            <a:r>
              <a:rPr lang="en-US" altLang="zh-CN" dirty="0" smtClean="0"/>
              <a:t>How to do it?</a:t>
            </a:r>
          </a:p>
          <a:p>
            <a:pPr lvl="1"/>
            <a:r>
              <a:rPr lang="en-US" altLang="zh-CN" dirty="0" smtClean="0"/>
              <a:t>K-means !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882584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Weight sharing using K-means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Partition n original weights into k clusters, the forward pass and gradient computations likes what hashing tricks do.</a:t>
            </a:r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6870349" cy="380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6512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tricks used in the paper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Pruning</a:t>
            </a:r>
          </a:p>
          <a:p>
            <a:pPr lvl="1"/>
            <a:r>
              <a:rPr lang="en-US" altLang="zh-CN" dirty="0" smtClean="0"/>
              <a:t>Removing the weights below a threshold (Also can compress NN by remove weight randomly, there are papers about this approach)</a:t>
            </a:r>
          </a:p>
          <a:p>
            <a:pPr marL="0" indent="0">
              <a:buNone/>
            </a:pPr>
            <a:r>
              <a:rPr lang="en-US" altLang="zh-CN" dirty="0" smtClean="0"/>
              <a:t> </a:t>
            </a:r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266" y="3068960"/>
            <a:ext cx="432048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7225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Huffman coding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Huffman coding</a:t>
            </a:r>
          </a:p>
          <a:p>
            <a:pPr lvl="1"/>
            <a:r>
              <a:rPr lang="en-US" altLang="zh-CN" dirty="0" smtClean="0"/>
              <a:t>In </a:t>
            </a:r>
            <a:r>
              <a:rPr lang="en-US" altLang="zh-CN" dirty="0" err="1" smtClean="0"/>
              <a:t>AlexNet</a:t>
            </a:r>
            <a:r>
              <a:rPr lang="en-US" altLang="zh-CN" dirty="0" smtClean="0"/>
              <a:t>, the weights and the sparse matrix index are both biased, which is suitable for </a:t>
            </a:r>
            <a:r>
              <a:rPr lang="en-US" altLang="zh-CN" dirty="0" err="1" smtClean="0"/>
              <a:t>huffman</a:t>
            </a:r>
            <a:r>
              <a:rPr lang="en-US" altLang="zh-CN" dirty="0" smtClean="0"/>
              <a:t> coding.</a:t>
            </a:r>
          </a:p>
          <a:p>
            <a:pPr marL="0" indent="0">
              <a:buNone/>
            </a:pPr>
            <a:r>
              <a:rPr lang="en-US" altLang="zh-CN" dirty="0" smtClean="0"/>
              <a:t> </a:t>
            </a:r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5" y="3140969"/>
            <a:ext cx="8632761" cy="24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7584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</a:t>
            </a:r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50" y="1700808"/>
            <a:ext cx="7787774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2289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 on </a:t>
            </a:r>
            <a:r>
              <a:rPr lang="en-US" altLang="zh-CN" dirty="0" err="1"/>
              <a:t>kaldi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Run the </a:t>
            </a:r>
            <a:r>
              <a:rPr lang="en-US" altLang="zh-CN" dirty="0" err="1" smtClean="0"/>
              <a:t>wsj</a:t>
            </a:r>
            <a:r>
              <a:rPr lang="en-US" altLang="zh-CN" dirty="0" smtClean="0"/>
              <a:t> example</a:t>
            </a:r>
          </a:p>
          <a:p>
            <a:pPr lvl="1"/>
            <a:r>
              <a:rPr lang="en-US" altLang="zh-CN" dirty="0" smtClean="0"/>
              <a:t>With the limit of memory, change the original 6 -layer network to 4-layer, use 1000 hidden units and </a:t>
            </a:r>
            <a:r>
              <a:rPr lang="en-US" altLang="zh-CN" dirty="0" err="1" smtClean="0"/>
              <a:t>ReLU</a:t>
            </a:r>
            <a:r>
              <a:rPr lang="en-US" altLang="zh-CN" dirty="0" smtClean="0"/>
              <a:t> function, the results are very close to the  given results.</a:t>
            </a:r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2387075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 on </a:t>
            </a:r>
            <a:r>
              <a:rPr lang="en-US" altLang="zh-CN" dirty="0" err="1"/>
              <a:t>kaldi</a:t>
            </a:r>
            <a:endParaRPr lang="en-US" altLang="zh-CN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123353"/>
              </p:ext>
            </p:extLst>
          </p:nvPr>
        </p:nvGraphicFramePr>
        <p:xfrm>
          <a:off x="899592" y="2636912"/>
          <a:ext cx="7056784" cy="302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317882"/>
                <a:gridCol w="1570550"/>
              </a:tblGrid>
              <a:tr h="648072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RUN TDNN3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736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Original network WER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4-layer network WER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004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Decode_bd_tgpr_dev93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7.19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7.24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Decode_bd_tgpr_eva192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3.93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4.38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Decode_tgpr_dev93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9.57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9.98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Decode_tgpr_eva192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6.86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6.73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9395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684" y="1363198"/>
            <a:ext cx="8964488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    Papers          Experiments  	   Background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55576" y="1890272"/>
            <a:ext cx="1868487" cy="3562711"/>
            <a:chOff x="0" y="0"/>
            <a:chExt cx="1868690" cy="3168352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0"/>
              <a:ext cx="1868690" cy="3168352"/>
              <a:chOff x="0" y="0"/>
              <a:chExt cx="1868690" cy="3168352"/>
            </a:xfrm>
          </p:grpSpPr>
          <p:sp>
            <p:nvSpPr>
              <p:cNvPr id="7" name="矩形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68690" cy="316835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矩形 7"/>
              <p:cNvSpPr>
                <a:spLocks noChangeArrowheads="1"/>
              </p:cNvSpPr>
              <p:nvPr/>
            </p:nvSpPr>
            <p:spPr bwMode="auto">
              <a:xfrm rot="5400000">
                <a:off x="898345" y="-898344"/>
                <a:ext cx="72000" cy="1868690"/>
              </a:xfrm>
              <a:prstGeom prst="rect">
                <a:avLst/>
              </a:pr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" name="矩形 11"/>
              <p:cNvSpPr>
                <a:spLocks noChangeArrowheads="1"/>
              </p:cNvSpPr>
              <p:nvPr/>
            </p:nvSpPr>
            <p:spPr bwMode="auto">
              <a:xfrm>
                <a:off x="88878" y="648072"/>
                <a:ext cx="1690933" cy="99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ts val="1600"/>
                  </a:lnSpc>
                </a:pPr>
                <a:r>
                  <a:rPr lang="en-US" altLang="zh-CN" sz="1400" dirty="0"/>
                  <a:t>Keeping read papers about neural network compression</a:t>
                </a:r>
              </a:p>
              <a:p>
                <a:pPr algn="ctr" eaLnBrk="1" hangingPunct="1">
                  <a:lnSpc>
                    <a:spcPts val="1600"/>
                  </a:lnSpc>
                </a:pPr>
                <a:r>
                  <a:rPr lang="zh-CN" altLang="en-US" sz="1400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。</a:t>
                </a:r>
                <a:endParaRPr lang="zh-CN" altLang="en-US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pic>
          <p:nvPicPr>
            <p:cNvPr id="6" name="图片 39"/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24" y="2284648"/>
              <a:ext cx="812842" cy="812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3328428" y="1844824"/>
            <a:ext cx="1868488" cy="3562711"/>
            <a:chOff x="0" y="0"/>
            <a:chExt cx="1868690" cy="3168352"/>
          </a:xfrm>
        </p:grpSpPr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0" y="0"/>
              <a:ext cx="1868690" cy="3168352"/>
              <a:chOff x="0" y="0"/>
              <a:chExt cx="1868690" cy="3168352"/>
            </a:xfrm>
          </p:grpSpPr>
          <p:sp>
            <p:nvSpPr>
              <p:cNvPr id="16" name="矩形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68690" cy="3168352"/>
              </a:xfrm>
              <a:prstGeom prst="rect">
                <a:avLst/>
              </a:prstGeom>
              <a:solidFill>
                <a:srgbClr val="FF86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8" name="矩形 16"/>
              <p:cNvSpPr>
                <a:spLocks noChangeArrowheads="1"/>
              </p:cNvSpPr>
              <p:nvPr/>
            </p:nvSpPr>
            <p:spPr bwMode="auto">
              <a:xfrm rot="5400000">
                <a:off x="898345" y="-898344"/>
                <a:ext cx="72000" cy="1868690"/>
              </a:xfrm>
              <a:prstGeom prst="rect">
                <a:avLst/>
              </a:pr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" name="矩形 19"/>
              <p:cNvSpPr>
                <a:spLocks noChangeArrowheads="1"/>
              </p:cNvSpPr>
              <p:nvPr/>
            </p:nvSpPr>
            <p:spPr bwMode="auto">
              <a:xfrm>
                <a:off x="88878" y="648072"/>
                <a:ext cx="1690933" cy="1231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 dirty="0"/>
                  <a:t>Exploring proper compression approach on ASR, by experiments on </a:t>
                </a:r>
                <a:r>
                  <a:rPr lang="en-US" altLang="zh-CN" sz="1400" dirty="0" err="1"/>
                  <a:t>wsj</a:t>
                </a:r>
                <a:r>
                  <a:rPr lang="en-US" altLang="zh-CN" sz="1400" dirty="0"/>
                  <a:t>,  starting from SVD</a:t>
                </a:r>
              </a:p>
            </p:txBody>
          </p:sp>
        </p:grpSp>
        <p:pic>
          <p:nvPicPr>
            <p:cNvPr id="15" name="图片 42"/>
            <p:cNvPicPr>
              <a:picLocks noChangeAspect="1" noChangeArrowheads="1"/>
            </p:cNvPicPr>
            <p:nvPr/>
          </p:nvPicPr>
          <p:blipFill>
            <a:blip r:embed="rId4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344" y="2360935"/>
              <a:ext cx="756000" cy="75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oup 29"/>
          <p:cNvGrpSpPr>
            <a:grpSpLocks/>
          </p:cNvGrpSpPr>
          <p:nvPr/>
        </p:nvGrpSpPr>
        <p:grpSpPr bwMode="auto">
          <a:xfrm>
            <a:off x="6065278" y="1844824"/>
            <a:ext cx="1870075" cy="3562711"/>
            <a:chOff x="0" y="0"/>
            <a:chExt cx="1868690" cy="3168352"/>
          </a:xfrm>
        </p:grpSpPr>
        <p:grpSp>
          <p:nvGrpSpPr>
            <p:cNvPr id="23" name="Group 30"/>
            <p:cNvGrpSpPr>
              <a:grpSpLocks/>
            </p:cNvGrpSpPr>
            <p:nvPr/>
          </p:nvGrpSpPr>
          <p:grpSpPr bwMode="auto">
            <a:xfrm>
              <a:off x="0" y="0"/>
              <a:ext cx="1868690" cy="3168352"/>
              <a:chOff x="0" y="0"/>
              <a:chExt cx="1868690" cy="3168352"/>
            </a:xfrm>
          </p:grpSpPr>
          <p:sp>
            <p:nvSpPr>
              <p:cNvPr id="25" name="矩形 2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68690" cy="316835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7" name="矩形 23"/>
              <p:cNvSpPr>
                <a:spLocks noChangeArrowheads="1"/>
              </p:cNvSpPr>
              <p:nvPr/>
            </p:nvSpPr>
            <p:spPr bwMode="auto">
              <a:xfrm rot="5400000">
                <a:off x="898345" y="-898344"/>
                <a:ext cx="72000" cy="1868690"/>
              </a:xfrm>
              <a:prstGeom prst="rect">
                <a:avLst/>
              </a:pr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0" name="矩形 26"/>
              <p:cNvSpPr>
                <a:spLocks noChangeArrowheads="1"/>
              </p:cNvSpPr>
              <p:nvPr/>
            </p:nvSpPr>
            <p:spPr bwMode="auto">
              <a:xfrm>
                <a:off x="88878" y="648072"/>
                <a:ext cx="1690933" cy="8484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 dirty="0"/>
                  <a:t>Study </a:t>
                </a:r>
                <a:r>
                  <a:rPr lang="en-US" altLang="zh-CN" sz="1400" dirty="0" smtClean="0"/>
                  <a:t>automatic speech recognition</a:t>
                </a:r>
              </a:p>
              <a:p>
                <a:r>
                  <a:rPr lang="en-US" altLang="zh-CN" sz="1400" dirty="0" smtClean="0"/>
                  <a:t>&amp;  deep learning </a:t>
                </a:r>
                <a:r>
                  <a:rPr lang="en-US" altLang="zh-CN" sz="1400" dirty="0"/>
                  <a:t>systematically</a:t>
                </a:r>
              </a:p>
            </p:txBody>
          </p:sp>
        </p:grpSp>
        <p:pic>
          <p:nvPicPr>
            <p:cNvPr id="24" name="图片 43"/>
            <p:cNvPicPr>
              <a:picLocks noChangeAspect="1" noChangeArrowheads="1"/>
            </p:cNvPicPr>
            <p:nvPr/>
          </p:nvPicPr>
          <p:blipFill>
            <a:blip r:embed="rId5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345" y="2304256"/>
              <a:ext cx="792000" cy="79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81634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algn="ctr"/>
            <a:r>
              <a:rPr lang="en-US" altLang="zh-CN" dirty="0" smtClean="0"/>
              <a:t>Thanks~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64533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570" y="1358021"/>
            <a:ext cx="8229600" cy="4525962"/>
          </a:xfrm>
        </p:spPr>
        <p:txBody>
          <a:bodyPr/>
          <a:lstStyle/>
          <a:p>
            <a:r>
              <a:rPr lang="en-US" altLang="zh-CN" dirty="0" smtClean="0"/>
              <a:t>What is </a:t>
            </a:r>
            <a:r>
              <a:rPr lang="en-US" altLang="zh-CN" dirty="0" smtClean="0"/>
              <a:t>compression 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dirty="0" smtClean="0"/>
              <a:t>Reduce neural network </a:t>
            </a:r>
            <a:r>
              <a:rPr lang="en-US" altLang="zh-CN" dirty="0" smtClean="0"/>
              <a:t>memory</a:t>
            </a:r>
            <a:r>
              <a:rPr lang="en-US" altLang="zh-CN" dirty="0" smtClean="0"/>
              <a:t> </a:t>
            </a:r>
            <a:r>
              <a:rPr lang="en-US" altLang="zh-CN" dirty="0" smtClean="0"/>
              <a:t>with any kinds of  approaches.</a:t>
            </a:r>
          </a:p>
          <a:p>
            <a:r>
              <a:rPr lang="en-US" altLang="zh-CN" dirty="0" smtClean="0"/>
              <a:t>Why </a:t>
            </a:r>
            <a:r>
              <a:rPr lang="en-US" altLang="zh-CN" dirty="0" smtClean="0"/>
              <a:t>need compression 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pPr lvl="1"/>
            <a:r>
              <a:rPr lang="en-US" altLang="zh-CN" dirty="0" smtClean="0"/>
              <a:t>Memory and computationally intensive</a:t>
            </a:r>
          </a:p>
          <a:p>
            <a:pPr lvl="1"/>
            <a:r>
              <a:rPr lang="en-US" altLang="zh-CN" dirty="0" smtClean="0"/>
              <a:t>Parameters redundancy</a:t>
            </a:r>
          </a:p>
          <a:p>
            <a:pPr marL="914400" lvl="2" indent="0">
              <a:buNone/>
            </a:pPr>
            <a:r>
              <a:rPr lang="en-US" altLang="zh-CN" sz="1600" dirty="0" smtClean="0"/>
              <a:t>Large percent parameters in full-connected layer and many of them  are redundancy.</a:t>
            </a:r>
          </a:p>
        </p:txBody>
      </p:sp>
    </p:spTree>
    <p:extLst>
      <p:ext uri="{BB962C8B-B14F-4D97-AF65-F5344CB8AC3E}">
        <p14:creationId xmlns:p14="http://schemas.microsoft.com/office/powerpoint/2010/main" val="18232213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Structured matrix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Structured matrix can save memory and speed up, suppose the weight matrix is a </a:t>
            </a:r>
            <a:r>
              <a:rPr lang="en-US" altLang="zh-CN" dirty="0" err="1" smtClean="0"/>
              <a:t>Toeplitz</a:t>
            </a:r>
            <a:r>
              <a:rPr lang="en-US" altLang="zh-CN" dirty="0" smtClean="0"/>
              <a:t> matrix, only need O(</a:t>
            </a:r>
            <a:r>
              <a:rPr lang="en-US" altLang="zh-CN" dirty="0" err="1" smtClean="0"/>
              <a:t>nlogn</a:t>
            </a:r>
            <a:r>
              <a:rPr lang="en-US" altLang="zh-CN" dirty="0" smtClean="0"/>
              <a:t>) time to do matrix-vector multiplication.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5283592" cy="287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6522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Structured matrix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Stein </a:t>
            </a:r>
            <a:r>
              <a:rPr lang="en-US" altLang="zh-CN" dirty="0" smtClean="0"/>
              <a:t>displacement M,A,B,L(M) are all n*n matrix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 smtClean="0"/>
              <a:t>Krylov</a:t>
            </a:r>
            <a:r>
              <a:rPr lang="en-US" altLang="zh-CN" dirty="0" smtClean="0"/>
              <a:t> Decomposition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61357"/>
            <a:ext cx="4495190" cy="815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7352670" cy="199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9237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can </a:t>
            </a:r>
            <a:r>
              <a:rPr lang="en-US" altLang="zh-CN" dirty="0" smtClean="0"/>
              <a:t>compression </a:t>
            </a:r>
            <a:r>
              <a:rPr lang="en-US" altLang="zh-CN" dirty="0" smtClean="0"/>
              <a:t>do?</a:t>
            </a:r>
          </a:p>
          <a:p>
            <a:pPr lvl="1"/>
            <a:r>
              <a:rPr lang="en-US" altLang="zh-CN" dirty="0" smtClean="0"/>
              <a:t>Memory saving.</a:t>
            </a:r>
          </a:p>
          <a:p>
            <a:pPr lvl="1"/>
            <a:r>
              <a:rPr lang="en-US" altLang="zh-CN" dirty="0" smtClean="0"/>
              <a:t>Speed up in test time, and in training time sometimes.</a:t>
            </a:r>
          </a:p>
          <a:p>
            <a:pPr lvl="1"/>
            <a:r>
              <a:rPr lang="en-US" altLang="zh-CN" dirty="0" smtClean="0"/>
              <a:t>Make deployment in mobile acceptable.</a:t>
            </a:r>
          </a:p>
          <a:p>
            <a:pPr lvl="1"/>
            <a:r>
              <a:rPr lang="en-US" altLang="zh-CN" dirty="0" smtClean="0"/>
              <a:t>Real-time work like self-driving car.</a:t>
            </a:r>
          </a:p>
        </p:txBody>
      </p:sp>
    </p:spTree>
    <p:extLst>
      <p:ext uri="{BB962C8B-B14F-4D97-AF65-F5344CB8AC3E}">
        <p14:creationId xmlns:p14="http://schemas.microsoft.com/office/powerpoint/2010/main" val="10944980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SVD Decomposition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full-connected layer,  considering the hidden layer units is m and the output target is n. Then the weight matrix </a:t>
            </a:r>
            <a:r>
              <a:rPr lang="en-US" altLang="zh-CN" dirty="0"/>
              <a:t> </a:t>
            </a:r>
            <a:r>
              <a:rPr lang="en-US" altLang="zh-CN" dirty="0" smtClean="0"/>
              <a:t>is m*n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If we only consider k biggest singular value</a:t>
            </a:r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8542792" cy="1255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974" y="5272019"/>
            <a:ext cx="709793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0994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SVD </a:t>
            </a:r>
            <a:r>
              <a:rPr lang="en-US" altLang="zh-CN" dirty="0"/>
              <a:t>Decomposition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According to SVD, the weight matrix can be represented by two matrix.</a:t>
            </a:r>
          </a:p>
          <a:p>
            <a:endParaRPr lang="en-US" altLang="zh-CN" dirty="0"/>
          </a:p>
          <a:p>
            <a:r>
              <a:rPr lang="en-US" altLang="zh-CN" dirty="0" smtClean="0"/>
              <a:t>Advantages:</a:t>
            </a:r>
            <a:endParaRPr lang="en-US" altLang="zh-CN" dirty="0"/>
          </a:p>
          <a:p>
            <a:pPr lvl="1"/>
            <a:r>
              <a:rPr lang="en-US" altLang="zh-CN" dirty="0" smtClean="0"/>
              <a:t>Original m*n parameters reduces to m*k + n*k</a:t>
            </a:r>
          </a:p>
          <a:p>
            <a:pPr lvl="1"/>
            <a:r>
              <a:rPr lang="en-US" altLang="zh-CN" dirty="0" smtClean="0"/>
              <a:t>Accelerates the matrix-vector multiplication time from O(m*n) to </a:t>
            </a:r>
            <a:r>
              <a:rPr lang="en-US" altLang="zh-CN" dirty="0" smtClean="0"/>
              <a:t>O(m*k+ n*k)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Very suitable for low-rank matrix</a:t>
            </a:r>
          </a:p>
        </p:txBody>
      </p:sp>
    </p:spTree>
    <p:extLst>
      <p:ext uri="{BB962C8B-B14F-4D97-AF65-F5344CB8AC3E}">
        <p14:creationId xmlns:p14="http://schemas.microsoft.com/office/powerpoint/2010/main" val="37892012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 of SVD Decomposition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Approach 1</a:t>
            </a:r>
          </a:p>
          <a:p>
            <a:pPr lvl="1"/>
            <a:r>
              <a:rPr lang="en-US" altLang="zh-CN" dirty="0"/>
              <a:t>Using SVD after normal </a:t>
            </a:r>
            <a:r>
              <a:rPr lang="en-US" altLang="zh-CN" dirty="0" smtClean="0"/>
              <a:t>train and get the original weight matrix. Fine-tune then.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Experiments</a:t>
            </a:r>
          </a:p>
          <a:p>
            <a:pPr lvl="1"/>
            <a:r>
              <a:rPr lang="en-US" altLang="zh-CN" dirty="0" smtClean="0"/>
              <a:t>576 input features,  2048 hidden units,5 layers, 5976 output target.</a:t>
            </a:r>
          </a:p>
          <a:p>
            <a:pPr lvl="1"/>
            <a:r>
              <a:rPr lang="en-US" altLang="zh-CN" dirty="0" smtClean="0"/>
              <a:t>Using SVD on last layer.</a:t>
            </a:r>
          </a:p>
          <a:p>
            <a:pPr lvl="1"/>
            <a:r>
              <a:rPr lang="en-US" altLang="zh-CN" dirty="0" err="1" smtClean="0"/>
              <a:t>e.g</a:t>
            </a:r>
            <a:r>
              <a:rPr lang="en-US" altLang="zh-CN" dirty="0" smtClean="0"/>
              <a:t> Keep the biggest ¼  singular, then the parameter reduces from 2048*5976=12M  to 2048*512+512*5976 =4M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707210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 of SVD Decomposition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Approach 2</a:t>
            </a:r>
          </a:p>
          <a:p>
            <a:pPr lvl="1"/>
            <a:r>
              <a:rPr lang="en-US" altLang="zh-CN" dirty="0"/>
              <a:t>Using SVD </a:t>
            </a:r>
            <a:r>
              <a:rPr lang="en-US" altLang="zh-CN" dirty="0" smtClean="0"/>
              <a:t>when training the network.</a:t>
            </a:r>
          </a:p>
          <a:p>
            <a:pPr lvl="1"/>
            <a:r>
              <a:rPr lang="en-US" altLang="zh-CN" dirty="0" smtClean="0"/>
              <a:t>Fine-tune</a:t>
            </a:r>
            <a:endParaRPr lang="en-US" altLang="zh-CN" dirty="0" smtClean="0"/>
          </a:p>
          <a:p>
            <a:r>
              <a:rPr lang="en-US" altLang="zh-CN" dirty="0" smtClean="0"/>
              <a:t>Experiments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664264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9883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</a:p>
          <a:p>
            <a:pPr lvl="1"/>
            <a:r>
              <a:rPr lang="en-US" altLang="zh-CN" dirty="0" smtClean="0"/>
              <a:t>Reduce the parameters by 30%-80% when using SVD to some layers. The compress rate depends on the rank r</a:t>
            </a:r>
          </a:p>
          <a:p>
            <a:pPr lvl="1"/>
            <a:r>
              <a:rPr lang="en-US" altLang="zh-CN" dirty="0" smtClean="0"/>
              <a:t>The accuracy nearly decrease after fine-tune</a:t>
            </a:r>
          </a:p>
          <a:p>
            <a:pPr lvl="1"/>
            <a:r>
              <a:rPr lang="en-US" altLang="zh-CN" dirty="0" smtClean="0"/>
              <a:t>Accelerate test time, while only approach 2 can accelerate train time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750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新员工入职培训(综合)201006">
  <a:themeElements>
    <a:clrScheme name="Baidu_PPT_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du_PPT_Temp">
      <a:majorFont>
        <a:latin typeface="Verdana"/>
        <a:ea typeface="黑体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2318DE"/>
          </a:buClr>
          <a:buSzPct val="100000"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2318DE"/>
          </a:buClr>
          <a:buSzPct val="100000"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Baidu_PPT_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Telephony RIL串讲</Template>
  <TotalTime>7556</TotalTime>
  <Words>1712</Words>
  <Application>Microsoft Office PowerPoint</Application>
  <PresentationFormat>全屏显示(4:3)</PresentationFormat>
  <Paragraphs>337</Paragraphs>
  <Slides>31</Slides>
  <Notes>30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新员工入职培训(综合)201006</vt:lpstr>
      <vt:lpstr>PowerPoint 演示文稿</vt:lpstr>
      <vt:lpstr>Content</vt:lpstr>
      <vt:lpstr>Introduction</vt:lpstr>
      <vt:lpstr>Introduction</vt:lpstr>
      <vt:lpstr>SVD Decomposition</vt:lpstr>
      <vt:lpstr>SVD Decomposition</vt:lpstr>
      <vt:lpstr>Implementation of SVD Decomposition</vt:lpstr>
      <vt:lpstr>Implementation of SVD Decomposition</vt:lpstr>
      <vt:lpstr>Results</vt:lpstr>
      <vt:lpstr>Tensor Decomposition</vt:lpstr>
      <vt:lpstr>Traditional Tensor Decomposition</vt:lpstr>
      <vt:lpstr>Tensor-Train Decomposition</vt:lpstr>
      <vt:lpstr>Tensor-Train Decomposition</vt:lpstr>
      <vt:lpstr>Related work</vt:lpstr>
      <vt:lpstr>Dark Knowledge</vt:lpstr>
      <vt:lpstr>Dark Knowledge</vt:lpstr>
      <vt:lpstr>Structured matrix</vt:lpstr>
      <vt:lpstr>Circulant matrix</vt:lpstr>
      <vt:lpstr>Hashing tricks</vt:lpstr>
      <vt:lpstr>Hashing tricks</vt:lpstr>
      <vt:lpstr>2016 ICLR Best Paper</vt:lpstr>
      <vt:lpstr>Weight sharing using K-means</vt:lpstr>
      <vt:lpstr>Other tricks used in the paper</vt:lpstr>
      <vt:lpstr>Huffman coding</vt:lpstr>
      <vt:lpstr>Results</vt:lpstr>
      <vt:lpstr>Experiments on kaldi</vt:lpstr>
      <vt:lpstr>Experiments on kaldi</vt:lpstr>
      <vt:lpstr>Future Work</vt:lpstr>
      <vt:lpstr>PowerPoint 演示文稿</vt:lpstr>
      <vt:lpstr>Structured matrix</vt:lpstr>
      <vt:lpstr>Structured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Wang,Qiang(Mobile &amp; CloudOS Device)</dc:creator>
  <cp:lastModifiedBy>Windows User</cp:lastModifiedBy>
  <cp:revision>990</cp:revision>
  <dcterms:modified xsi:type="dcterms:W3CDTF">2016-07-18T09:02:24Z</dcterms:modified>
</cp:coreProperties>
</file>