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317" r:id="rId4"/>
    <p:sldId id="366" r:id="rId5"/>
    <p:sldId id="367" r:id="rId6"/>
    <p:sldId id="368" r:id="rId7"/>
    <p:sldId id="369" r:id="rId8"/>
    <p:sldId id="371" r:id="rId9"/>
    <p:sldId id="370" r:id="rId10"/>
    <p:sldId id="372" r:id="rId11"/>
    <p:sldId id="395" r:id="rId12"/>
    <p:sldId id="391" r:id="rId13"/>
    <p:sldId id="373" r:id="rId14"/>
    <p:sldId id="397" r:id="rId15"/>
    <p:sldId id="375" r:id="rId16"/>
    <p:sldId id="374" r:id="rId17"/>
    <p:sldId id="398" r:id="rId18"/>
    <p:sldId id="399" r:id="rId19"/>
    <p:sldId id="400" r:id="rId20"/>
    <p:sldId id="401" r:id="rId21"/>
    <p:sldId id="39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7A0"/>
    <a:srgbClr val="CC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主题样式 2 - 强调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 autoAdjust="0"/>
    <p:restoredTop sz="84173" autoAdjust="0"/>
  </p:normalViewPr>
  <p:slideViewPr>
    <p:cSldViewPr>
      <p:cViewPr varScale="1">
        <p:scale>
          <a:sx n="77" d="100"/>
          <a:sy n="77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BEBE0-02AC-4499-8ADF-C28A35943278}" type="datetimeFigureOut">
              <a:rPr lang="zh-CN" altLang="en-US" smtClean="0"/>
              <a:pPr/>
              <a:t>16/8/25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F57C-29DB-49A2-B079-2A6D9B938D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681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主要看的是压缩神经网络相关的论文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990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现在用的比较多的是</a:t>
            </a:r>
            <a:r>
              <a:rPr lang="en-US" altLang="zh-CN" dirty="0" smtClean="0"/>
              <a:t>Tensor Train Decomposition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现在用的比较多的是</a:t>
            </a:r>
            <a:r>
              <a:rPr lang="en-US" altLang="zh-CN" dirty="0" smtClean="0"/>
              <a:t>Tensor Train Decomposition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Tucker</a:t>
            </a:r>
            <a:r>
              <a:rPr lang="zh-CN" altLang="en-US" dirty="0" smtClean="0"/>
              <a:t>分解类似于高维</a:t>
            </a:r>
            <a:r>
              <a:rPr lang="en-US" altLang="zh-CN" dirty="0" smtClean="0"/>
              <a:t>SVD</a:t>
            </a:r>
          </a:p>
          <a:p>
            <a:r>
              <a:rPr lang="en-US" altLang="zh-CN" dirty="0" smtClean="0"/>
              <a:t>CP</a:t>
            </a:r>
            <a:r>
              <a:rPr lang="zh-CN" altLang="en-US" dirty="0" smtClean="0"/>
              <a:t>分解为若干秩为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的张量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约定</a:t>
            </a:r>
            <a:r>
              <a:rPr lang="en-US" altLang="zh-CN" dirty="0" smtClean="0"/>
              <a:t>r0=</a:t>
            </a:r>
            <a:r>
              <a:rPr lang="en-US" altLang="zh-CN" dirty="0" err="1" smtClean="0"/>
              <a:t>rd</a:t>
            </a:r>
            <a:r>
              <a:rPr lang="en-US" altLang="zh-CN" dirty="0" smtClean="0"/>
              <a:t>=1,</a:t>
            </a:r>
            <a:r>
              <a:rPr lang="zh-CN" altLang="en-US" dirty="0" smtClean="0"/>
              <a:t>所以相乘能保证是实数</a:t>
            </a:r>
            <a:endParaRPr lang="en-US" altLang="zh-CN" dirty="0" smtClean="0"/>
          </a:p>
          <a:p>
            <a:r>
              <a:rPr lang="zh-CN" altLang="en-US" dirty="0" smtClean="0"/>
              <a:t>以索引方式来写的话，那个其实是三维张量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Tucker</a:t>
            </a:r>
            <a:r>
              <a:rPr lang="zh-CN" altLang="en-US" dirty="0" smtClean="0"/>
              <a:t>分解类似于高维</a:t>
            </a:r>
            <a:r>
              <a:rPr lang="en-US" altLang="zh-CN" dirty="0" smtClean="0"/>
              <a:t>SVD</a:t>
            </a:r>
          </a:p>
          <a:p>
            <a:r>
              <a:rPr lang="en-US" altLang="zh-CN" dirty="0" smtClean="0"/>
              <a:t>CP</a:t>
            </a:r>
            <a:r>
              <a:rPr lang="zh-CN" altLang="en-US" dirty="0" smtClean="0"/>
              <a:t>分解为若干秩为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的张量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非常简短的介绍一下神经网络压缩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7779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了解了</a:t>
            </a:r>
            <a:r>
              <a:rPr lang="en-US" altLang="zh-CN" dirty="0" smtClean="0"/>
              <a:t>compression</a:t>
            </a:r>
            <a:r>
              <a:rPr lang="zh-CN" altLang="en-US" dirty="0" smtClean="0"/>
              <a:t>的相关技术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speech</a:t>
            </a:r>
            <a:r>
              <a:rPr lang="en-US" altLang="zh-CN" baseline="0" dirty="0" smtClean="0"/>
              <a:t> recognition</a:t>
            </a:r>
            <a:r>
              <a:rPr lang="zh-CN" altLang="en-US" baseline="0" dirty="0" smtClean="0"/>
              <a:t>中输出</a:t>
            </a:r>
            <a:r>
              <a:rPr lang="en-US" altLang="zh-CN" baseline="0" dirty="0" smtClean="0"/>
              <a:t>target</a:t>
            </a:r>
            <a:r>
              <a:rPr lang="zh-CN" altLang="en-US" baseline="0" dirty="0" smtClean="0"/>
              <a:t>很多时，最末层参数占</a:t>
            </a:r>
            <a:r>
              <a:rPr lang="en-US" altLang="zh-CN" baseline="0" dirty="0" smtClean="0"/>
              <a:t>50%</a:t>
            </a:r>
          </a:p>
          <a:p>
            <a:r>
              <a:rPr lang="zh-CN" altLang="en-US" baseline="0" dirty="0" smtClean="0"/>
              <a:t>在</a:t>
            </a:r>
            <a:r>
              <a:rPr lang="en-US" altLang="zh-CN" baseline="0" dirty="0" smtClean="0"/>
              <a:t>CNN</a:t>
            </a:r>
            <a:r>
              <a:rPr lang="zh-CN" altLang="en-US" baseline="0" dirty="0" smtClean="0"/>
              <a:t>中全连接层占总参数</a:t>
            </a:r>
            <a:r>
              <a:rPr lang="en-US" altLang="zh-CN" baseline="0" dirty="0" smtClean="0"/>
              <a:t>90%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如果每个参数是</a:t>
            </a:r>
            <a:r>
              <a:rPr lang="en-US" altLang="zh-CN" dirty="0" smtClean="0"/>
              <a:t>32bit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的</a:t>
            </a:r>
            <a:r>
              <a:rPr lang="en-US" altLang="zh-CN" baseline="0" dirty="0" smtClean="0"/>
              <a:t>float</a:t>
            </a:r>
            <a:r>
              <a:rPr lang="zh-CN" altLang="en-US" baseline="0" dirty="0" smtClean="0"/>
              <a:t>类型，节省</a:t>
            </a:r>
            <a:r>
              <a:rPr lang="en-US" altLang="zh-CN" baseline="0" dirty="0" smtClean="0"/>
              <a:t>32MB</a:t>
            </a:r>
            <a:r>
              <a:rPr lang="zh-CN" altLang="en-US" baseline="0" dirty="0" smtClean="0"/>
              <a:t>的空间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使用</a:t>
            </a:r>
            <a:r>
              <a:rPr lang="en-US" altLang="zh-CN" dirty="0" smtClean="0"/>
              <a:t>cross-entropy training and Hessian-Free Sequence training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压缩比率比较大时，</a:t>
            </a:r>
            <a:r>
              <a:rPr lang="en-US" altLang="zh-CN" dirty="0" smtClean="0"/>
              <a:t>SVD</a:t>
            </a:r>
            <a:r>
              <a:rPr lang="zh-CN" altLang="en-US" dirty="0" smtClean="0"/>
              <a:t>出来的效果很差，但基本能</a:t>
            </a:r>
            <a:r>
              <a:rPr lang="en-US" altLang="zh-CN" dirty="0" smtClean="0"/>
              <a:t>fine-tune</a:t>
            </a:r>
            <a:r>
              <a:rPr lang="zh-CN" altLang="en-US" dirty="0" smtClean="0"/>
              <a:t>回来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F57C-29DB-49A2-B079-2A6D9B938D1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32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5800" y="1844824"/>
            <a:ext cx="7848600" cy="22699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fontAlgn="ctr">
              <a:buClrTx/>
              <a:buSzTx/>
              <a:defRPr/>
            </a:pPr>
            <a:endParaRPr lang="zh-CN" altLang="zh-CN" sz="4800">
              <a:solidFill>
                <a:schemeClr val="bg2"/>
              </a:solidFill>
            </a:endParaRPr>
          </a:p>
        </p:txBody>
      </p:sp>
      <p:sp>
        <p:nvSpPr>
          <p:cNvPr id="3" name="Rectangle 3"/>
          <p:cNvSpPr>
            <a:spLocks/>
          </p:cNvSpPr>
          <p:nvPr/>
        </p:nvSpPr>
        <p:spPr bwMode="auto">
          <a:xfrm>
            <a:off x="3744913" y="4114800"/>
            <a:ext cx="827087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4572000" y="4114800"/>
            <a:ext cx="827088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6" name="Picture 2" descr="http://www.ncmmsc.org/CIPS-ParsEval-2009/images/CSL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1869"/>
            <a:ext cx="1759663" cy="1282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47663"/>
            <a:ext cx="2057400" cy="57483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47663"/>
            <a:ext cx="6019800" cy="57483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7663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7663"/>
            <a:ext cx="8229600" cy="7778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r>
              <a:rPr lang="en-US" altLang="zh-CN" dirty="0" smtClean="0"/>
              <a:t>s</a:t>
            </a:r>
            <a:endParaRPr lang="zh-CN" altLang="en-US" dirty="0"/>
          </a:p>
        </p:txBody>
      </p:sp>
      <p:pic>
        <p:nvPicPr>
          <p:cNvPr id="4" name="Picture 2" descr="http://www.ncmmsc.org/CIPS-ParsEval-2009/images/CSL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747266"/>
            <a:ext cx="1232899" cy="89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70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4462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70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304800" y="304800"/>
            <a:ext cx="8534400" cy="838200"/>
          </a:xfrm>
          <a:prstGeom prst="rect">
            <a:avLst/>
          </a:prstGeom>
          <a:noFill/>
          <a:ln w="9525" cmpd="sng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37160" tIns="0" rIns="164592" bIns="0" anchor="ctr"/>
          <a:lstStyle/>
          <a:p>
            <a:pPr algn="l">
              <a:buClrTx/>
              <a:buSzTx/>
              <a:defRPr/>
            </a:pPr>
            <a:endParaRPr lang="zh-CN" altLang="zh-CN" sz="3200" b="1">
              <a:latin typeface="Arial" charset="0"/>
            </a:endParaRPr>
          </a:p>
        </p:txBody>
      </p:sp>
      <p:sp>
        <p:nvSpPr>
          <p:cNvPr id="115717" name="Rectangle 5"/>
          <p:cNvSpPr>
            <a:spLocks/>
          </p:cNvSpPr>
          <p:nvPr/>
        </p:nvSpPr>
        <p:spPr bwMode="auto">
          <a:xfrm>
            <a:off x="304800" y="1143000"/>
            <a:ext cx="1079500" cy="152400"/>
          </a:xfrm>
          <a:prstGeom prst="rect">
            <a:avLst/>
          </a:prstGeom>
          <a:solidFill>
            <a:srgbClr val="FF0000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5718" name="Rectangle 6"/>
          <p:cNvSpPr>
            <a:spLocks/>
          </p:cNvSpPr>
          <p:nvPr/>
        </p:nvSpPr>
        <p:spPr bwMode="auto">
          <a:xfrm>
            <a:off x="1212850" y="1143000"/>
            <a:ext cx="539750" cy="152400"/>
          </a:xfrm>
          <a:prstGeom prst="rect">
            <a:avLst/>
          </a:prstGeom>
          <a:solidFill>
            <a:srgbClr val="0000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7663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Verdana" pitchFamily="34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–"/>
        <a:defRPr sz="2000" b="1">
          <a:solidFill>
            <a:schemeClr val="tx1"/>
          </a:solidFill>
          <a:latin typeface="+mn-lt"/>
          <a:ea typeface="宋体" pitchFamily="2" charset="-122"/>
        </a:defRPr>
      </a:lvl2pPr>
      <a:lvl3pPr marL="11430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•"/>
        <a:defRPr sz="2400" b="1">
          <a:solidFill>
            <a:schemeClr val="tx1"/>
          </a:solidFill>
          <a:latin typeface="+mn-lt"/>
          <a:ea typeface="宋体" pitchFamily="2" charset="-122"/>
        </a:defRPr>
      </a:lvl3pPr>
      <a:lvl4pPr marL="16002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–"/>
        <a:defRPr sz="1600" b="1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eaLnBrk="1" fontAlgn="base" hangingPunct="1">
        <a:lnSpc>
          <a:spcPct val="115000"/>
        </a:lnSpc>
        <a:spcBef>
          <a:spcPct val="25000"/>
        </a:spcBef>
        <a:spcAft>
          <a:spcPct val="25000"/>
        </a:spcAft>
        <a:buClr>
          <a:srgbClr val="2318DE"/>
        </a:buClr>
        <a:buSzPct val="150000"/>
        <a:buChar char="»"/>
        <a:defRPr sz="1400" b="1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6" Type="http://schemas.openxmlformats.org/officeDocument/2006/relationships/image" Target="../media/image29.png"/><Relationship Id="rId7" Type="http://schemas.openxmlformats.org/officeDocument/2006/relationships/image" Target="../media/image30.png"/><Relationship Id="rId8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00808"/>
            <a:ext cx="86734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4000" dirty="0" smtClean="0"/>
          </a:p>
          <a:p>
            <a:pPr algn="ctr"/>
            <a:r>
              <a:rPr lang="en-US" altLang="zh-CN" sz="4000" dirty="0" smtClean="0"/>
              <a:t>An</a:t>
            </a:r>
            <a:r>
              <a:rPr lang="en-US" altLang="zh-CN" sz="4000" dirty="0"/>
              <a:t> </a:t>
            </a:r>
            <a:r>
              <a:rPr lang="en-US" altLang="zh-CN" sz="4000" dirty="0"/>
              <a:t>O</a:t>
            </a:r>
            <a:r>
              <a:rPr lang="en-US" altLang="zh-CN" sz="4000" dirty="0" smtClean="0"/>
              <a:t>verview </a:t>
            </a:r>
            <a:r>
              <a:rPr lang="en-US" altLang="zh-CN" sz="4000" dirty="0" smtClean="0"/>
              <a:t>of LSTM,GRU,</a:t>
            </a:r>
          </a:p>
          <a:p>
            <a:pPr algn="ctr"/>
            <a:r>
              <a:rPr lang="en-US" altLang="zh-CN" sz="4000" dirty="0" smtClean="0"/>
              <a:t>RBM</a:t>
            </a:r>
          </a:p>
          <a:p>
            <a:pPr algn="ctr"/>
            <a:endParaRPr lang="en-US" altLang="zh-CN" dirty="0"/>
          </a:p>
          <a:p>
            <a:pPr algn="ctr"/>
            <a:endParaRPr lang="zh-CN" altLang="en-US" b="1" dirty="0" smtClean="0"/>
          </a:p>
          <a:p>
            <a:pPr algn="ctr"/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588224" y="4797152"/>
            <a:ext cx="2336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-</a:t>
            </a:r>
            <a:r>
              <a:rPr lang="en-US" altLang="zh-CN" dirty="0" err="1" smtClean="0"/>
              <a:t>Jiyuan</a:t>
            </a:r>
            <a:r>
              <a:rPr lang="en-US" altLang="zh-CN" dirty="0" smtClean="0"/>
              <a:t>, Zhang</a:t>
            </a:r>
          </a:p>
          <a:p>
            <a:r>
              <a:rPr lang="en-US" altLang="zh-CN" dirty="0" smtClean="0"/>
              <a:t>-CSLT, THU</a:t>
            </a:r>
          </a:p>
          <a:p>
            <a:r>
              <a:rPr lang="en-US" altLang="zh-CN" dirty="0" smtClean="0"/>
              <a:t>-2016.08.</a:t>
            </a:r>
            <a:endParaRPr lang="en-US" altLang="zh-CN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b</a:t>
            </a:r>
            <a:r>
              <a:rPr lang="en-US" altLang="zh-CN" dirty="0" smtClean="0"/>
              <a:t>etween </a:t>
            </a:r>
            <a:r>
              <a:rPr lang="en-US" altLang="zh-CN" dirty="0"/>
              <a:t>LSTM and GRU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LSTM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5" name="图片 4" descr="796E9F7E-9134-4EF2-BA95-2A44355D2E1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132856"/>
            <a:ext cx="69469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12961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between LSTM and GRU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Both</a:t>
            </a:r>
            <a:r>
              <a:rPr lang="zh-CN" altLang="en-US" dirty="0" smtClean="0"/>
              <a:t> </a:t>
            </a:r>
            <a:r>
              <a:rPr lang="en-US" altLang="zh-CN" dirty="0" smtClean="0"/>
              <a:t>LSTM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 smtClean="0"/>
              <a:t> </a:t>
            </a:r>
            <a:r>
              <a:rPr lang="en-US" altLang="zh-CN" dirty="0" smtClean="0"/>
              <a:t>keep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existing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add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new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content.</a:t>
            </a:r>
          </a:p>
          <a:p>
            <a:pPr lvl="1"/>
            <a:r>
              <a:rPr lang="zh-CN" altLang="en-US" dirty="0" smtClean="0"/>
              <a:t> </a:t>
            </a:r>
            <a:r>
              <a:rPr lang="en-US" altLang="zh-CN" dirty="0" smtClean="0"/>
              <a:t>easy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remember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existence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specific</a:t>
            </a:r>
            <a:r>
              <a:rPr lang="zh-CN" altLang="en-US" dirty="0" smtClean="0"/>
              <a:t> </a:t>
            </a:r>
            <a:r>
              <a:rPr lang="en-US" altLang="zh-CN" dirty="0" smtClean="0"/>
              <a:t>feature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r>
              <a:rPr lang="en-US" altLang="zh-CN" dirty="0" smtClean="0"/>
              <a:t>stream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long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series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step.</a:t>
            </a:r>
          </a:p>
          <a:p>
            <a:pPr lvl="1"/>
            <a:r>
              <a:rPr lang="en-US" altLang="zh-CN" dirty="0" smtClean="0"/>
              <a:t>allow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error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back-propagated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easily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too</a:t>
            </a:r>
            <a:r>
              <a:rPr lang="zh-CN" altLang="en-US" dirty="0" smtClean="0"/>
              <a:t> </a:t>
            </a:r>
            <a:r>
              <a:rPr lang="en-US" altLang="zh-CN" dirty="0" smtClean="0"/>
              <a:t>quickly</a:t>
            </a:r>
            <a:r>
              <a:rPr lang="zh-CN" altLang="en-US" dirty="0" smtClean="0"/>
              <a:t> </a:t>
            </a:r>
            <a:r>
              <a:rPr lang="en-US" altLang="zh-CN" dirty="0" smtClean="0"/>
              <a:t>vanishing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007297794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between LSTM and GRU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LSTM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number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differences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well.</a:t>
            </a:r>
          </a:p>
          <a:p>
            <a:pPr lvl="1"/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LSTM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</a:t>
            </a:r>
            <a:r>
              <a:rPr lang="zh-CN" altLang="en-US" dirty="0" smtClean="0"/>
              <a:t>,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amount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memory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output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gate.</a:t>
            </a:r>
            <a:r>
              <a:rPr lang="zh-CN" altLang="en-US" dirty="0" smtClean="0"/>
              <a:t> </a:t>
            </a:r>
            <a:r>
              <a:rPr lang="en-US" altLang="zh-CN" dirty="0" smtClean="0"/>
              <a:t>However,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 smtClean="0"/>
              <a:t> </a:t>
            </a:r>
            <a:r>
              <a:rPr lang="en-US" altLang="zh-CN" dirty="0" smtClean="0"/>
              <a:t>exposes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its</a:t>
            </a:r>
            <a:r>
              <a:rPr lang="zh-CN" altLang="en-US" dirty="0" smtClean="0"/>
              <a:t> </a:t>
            </a:r>
            <a:r>
              <a:rPr lang="en-US" altLang="zh-CN" dirty="0" smtClean="0"/>
              <a:t>full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any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control.</a:t>
            </a:r>
          </a:p>
          <a:p>
            <a:pPr lvl="1"/>
            <a:r>
              <a:rPr lang="en-US" altLang="zh-CN" dirty="0" smtClean="0"/>
              <a:t>Another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gate,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corresponding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gate.</a:t>
            </a:r>
          </a:p>
        </p:txBody>
      </p:sp>
    </p:spTree>
    <p:extLst>
      <p:ext uri="{BB962C8B-B14F-4D97-AF65-F5344CB8AC3E}">
        <p14:creationId xmlns:p14="http://schemas.microsoft.com/office/powerpoint/2010/main" val="186696101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Restricted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Boltzmann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(RBM)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generative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stochastic</a:t>
            </a:r>
            <a:r>
              <a:rPr lang="zh-CN" altLang="en-US" dirty="0" smtClean="0"/>
              <a:t> </a:t>
            </a:r>
            <a:r>
              <a:rPr lang="en-US" altLang="zh-CN" dirty="0" smtClean="0"/>
              <a:t>artificial</a:t>
            </a:r>
            <a:r>
              <a:rPr lang="zh-CN" altLang="en-US" dirty="0" smtClean="0"/>
              <a:t> </a:t>
            </a:r>
            <a:r>
              <a:rPr lang="en-US" altLang="zh-CN" dirty="0" smtClean="0"/>
              <a:t>neural</a:t>
            </a:r>
            <a:r>
              <a:rPr lang="zh-CN" altLang="en-US" dirty="0" smtClean="0"/>
              <a:t> </a:t>
            </a:r>
            <a:r>
              <a:rPr lang="en-US" altLang="zh-CN" dirty="0" smtClean="0"/>
              <a:t>network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its</a:t>
            </a:r>
            <a:r>
              <a:rPr lang="zh-CN" altLang="en-US" dirty="0" smtClean="0"/>
              <a:t> </a:t>
            </a:r>
            <a:r>
              <a:rPr lang="en-US" altLang="zh-CN" dirty="0" smtClean="0"/>
              <a:t>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inputs.</a:t>
            </a:r>
          </a:p>
          <a:p>
            <a:r>
              <a:rPr lang="en-US" altLang="zh-CN" dirty="0" smtClean="0"/>
              <a:t>Boltzmann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particular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form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log-linear</a:t>
            </a:r>
            <a:r>
              <a:rPr lang="zh-CN" altLang="en-US" dirty="0" smtClean="0"/>
              <a:t> </a:t>
            </a:r>
            <a:r>
              <a:rPr lang="en-US" altLang="zh-CN" dirty="0" smtClean="0"/>
              <a:t>Markov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Field(MRF),restricted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Boltzmann</a:t>
            </a:r>
            <a:r>
              <a:rPr lang="zh-CN" altLang="en-US" dirty="0" smtClean="0"/>
              <a:t> </a:t>
            </a:r>
            <a:r>
              <a:rPr lang="en-US" altLang="zh-CN" dirty="0" smtClean="0"/>
              <a:t>Machines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restrict</a:t>
            </a:r>
            <a:r>
              <a:rPr lang="zh-CN" altLang="en-US" dirty="0" smtClean="0"/>
              <a:t> </a:t>
            </a:r>
            <a:r>
              <a:rPr lang="en-US" altLang="zh-CN" dirty="0" smtClean="0"/>
              <a:t>BMs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those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without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visible-visible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hidden-hidden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connections.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 descr="327AEA8B-6C96-4D9A-B3C0-D3805A40D7E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157192"/>
            <a:ext cx="28067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86515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Energy</a:t>
            </a:r>
            <a:r>
              <a:rPr lang="en-US" altLang="zh-CN" dirty="0" smtClean="0"/>
              <a:t>-based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probabilistic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models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distribution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energy</a:t>
            </a:r>
            <a:r>
              <a:rPr lang="zh-CN" altLang="en-US" dirty="0" smtClean="0"/>
              <a:t> </a:t>
            </a:r>
            <a:r>
              <a:rPr lang="en-US" altLang="zh-CN" dirty="0" smtClean="0"/>
              <a:t>function,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follows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free</a:t>
            </a:r>
            <a:r>
              <a:rPr lang="zh-CN" altLang="en-US" dirty="0" smtClean="0"/>
              <a:t> </a:t>
            </a:r>
            <a:r>
              <a:rPr lang="en-US" altLang="zh-CN" dirty="0" smtClean="0"/>
              <a:t>energy,</a:t>
            </a:r>
            <a:r>
              <a:rPr lang="zh-CN" altLang="en-US" dirty="0" smtClean="0"/>
              <a:t> </a:t>
            </a:r>
            <a:r>
              <a:rPr lang="en-US" altLang="zh-CN" dirty="0" smtClean="0"/>
              <a:t>defined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follows: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5" name="图片 4" descr="7F384EEE-4D3D-4FBF-82DF-211923197F5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708920"/>
            <a:ext cx="3619500" cy="965200"/>
          </a:xfrm>
          <a:prstGeom prst="rect">
            <a:avLst/>
          </a:prstGeom>
        </p:spPr>
      </p:pic>
      <p:pic>
        <p:nvPicPr>
          <p:cNvPr id="6" name="图片 5" descr="72791401-D1E8-4DF0-A26E-48FD1ED1A0A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25144"/>
            <a:ext cx="2641600" cy="723900"/>
          </a:xfrm>
          <a:prstGeom prst="rect">
            <a:avLst/>
          </a:prstGeom>
        </p:spPr>
      </p:pic>
      <p:pic>
        <p:nvPicPr>
          <p:cNvPr id="7" name="图片 6" descr="D7059272-2951-4AEE-921F-72DD544D23C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25144"/>
            <a:ext cx="3174752" cy="7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0515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gradient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negative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log-likelihood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input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v</a:t>
            </a:r>
            <a:r>
              <a:rPr lang="en-US" altLang="zh-CN" baseline="30000" dirty="0" smtClean="0"/>
              <a:t>(l)</a:t>
            </a:r>
            <a:r>
              <a:rPr lang="zh-CN" altLang="en-US" baseline="30000" dirty="0" smtClean="0"/>
              <a:t> </a:t>
            </a:r>
            <a:r>
              <a:rPr lang="en-US" altLang="zh-CN" dirty="0" smtClean="0"/>
              <a:t>involves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opposing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terms,</a:t>
            </a:r>
            <a:r>
              <a:rPr lang="zh-CN" altLang="en-US" dirty="0" smtClean="0"/>
              <a:t> </a:t>
            </a:r>
            <a:r>
              <a:rPr lang="en-US" altLang="zh-CN" dirty="0" smtClean="0"/>
              <a:t>called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positive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negative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phase: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second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term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estimated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single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sample:</a:t>
            </a:r>
          </a:p>
        </p:txBody>
      </p:sp>
      <p:pic>
        <p:nvPicPr>
          <p:cNvPr id="9" name="图片 8" descr="BE8DF7E7-1340-4EC2-8B35-DB3649A132D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708920"/>
            <a:ext cx="4038600" cy="800100"/>
          </a:xfrm>
          <a:prstGeom prst="rect">
            <a:avLst/>
          </a:prstGeom>
        </p:spPr>
      </p:pic>
      <p:pic>
        <p:nvPicPr>
          <p:cNvPr id="10" name="图片 9" descr="118328AB-1F28-418E-817E-682C96B964A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509120"/>
            <a:ext cx="42037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531694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RBM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energy</a:t>
            </a:r>
            <a:r>
              <a:rPr lang="zh-CN" altLang="en-US" dirty="0" smtClean="0"/>
              <a:t>-</a:t>
            </a:r>
            <a:r>
              <a:rPr lang="en-US" altLang="zh-CN" dirty="0" smtClean="0"/>
              <a:t>based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</a:t>
            </a:r>
            <a:r>
              <a:rPr lang="zh-CN" altLang="en-US" dirty="0" smtClean="0"/>
              <a:t> </a:t>
            </a:r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joint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probability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given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configuration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visible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(inputs)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hidden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h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/>
              <a:t>:</a:t>
            </a:r>
            <a:r>
              <a:rPr lang="en-US" altLang="zh-CN" dirty="0"/>
              <a:t>	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When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vector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v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given</a:t>
            </a:r>
            <a:r>
              <a:rPr lang="zh-CN" altLang="en-US" dirty="0" smtClean="0"/>
              <a:t>,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hidden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units</a:t>
            </a:r>
            <a:r>
              <a:rPr lang="zh-CN" altLang="en-US" dirty="0" smtClean="0"/>
              <a:t> </a:t>
            </a:r>
            <a:r>
              <a:rPr lang="en-US" altLang="zh-CN" dirty="0" smtClean="0"/>
              <a:t>h</a:t>
            </a:r>
            <a:r>
              <a:rPr lang="en-US" altLang="zh-CN" baseline="-25000" dirty="0" smtClean="0"/>
              <a:t>i</a:t>
            </a:r>
            <a:r>
              <a:rPr lang="zh-CN" altLang="zh-CN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conditionally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independent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another,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versa:</a:t>
            </a:r>
          </a:p>
          <a:p>
            <a:endParaRPr lang="en-US" altLang="zh-CN" dirty="0" smtClean="0"/>
          </a:p>
        </p:txBody>
      </p:sp>
      <p:pic>
        <p:nvPicPr>
          <p:cNvPr id="4" name="图片 3" descr="432F763C-8A36-4414-834C-0BCF1F921A3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068960"/>
            <a:ext cx="4084592" cy="504056"/>
          </a:xfrm>
          <a:prstGeom prst="rect">
            <a:avLst/>
          </a:prstGeom>
        </p:spPr>
      </p:pic>
      <p:pic>
        <p:nvPicPr>
          <p:cNvPr id="5" name="图片 4" descr="ED2594AA-7E11-40D9-A7E8-6E42D27CF76F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373216"/>
            <a:ext cx="325306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548357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P(v)</a:t>
            </a:r>
            <a:r>
              <a:rPr lang="en-US" altLang="zh-CN" dirty="0"/>
              <a:t> </a:t>
            </a:r>
            <a:r>
              <a:rPr lang="en-US" altLang="zh-CN" dirty="0" smtClean="0"/>
              <a:t>is</a:t>
            </a:r>
            <a:r>
              <a:rPr lang="en-US" altLang="zh-CN" dirty="0" smtClean="0"/>
              <a:t>:</a:t>
            </a:r>
          </a:p>
          <a:p>
            <a:endParaRPr lang="en-US" altLang="zh-CN" dirty="0"/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following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log-likelihood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gradient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RBM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binary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units: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4" name="图片 3" descr="4061E151-1B8C-4B2E-A150-76F9344FA3E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916832"/>
            <a:ext cx="1983493" cy="432048"/>
          </a:xfrm>
          <a:prstGeom prst="rect">
            <a:avLst/>
          </a:prstGeom>
        </p:spPr>
      </p:pic>
      <p:pic>
        <p:nvPicPr>
          <p:cNvPr id="5" name="图片 4" descr="C948236F-531C-4D95-B9AE-0BE600979D6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6"/>
            <a:ext cx="3641547" cy="648072"/>
          </a:xfrm>
          <a:prstGeom prst="rect">
            <a:avLst/>
          </a:prstGeom>
        </p:spPr>
      </p:pic>
      <p:pic>
        <p:nvPicPr>
          <p:cNvPr id="7" name="图片 6" descr="F177EB7D-4864-491C-AC5F-FC7ECF103F6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56134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0116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P(v)</a:t>
            </a:r>
            <a:r>
              <a:rPr lang="en-US" altLang="zh-CN" dirty="0"/>
              <a:t> </a:t>
            </a:r>
            <a:r>
              <a:rPr lang="en-US" altLang="zh-CN" dirty="0" smtClean="0"/>
              <a:t>is</a:t>
            </a:r>
            <a:r>
              <a:rPr lang="en-US" altLang="zh-CN" dirty="0" smtClean="0"/>
              <a:t>:</a:t>
            </a:r>
          </a:p>
          <a:p>
            <a:endParaRPr lang="en-US" altLang="zh-CN" dirty="0"/>
          </a:p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following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log-likelihood</a:t>
            </a:r>
            <a:r>
              <a:rPr lang="zh-CN" altLang="en-US" dirty="0" smtClean="0"/>
              <a:t> </a:t>
            </a:r>
            <a:r>
              <a:rPr lang="en-US" altLang="zh-CN" dirty="0" smtClean="0"/>
              <a:t>gradient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RBM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binary</a:t>
            </a:r>
            <a:r>
              <a:rPr lang="zh-CN" altLang="en-US" dirty="0" smtClean="0"/>
              <a:t> </a:t>
            </a:r>
            <a:r>
              <a:rPr lang="en-US" altLang="zh-CN" dirty="0" smtClean="0"/>
              <a:t>units: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pic>
        <p:nvPicPr>
          <p:cNvPr id="4" name="图片 3" descr="4061E151-1B8C-4B2E-A150-76F9344FA3E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916832"/>
            <a:ext cx="1983493" cy="432048"/>
          </a:xfrm>
          <a:prstGeom prst="rect">
            <a:avLst/>
          </a:prstGeom>
        </p:spPr>
      </p:pic>
      <p:pic>
        <p:nvPicPr>
          <p:cNvPr id="5" name="图片 4" descr="C948236F-531C-4D95-B9AE-0BE600979D6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6"/>
            <a:ext cx="3641547" cy="648072"/>
          </a:xfrm>
          <a:prstGeom prst="rect">
            <a:avLst/>
          </a:prstGeom>
        </p:spPr>
      </p:pic>
      <p:pic>
        <p:nvPicPr>
          <p:cNvPr id="7" name="图片 6" descr="F177EB7D-4864-491C-AC5F-FC7ECF103F6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56134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88176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Sampling</a:t>
            </a:r>
            <a:r>
              <a:rPr lang="en-US" altLang="zh-CN" dirty="0" smtClean="0"/>
              <a:t> in an </a:t>
            </a:r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Samples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p(x)</a:t>
            </a:r>
            <a:r>
              <a:rPr lang="zh-CN" altLang="en-US" dirty="0" smtClean="0"/>
              <a:t> </a:t>
            </a:r>
            <a:r>
              <a:rPr lang="en-US" altLang="zh-CN" dirty="0" smtClean="0"/>
              <a:t>can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obtained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by</a:t>
            </a:r>
            <a:r>
              <a:rPr lang="zh-CN" altLang="en-US" dirty="0" smtClean="0"/>
              <a:t> </a:t>
            </a:r>
            <a:r>
              <a:rPr lang="en-US" altLang="zh-CN" dirty="0" smtClean="0"/>
              <a:t>running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Markov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convergence,</a:t>
            </a:r>
            <a:r>
              <a:rPr lang="zh-CN" altLang="en-US" dirty="0" smtClean="0"/>
              <a:t> </a:t>
            </a:r>
            <a:r>
              <a:rPr lang="en-US" altLang="zh-CN" dirty="0" smtClean="0"/>
              <a:t>using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Gibbs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as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transition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operator.</a:t>
            </a:r>
          </a:p>
          <a:p>
            <a:r>
              <a:rPr lang="en-US" altLang="zh-CN" dirty="0" smtClean="0"/>
              <a:t>Gibbs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joint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variables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      </a:t>
            </a:r>
            <a:r>
              <a:rPr lang="zh-CN" altLang="zh-CN" dirty="0"/>
              <a:t> </a:t>
            </a:r>
            <a:r>
              <a:rPr lang="zh-CN" altLang="en-US" dirty="0" smtClean="0"/>
              <a:t>   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done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through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sequence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N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sub-steps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form</a:t>
            </a:r>
            <a:r>
              <a:rPr lang="zh-CN" altLang="en-US" dirty="0" smtClean="0"/>
              <a:t>                 </a:t>
            </a:r>
            <a:r>
              <a:rPr lang="en-US" altLang="zh-CN" dirty="0" smtClean="0"/>
              <a:t>where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contains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N-1</a:t>
            </a:r>
            <a:r>
              <a:rPr lang="zh-CN" altLang="en-US" dirty="0" smtClean="0"/>
              <a:t> </a:t>
            </a:r>
            <a:r>
              <a:rPr lang="en-US" altLang="zh-CN" dirty="0" smtClean="0"/>
              <a:t>other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variables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   </a:t>
            </a:r>
            <a:r>
              <a:rPr lang="en-US" altLang="zh-CN" dirty="0" smtClean="0"/>
              <a:t>excluding</a:t>
            </a:r>
            <a:r>
              <a:rPr lang="zh-CN" altLang="en-US" dirty="0" smtClean="0"/>
              <a:t> </a:t>
            </a:r>
            <a:endParaRPr lang="en-US" altLang="zh-CN" dirty="0" smtClean="0"/>
          </a:p>
        </p:txBody>
      </p:sp>
      <p:pic>
        <p:nvPicPr>
          <p:cNvPr id="6" name="图片 5" descr="A290AC38-BF6E-4856-8D29-28486678E94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9000"/>
            <a:ext cx="1612900" cy="279400"/>
          </a:xfrm>
          <a:prstGeom prst="rect">
            <a:avLst/>
          </a:prstGeom>
        </p:spPr>
      </p:pic>
      <p:pic>
        <p:nvPicPr>
          <p:cNvPr id="8" name="图片 7" descr="0E4ECDF8-47C2-4114-9158-AA91EA8B655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933056"/>
            <a:ext cx="1473200" cy="317500"/>
          </a:xfrm>
          <a:prstGeom prst="rect">
            <a:avLst/>
          </a:prstGeom>
        </p:spPr>
      </p:pic>
      <p:pic>
        <p:nvPicPr>
          <p:cNvPr id="9" name="图片 8" descr="6589E377-A217-44DD-94B5-06EA6523C2D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005064"/>
            <a:ext cx="342900" cy="254000"/>
          </a:xfrm>
          <a:prstGeom prst="rect">
            <a:avLst/>
          </a:prstGeom>
        </p:spPr>
      </p:pic>
      <p:pic>
        <p:nvPicPr>
          <p:cNvPr id="10" name="图片 9" descr="2E41259B-3629-4E16-AC7C-819F2F40BB2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512" y="4581128"/>
            <a:ext cx="177800" cy="228600"/>
          </a:xfrm>
          <a:prstGeom prst="rect">
            <a:avLst/>
          </a:prstGeom>
        </p:spPr>
      </p:pic>
      <p:pic>
        <p:nvPicPr>
          <p:cNvPr id="11" name="图片 10" descr="3E942435-13A1-476C-AACD-1F1D45F0B93F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998667"/>
            <a:ext cx="302826" cy="302826"/>
          </a:xfrm>
          <a:prstGeom prst="rect">
            <a:avLst/>
          </a:prstGeom>
        </p:spPr>
      </p:pic>
      <p:pic>
        <p:nvPicPr>
          <p:cNvPr id="12" name="图片 11" descr="CDAEC9C8-18C6-4AF5-9C1B-04D5807E4D06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058420"/>
            <a:ext cx="2952328" cy="1652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69743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latin typeface="微软雅黑" pitchFamily="34" charset="-122"/>
                <a:ea typeface="微软雅黑" pitchFamily="34" charset="-122"/>
              </a:rPr>
              <a:t>Content</a:t>
            </a:r>
            <a:endParaRPr lang="zh-CN" altLang="en-US" sz="36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LSTM</a:t>
            </a: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GRU</a:t>
            </a:r>
          </a:p>
          <a:p>
            <a:r>
              <a:rPr lang="en-US" altLang="zh-CN" sz="3200" dirty="0"/>
              <a:t>Comparison between LSTM and </a:t>
            </a:r>
            <a:r>
              <a:rPr lang="en-US" altLang="zh-CN" sz="3200" dirty="0" smtClean="0"/>
              <a:t>GRU</a:t>
            </a:r>
          </a:p>
          <a:p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RBM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Contrastive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Divergence(CD-k)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Contrastive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Divergence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tricks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speed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up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process:</a:t>
            </a:r>
          </a:p>
          <a:p>
            <a:pPr lvl="1"/>
            <a:r>
              <a:rPr lang="en-US" altLang="zh-CN" dirty="0" smtClean="0"/>
              <a:t>Since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eventually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want</a:t>
            </a:r>
            <a:r>
              <a:rPr lang="zh-CN" altLang="en-US" dirty="0" smtClean="0"/>
              <a:t>                     </a:t>
            </a:r>
            <a:r>
              <a:rPr lang="en-US" altLang="zh-CN" dirty="0" smtClean="0"/>
              <a:t>,we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initialize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 </a:t>
            </a:r>
            <a:r>
              <a:rPr lang="en-US" altLang="zh-CN" dirty="0" smtClean="0"/>
              <a:t>Markov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training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</a:t>
            </a:r>
          </a:p>
          <a:p>
            <a:pPr lvl="1"/>
            <a:r>
              <a:rPr lang="en-US" altLang="zh-CN" dirty="0" smtClean="0"/>
              <a:t>C</a:t>
            </a:r>
            <a:r>
              <a:rPr lang="en-US" altLang="zh-CN" dirty="0" smtClean="0"/>
              <a:t>D</a:t>
            </a:r>
            <a:r>
              <a:rPr lang="zh-CN" altLang="en-US" dirty="0" smtClean="0"/>
              <a:t> </a:t>
            </a:r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wait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converge.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obtained</a:t>
            </a:r>
            <a:r>
              <a:rPr lang="zh-CN" altLang="en-US" dirty="0" smtClean="0"/>
              <a:t> </a:t>
            </a:r>
            <a:r>
              <a:rPr lang="en-US" altLang="zh-CN" dirty="0" smtClean="0"/>
              <a:t>after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k-steps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Gibbs</a:t>
            </a:r>
            <a:r>
              <a:rPr lang="zh-CN" altLang="en-US" dirty="0" smtClean="0"/>
              <a:t> </a:t>
            </a:r>
            <a:r>
              <a:rPr lang="en-US" altLang="zh-CN" dirty="0" smtClean="0"/>
              <a:t>sampling.</a:t>
            </a:r>
            <a:endParaRPr lang="en-US" altLang="zh-CN" dirty="0" smtClean="0"/>
          </a:p>
        </p:txBody>
      </p:sp>
      <p:pic>
        <p:nvPicPr>
          <p:cNvPr id="4" name="图片 3" descr="B3CCFBB8-C87B-4C7D-9359-0CFACE10146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150" y="2499328"/>
            <a:ext cx="1549400" cy="27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75491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RBM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Dimensionality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reduction</a:t>
            </a:r>
          </a:p>
          <a:p>
            <a:r>
              <a:rPr lang="en-US" altLang="zh-CN" dirty="0" smtClean="0"/>
              <a:t>Classification</a:t>
            </a:r>
          </a:p>
          <a:p>
            <a:r>
              <a:rPr lang="en-US" altLang="zh-CN" dirty="0" smtClean="0"/>
              <a:t>Collaborative</a:t>
            </a:r>
            <a:r>
              <a:rPr lang="zh-CN" altLang="en-US" dirty="0" smtClean="0"/>
              <a:t> </a:t>
            </a:r>
            <a:r>
              <a:rPr lang="en-US" altLang="zh-CN" dirty="0" smtClean="0"/>
              <a:t>filtering</a:t>
            </a:r>
          </a:p>
          <a:p>
            <a:r>
              <a:rPr lang="en-US" altLang="zh-CN" dirty="0" smtClean="0"/>
              <a:t>Feature</a:t>
            </a:r>
            <a:r>
              <a:rPr lang="zh-CN" altLang="en-US" dirty="0" smtClean="0"/>
              <a:t> </a:t>
            </a:r>
            <a:r>
              <a:rPr lang="en-US" altLang="zh-CN" dirty="0" smtClean="0"/>
              <a:t>learning</a:t>
            </a:r>
            <a:endParaRPr lang="en-US" altLang="zh-CN" dirty="0"/>
          </a:p>
          <a:p>
            <a:r>
              <a:rPr lang="en-US" altLang="zh-CN" dirty="0" smtClean="0"/>
              <a:t>Topic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modeling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6461863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LSTM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570" y="1358021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Long Short Term Memory networks – usually </a:t>
            </a:r>
            <a:r>
              <a:rPr lang="en-US" altLang="zh-CN" dirty="0" smtClean="0"/>
              <a:t>just called</a:t>
            </a:r>
            <a:r>
              <a:rPr lang="zh-CN" altLang="en-US" dirty="0" smtClean="0"/>
              <a:t> </a:t>
            </a:r>
            <a:r>
              <a:rPr lang="en-US" altLang="zh-CN" dirty="0" smtClean="0"/>
              <a:t>”</a:t>
            </a:r>
            <a:r>
              <a:rPr lang="en-US" altLang="zh-CN" dirty="0" smtClean="0"/>
              <a:t>LSTMs” – are a special kind of RNN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capable </a:t>
            </a:r>
            <a:r>
              <a:rPr lang="en-US" altLang="zh-CN" dirty="0" smtClean="0"/>
              <a:t>of learning long-</a:t>
            </a:r>
            <a:r>
              <a:rPr lang="en-US" altLang="zh-CN" dirty="0" smtClean="0"/>
              <a:t>term </a:t>
            </a:r>
            <a:r>
              <a:rPr lang="en-US" altLang="zh-CN" dirty="0" smtClean="0"/>
              <a:t>dependencies.</a:t>
            </a:r>
            <a:endParaRPr lang="en-US" altLang="zh-CN" sz="1600" dirty="0" smtClean="0"/>
          </a:p>
        </p:txBody>
      </p:sp>
      <p:pic>
        <p:nvPicPr>
          <p:cNvPr id="4" name="图片 3" descr="0198A494-3733-41C5-90CD-A946A7F8B53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612" y="2708920"/>
            <a:ext cx="7388820" cy="3120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21392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Core Idea Behind LSTMs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key to LSTMs is the cell state, the horizontal line running through the top of the diagram.</a:t>
            </a:r>
          </a:p>
          <a:p>
            <a:r>
              <a:rPr lang="en-US" altLang="zh-CN" dirty="0" smtClean="0"/>
              <a:t>The LSTM does the ability to remove or add information to the cell state, carefully regulated by structures called gates. </a:t>
            </a:r>
          </a:p>
        </p:txBody>
      </p:sp>
      <p:pic>
        <p:nvPicPr>
          <p:cNvPr id="4" name="图片 3" descr="E8D7B065-0673-4454-91A2-E5FCCB9473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717032"/>
            <a:ext cx="42672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98004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Step-by-step LSTM Walk Through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first step in our LSTM is to decide what information we’re going to throw away from the cell state. This decision is made by a sigmoid layer called the “forget gate layer”. 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4" name="图片 3" descr="C81D38EF-7332-4BD8-9483-E71D6F396C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40968"/>
            <a:ext cx="81534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99441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Step-by-step LSTM Walk Through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next step is to decide what new information we’re going to store in the cell state. </a:t>
            </a:r>
          </a:p>
        </p:txBody>
      </p:sp>
      <p:pic>
        <p:nvPicPr>
          <p:cNvPr id="4" name="图片 3" descr="D5867D28-20DD-45CE-842C-91FBF8A94FF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24944"/>
            <a:ext cx="8699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20123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Step-by-step LSTM Walk Through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It’s now time to update the old cell state, C</a:t>
            </a:r>
            <a:r>
              <a:rPr lang="en-US" altLang="zh-CN" baseline="-25000" dirty="0" smtClean="0"/>
              <a:t>t-1</a:t>
            </a:r>
            <a:r>
              <a:rPr lang="en-US" altLang="zh-CN" dirty="0" smtClean="0"/>
              <a:t> into the new cell state C</a:t>
            </a:r>
            <a:r>
              <a:rPr lang="en-US" altLang="zh-CN" baseline="-25000" dirty="0" smtClean="0"/>
              <a:t>t</a:t>
            </a:r>
            <a:r>
              <a:rPr lang="en-US" altLang="zh-CN" dirty="0" smtClean="0"/>
              <a:t>. The previous steps already decided what to do, we just need to do it.</a:t>
            </a:r>
          </a:p>
          <a:p>
            <a:endParaRPr lang="en-US" altLang="zh-CN" baseline="-25000" dirty="0" smtClean="0"/>
          </a:p>
          <a:p>
            <a:pPr lvl="1"/>
            <a:endParaRPr lang="en-US" altLang="zh-CN" dirty="0" smtClean="0"/>
          </a:p>
        </p:txBody>
      </p:sp>
      <p:pic>
        <p:nvPicPr>
          <p:cNvPr id="4" name="图片 3" descr="CB67DDBC-6BF7-4DDD-A558-A038A1630B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68960"/>
            <a:ext cx="76581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2103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Step-by-step LSTM Walk Through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Finally, we need to decide what we’re going to output. This output will be based on our cell state, but will be a filtered version.</a:t>
            </a:r>
          </a:p>
          <a:p>
            <a:pPr lvl="1"/>
            <a:endParaRPr lang="en-US" altLang="zh-CN" dirty="0" smtClean="0"/>
          </a:p>
        </p:txBody>
      </p:sp>
      <p:pic>
        <p:nvPicPr>
          <p:cNvPr id="4" name="图片 3" descr="DBE72299-3ECA-4D5D-82B5-4C033CD5337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72" y="2996952"/>
            <a:ext cx="84709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88300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behind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quite</a:t>
            </a:r>
            <a:r>
              <a:rPr lang="zh-CN" altLang="en-US" dirty="0" smtClean="0"/>
              <a:t> </a:t>
            </a:r>
            <a:r>
              <a:rPr lang="en-US" altLang="zh-CN" dirty="0" smtClean="0"/>
              <a:t>similar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LSTM</a:t>
            </a:r>
            <a:r>
              <a:rPr lang="zh-CN" altLang="en-US" dirty="0" smtClean="0"/>
              <a:t> </a:t>
            </a:r>
            <a:r>
              <a:rPr lang="en-US" altLang="zh-CN" dirty="0" smtClean="0"/>
              <a:t>layer.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GRU</a:t>
            </a:r>
            <a:r>
              <a:rPr lang="zh-CN" altLang="en-US" dirty="0" smtClean="0"/>
              <a:t> </a:t>
            </a:r>
            <a:r>
              <a:rPr lang="en-US" altLang="zh-CN" dirty="0" smtClean="0"/>
              <a:t>has</a:t>
            </a:r>
            <a:r>
              <a:rPr lang="zh-CN" altLang="en-US" dirty="0" smtClean="0"/>
              <a:t> </a:t>
            </a:r>
            <a:r>
              <a:rPr lang="en-US" altLang="zh-CN" dirty="0" smtClean="0"/>
              <a:t>two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gates</a:t>
            </a:r>
            <a:r>
              <a:rPr lang="zh-CN" altLang="en-US" dirty="0" smtClean="0"/>
              <a:t>,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r,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update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gate</a:t>
            </a:r>
            <a:r>
              <a:rPr lang="zh-CN" altLang="en-US" dirty="0" smtClean="0"/>
              <a:t> </a:t>
            </a:r>
            <a:r>
              <a:rPr lang="en-US" altLang="zh-CN" dirty="0" smtClean="0"/>
              <a:t>z.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pic>
        <p:nvPicPr>
          <p:cNvPr id="5" name="图片 4" descr="2EA1811A-0976-4986-B04A-DD46C57414B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96952"/>
            <a:ext cx="4742408" cy="2961982"/>
          </a:xfrm>
          <a:prstGeom prst="rect">
            <a:avLst/>
          </a:prstGeom>
        </p:spPr>
      </p:pic>
      <p:pic>
        <p:nvPicPr>
          <p:cNvPr id="6" name="图片 5" descr="C7DAE0CD-193B-40DC-8B9C-56E6D6B1FFEF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924944"/>
            <a:ext cx="1905000" cy="406400"/>
          </a:xfrm>
          <a:prstGeom prst="rect">
            <a:avLst/>
          </a:prstGeom>
        </p:spPr>
      </p:pic>
      <p:pic>
        <p:nvPicPr>
          <p:cNvPr id="7" name="图片 6" descr="FAFD8A0F-5989-4666-841D-7C37BA61102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01008"/>
            <a:ext cx="1930400" cy="304800"/>
          </a:xfrm>
          <a:prstGeom prst="rect">
            <a:avLst/>
          </a:prstGeom>
        </p:spPr>
      </p:pic>
      <p:pic>
        <p:nvPicPr>
          <p:cNvPr id="8" name="图片 7" descr="0D91CDC9-06D6-408B-A745-11C020023FA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005064"/>
            <a:ext cx="2565400" cy="304800"/>
          </a:xfrm>
          <a:prstGeom prst="rect">
            <a:avLst/>
          </a:prstGeom>
        </p:spPr>
      </p:pic>
      <p:pic>
        <p:nvPicPr>
          <p:cNvPr id="9" name="图片 8" descr="26BF3204-A28A-4A72-AEEC-F924788AC605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437112"/>
            <a:ext cx="1917700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489"/>
      </p:ext>
    </p:extLst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员工入职培训(综合)201006">
  <a:themeElements>
    <a:clrScheme name="Baidu_PPT_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du_PPT_Temp">
      <a:majorFont>
        <a:latin typeface="Verdana"/>
        <a:ea typeface="黑体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2318DE"/>
          </a:buClr>
          <a:buSzPct val="100000"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2318DE"/>
          </a:buClr>
          <a:buSzPct val="100000"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Baidu_PPT_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du_PPT_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du_PPT_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Telephony RIL串讲</Template>
  <TotalTime>10335</TotalTime>
  <Words>896</Words>
  <Application>Microsoft Macintosh PowerPoint</Application>
  <PresentationFormat>全屏显示(4:3)</PresentationFormat>
  <Paragraphs>132</Paragraphs>
  <Slides>21</Slides>
  <Notes>21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新员工入职培训(综合)201006</vt:lpstr>
      <vt:lpstr>PowerPoint 演示文稿</vt:lpstr>
      <vt:lpstr>Content</vt:lpstr>
      <vt:lpstr>LSTM</vt:lpstr>
      <vt:lpstr>The Core Idea Behind LSTMs</vt:lpstr>
      <vt:lpstr>Step-by-step LSTM Walk Through</vt:lpstr>
      <vt:lpstr>Step-by-step LSTM Walk Through</vt:lpstr>
      <vt:lpstr>Step-by-step LSTM Walk Through</vt:lpstr>
      <vt:lpstr>Step-by-step LSTM Walk Through</vt:lpstr>
      <vt:lpstr>GRU</vt:lpstr>
      <vt:lpstr>Comparison between LSTM and GRU</vt:lpstr>
      <vt:lpstr>Comparison between LSTM and GRU</vt:lpstr>
      <vt:lpstr>Comparison between LSTM and GRU</vt:lpstr>
      <vt:lpstr>RBM</vt:lpstr>
      <vt:lpstr>RBM</vt:lpstr>
      <vt:lpstr>RBM</vt:lpstr>
      <vt:lpstr>RBM</vt:lpstr>
      <vt:lpstr>RBM</vt:lpstr>
      <vt:lpstr>RBM</vt:lpstr>
      <vt:lpstr>Sampling in an RBM</vt:lpstr>
      <vt:lpstr>Contrastive Divergence(CD-k)</vt:lpstr>
      <vt:lpstr>Applications of RBM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Wang,Qiang(Mobile &amp; CloudOS Device)</dc:creator>
  <cp:lastModifiedBy>记袁 张</cp:lastModifiedBy>
  <cp:revision>1024</cp:revision>
  <dcterms:modified xsi:type="dcterms:W3CDTF">2016-08-26T09:02:06Z</dcterms:modified>
</cp:coreProperties>
</file>