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4" r:id="rId13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1" d="100"/>
          <a:sy n="101" d="100"/>
        </p:scale>
        <p:origin x="-132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DBB522-DC78-FC49-9FCE-EA6E7C1B8CAB}" type="datetimeFigureOut">
              <a:rPr kumimoji="1" lang="zh-CN" altLang="en-US" smtClean="0"/>
              <a:t>16/5/31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DF6BEF-D7E4-D544-90AD-A2703B6F5114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66140754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E807BC-8006-AB45-BFEA-5118D00A9CB0}" type="datetimeFigureOut">
              <a:rPr kumimoji="1" lang="zh-CN" altLang="en-US" smtClean="0"/>
              <a:t>16/5/31</a:t>
            </a:fld>
            <a:endParaRPr kumimoji="1"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B6C384-8D8E-4A42-A065-4BF01EED5C31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46154115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 smtClean="0"/>
              <a:t>单击此处编辑母版副标题样式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F570EC-19A5-F343-B12D-7BE1AC80D412}" type="datetime1">
              <a:rPr kumimoji="1" lang="zh-CN" altLang="en-US" smtClean="0"/>
              <a:t>16/5/31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332F9-44D0-1F4C-920D-92EF2B43F7F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218376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C0961E-01AB-064F-BD9E-5E22082CB3E2}" type="datetime1">
              <a:rPr kumimoji="1" lang="zh-CN" altLang="en-US" smtClean="0"/>
              <a:t>16/5/31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332F9-44D0-1F4C-920D-92EF2B43F7F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66804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045D5-6921-0048-8C72-201A0688E4D1}" type="datetime1">
              <a:rPr kumimoji="1" lang="zh-CN" altLang="en-US" smtClean="0"/>
              <a:t>16/5/31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332F9-44D0-1F4C-920D-92EF2B43F7F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154414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7677B-B023-D64A-B9DB-E9CCCC9B7966}" type="datetime1">
              <a:rPr kumimoji="1" lang="zh-CN" altLang="en-US" smtClean="0"/>
              <a:t>16/5/31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332F9-44D0-1F4C-920D-92EF2B43F7F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647918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7D152-34B1-8A4D-ABC4-4A6FC688F6B8}" type="datetime1">
              <a:rPr kumimoji="1" lang="zh-CN" altLang="en-US" smtClean="0"/>
              <a:t>16/5/31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332F9-44D0-1F4C-920D-92EF2B43F7F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667118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E9D2A-9E2D-4741-8A5F-8DC961018FCD}" type="datetime1">
              <a:rPr kumimoji="1" lang="zh-CN" altLang="en-US" smtClean="0"/>
              <a:t>16/5/31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332F9-44D0-1F4C-920D-92EF2B43F7F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696395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3F502-E513-5E4D-AD2B-F72725315AAA}" type="datetime1">
              <a:rPr kumimoji="1" lang="zh-CN" altLang="en-US" smtClean="0"/>
              <a:t>16/5/31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332F9-44D0-1F4C-920D-92EF2B43F7F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025486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67A2EB-C20C-0E4F-955F-45E1C911B6BD}" type="datetime1">
              <a:rPr kumimoji="1" lang="zh-CN" altLang="en-US" smtClean="0"/>
              <a:t>16/5/31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332F9-44D0-1F4C-920D-92EF2B43F7F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086252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D5190-3862-F84E-B9EA-5CF4D12FE514}" type="datetime1">
              <a:rPr kumimoji="1" lang="zh-CN" altLang="en-US" smtClean="0"/>
              <a:t>16/5/31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332F9-44D0-1F4C-920D-92EF2B43F7F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33928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2FDF0-D192-6E47-BCE2-19F15145DD80}" type="datetime1">
              <a:rPr kumimoji="1" lang="zh-CN" altLang="en-US" smtClean="0"/>
              <a:t>16/5/31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332F9-44D0-1F4C-920D-92EF2B43F7F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11267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03ECB-249A-E540-9945-9A8F2CABB7A9}" type="datetime1">
              <a:rPr kumimoji="1" lang="zh-CN" altLang="en-US" smtClean="0"/>
              <a:t>16/5/31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332F9-44D0-1F4C-920D-92EF2B43F7F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30005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3F2222-3991-854C-A75C-6743ED6DEF6D}" type="datetime1">
              <a:rPr kumimoji="1" lang="zh-CN" altLang="en-US" smtClean="0"/>
              <a:t>16/5/31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C332F9-44D0-1F4C-920D-92EF2B43F7FD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92683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jpg"/><Relationship Id="rId3" Type="http://schemas.openxmlformats.org/officeDocument/2006/relationships/image" Target="../media/image16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colah.github.io/posts/2015-08-Understanding-LSTMs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4" Type="http://schemas.openxmlformats.org/officeDocument/2006/relationships/image" Target="../media/image9.png"/><Relationship Id="rId5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4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zh-CN" dirty="0" smtClean="0"/>
              <a:t>Biweekly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report</a:t>
            </a:r>
            <a:endParaRPr kumimoji="1"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en-US" altLang="zh-CN" dirty="0" smtClean="0"/>
              <a:t>Aodong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Li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C150A-E061-4141-B57F-39AB82E1D7CE}" type="datetime1">
              <a:rPr kumimoji="1" lang="zh-CN" altLang="en-US" smtClean="0"/>
              <a:t>16/5/31</a:t>
            </a:fld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332F9-44D0-1F4C-920D-92EF2B43F7FD}" type="slidenum">
              <a:rPr kumimoji="1" lang="zh-CN" altLang="en-US" smtClean="0"/>
              <a:t>1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073342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zh-CN" dirty="0"/>
              <a:t>Sequence</a:t>
            </a:r>
            <a:r>
              <a:rPr kumimoji="1" lang="zh-CN" altLang="en-US" dirty="0"/>
              <a:t> </a:t>
            </a:r>
            <a:r>
              <a:rPr kumimoji="1" lang="en-US" altLang="zh-CN" dirty="0"/>
              <a:t>to</a:t>
            </a:r>
            <a:r>
              <a:rPr kumimoji="1" lang="zh-CN" altLang="en-US" dirty="0"/>
              <a:t> </a:t>
            </a:r>
            <a:r>
              <a:rPr kumimoji="1" lang="en-US" altLang="zh-CN" dirty="0"/>
              <a:t>sequence</a:t>
            </a:r>
            <a:r>
              <a:rPr kumimoji="1" lang="zh-CN" altLang="en-US" dirty="0"/>
              <a:t> </a:t>
            </a:r>
            <a:r>
              <a:rPr kumimoji="1" lang="en-US" altLang="zh-CN" dirty="0" smtClean="0"/>
              <a:t>model</a:t>
            </a:r>
            <a:endParaRPr kumimoji="1"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7677B-B023-D64A-B9DB-E9CCCC9B7966}" type="datetime1">
              <a:rPr kumimoji="1" lang="zh-CN" altLang="en-US" smtClean="0"/>
              <a:t>16/5/31</a:t>
            </a:fld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332F9-44D0-1F4C-920D-92EF2B43F7FD}" type="slidenum">
              <a:rPr kumimoji="1" lang="zh-CN" altLang="en-US" smtClean="0"/>
              <a:t>10</a:t>
            </a:fld>
            <a:endParaRPr kumimoji="1" lang="zh-CN" altLang="en-US"/>
          </a:p>
        </p:txBody>
      </p:sp>
      <p:pic>
        <p:nvPicPr>
          <p:cNvPr id="6" name="图片 5" descr="flow_char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9683" y="2119374"/>
            <a:ext cx="5967967" cy="2025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84540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Keyword to sequence model</a:t>
            </a:r>
            <a:endParaRPr kumimoji="1"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7677B-B023-D64A-B9DB-E9CCCC9B7966}" type="datetime1">
              <a:rPr kumimoji="1" lang="zh-CN" altLang="en-US" smtClean="0"/>
              <a:t>16/5/31</a:t>
            </a:fld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332F9-44D0-1F4C-920D-92EF2B43F7FD}" type="slidenum">
              <a:rPr kumimoji="1" lang="zh-CN" altLang="en-US" smtClean="0"/>
              <a:t>11</a:t>
            </a:fld>
            <a:endParaRPr kumimoji="1" lang="zh-CN" altLang="en-US"/>
          </a:p>
        </p:txBody>
      </p:sp>
      <p:pic>
        <p:nvPicPr>
          <p:cNvPr id="6" name="图片 5" descr="flow_char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4019" y="1714500"/>
            <a:ext cx="5722054" cy="2140662"/>
          </a:xfrm>
          <a:prstGeom prst="rect">
            <a:avLst/>
          </a:prstGeom>
        </p:spPr>
      </p:pic>
      <p:pic>
        <p:nvPicPr>
          <p:cNvPr id="7" name="图片 6" descr="flow_chart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4779" y="4333345"/>
            <a:ext cx="3458750" cy="1740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46227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Reference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zh-CN" sz="1600" dirty="0" smtClean="0">
                <a:latin typeface="Times New Roman"/>
                <a:cs typeface="Times New Roman"/>
              </a:rPr>
              <a:t>[</a:t>
            </a:r>
            <a:r>
              <a:rPr kumimoji="1" lang="en-US" altLang="zh-CN" sz="1600" dirty="0">
                <a:latin typeface="Times New Roman"/>
                <a:cs typeface="Times New Roman"/>
              </a:rPr>
              <a:t>1] </a:t>
            </a:r>
            <a:r>
              <a:rPr kumimoji="1" lang="en-US" altLang="zh-CN" sz="1600" dirty="0" err="1">
                <a:latin typeface="Times New Roman"/>
                <a:cs typeface="Times New Roman"/>
              </a:rPr>
              <a:t>Bengio</a:t>
            </a:r>
            <a:r>
              <a:rPr kumimoji="1" lang="en-US" altLang="zh-CN" sz="1600" dirty="0">
                <a:latin typeface="Times New Roman"/>
                <a:cs typeface="Times New Roman"/>
              </a:rPr>
              <a:t> Y, </a:t>
            </a:r>
            <a:r>
              <a:rPr kumimoji="1" lang="en-US" altLang="zh-CN" sz="1600" dirty="0" err="1">
                <a:latin typeface="Times New Roman"/>
                <a:cs typeface="Times New Roman"/>
              </a:rPr>
              <a:t>Schwenk</a:t>
            </a:r>
            <a:r>
              <a:rPr kumimoji="1" lang="en-US" altLang="zh-CN" sz="1600" dirty="0">
                <a:latin typeface="Times New Roman"/>
                <a:cs typeface="Times New Roman"/>
              </a:rPr>
              <a:t> H, </a:t>
            </a:r>
            <a:r>
              <a:rPr kumimoji="1" lang="en-US" altLang="zh-CN" sz="1600" dirty="0" err="1">
                <a:latin typeface="Times New Roman"/>
                <a:cs typeface="Times New Roman"/>
              </a:rPr>
              <a:t>Senécal</a:t>
            </a:r>
            <a:r>
              <a:rPr kumimoji="1" lang="en-US" altLang="zh-CN" sz="1600" dirty="0">
                <a:latin typeface="Times New Roman"/>
                <a:cs typeface="Times New Roman"/>
              </a:rPr>
              <a:t> J S, et al. Neural probabilistic language models[M]//Innovations in Machine Learning. Springer Berlin Heidelberg, 2006: 137-186</a:t>
            </a:r>
            <a:r>
              <a:rPr kumimoji="1" lang="en-US" altLang="zh-CN" sz="1600" dirty="0" smtClean="0">
                <a:latin typeface="Times New Roman"/>
                <a:cs typeface="Times New Roman"/>
              </a:rPr>
              <a:t>.</a:t>
            </a:r>
          </a:p>
          <a:p>
            <a:r>
              <a:rPr kumimoji="1" lang="en-US" altLang="zh-CN" sz="1600" dirty="0">
                <a:latin typeface="Times New Roman"/>
                <a:cs typeface="Times New Roman"/>
              </a:rPr>
              <a:t>[2] </a:t>
            </a:r>
            <a:r>
              <a:rPr kumimoji="1" lang="en-US" altLang="zh-CN" sz="1600" dirty="0" err="1">
                <a:latin typeface="Times New Roman"/>
                <a:cs typeface="Times New Roman"/>
              </a:rPr>
              <a:t>Mikolov</a:t>
            </a:r>
            <a:r>
              <a:rPr kumimoji="1" lang="en-US" altLang="zh-CN" sz="1600" dirty="0">
                <a:latin typeface="Times New Roman"/>
                <a:cs typeface="Times New Roman"/>
              </a:rPr>
              <a:t> T, Chen K, </a:t>
            </a:r>
            <a:r>
              <a:rPr kumimoji="1" lang="en-US" altLang="zh-CN" sz="1600" dirty="0" err="1">
                <a:latin typeface="Times New Roman"/>
                <a:cs typeface="Times New Roman"/>
              </a:rPr>
              <a:t>Corrado</a:t>
            </a:r>
            <a:r>
              <a:rPr kumimoji="1" lang="en-US" altLang="zh-CN" sz="1600" dirty="0">
                <a:latin typeface="Times New Roman"/>
                <a:cs typeface="Times New Roman"/>
              </a:rPr>
              <a:t> G, et al. Efficient estimation of word representations in vector space[J]. </a:t>
            </a:r>
            <a:r>
              <a:rPr kumimoji="1" lang="en-US" altLang="zh-CN" sz="1600" dirty="0" err="1">
                <a:latin typeface="Times New Roman"/>
                <a:cs typeface="Times New Roman"/>
              </a:rPr>
              <a:t>arXiv</a:t>
            </a:r>
            <a:r>
              <a:rPr kumimoji="1" lang="en-US" altLang="zh-CN" sz="1600" dirty="0">
                <a:latin typeface="Times New Roman"/>
                <a:cs typeface="Times New Roman"/>
              </a:rPr>
              <a:t> preprint arXiv:1301.3781, 2013</a:t>
            </a:r>
            <a:r>
              <a:rPr kumimoji="1" lang="en-US" altLang="zh-CN" sz="1600" dirty="0" smtClean="0">
                <a:latin typeface="Times New Roman"/>
                <a:cs typeface="Times New Roman"/>
              </a:rPr>
              <a:t>.</a:t>
            </a:r>
          </a:p>
          <a:p>
            <a:r>
              <a:rPr kumimoji="1" lang="en-US" altLang="zh-CN" sz="1600" dirty="0" smtClean="0">
                <a:latin typeface="Times New Roman"/>
                <a:cs typeface="Times New Roman"/>
              </a:rPr>
              <a:t>[3]</a:t>
            </a:r>
            <a:r>
              <a:rPr kumimoji="1" lang="zh-CN" altLang="en-US" sz="1600" dirty="0" smtClean="0">
                <a:latin typeface="Times New Roman"/>
                <a:cs typeface="Times New Roman"/>
              </a:rPr>
              <a:t> </a:t>
            </a:r>
            <a:r>
              <a:rPr kumimoji="1" lang="en-US" altLang="zh-CN" sz="1600" dirty="0" err="1">
                <a:latin typeface="Times New Roman"/>
                <a:cs typeface="Times New Roman"/>
              </a:rPr>
              <a:t>Sutskever</a:t>
            </a:r>
            <a:r>
              <a:rPr kumimoji="1" lang="en-US" altLang="zh-CN" sz="1600" dirty="0">
                <a:latin typeface="Times New Roman"/>
                <a:cs typeface="Times New Roman"/>
              </a:rPr>
              <a:t> I, </a:t>
            </a:r>
            <a:r>
              <a:rPr kumimoji="1" lang="en-US" altLang="zh-CN" sz="1600" dirty="0" err="1">
                <a:latin typeface="Times New Roman"/>
                <a:cs typeface="Times New Roman"/>
              </a:rPr>
              <a:t>Vinyals</a:t>
            </a:r>
            <a:r>
              <a:rPr kumimoji="1" lang="en-US" altLang="zh-CN" sz="1600" dirty="0">
                <a:latin typeface="Times New Roman"/>
                <a:cs typeface="Times New Roman"/>
              </a:rPr>
              <a:t> O, Le Q V. Sequence to sequence learning with neural networks[C]//Advances in neural information processing systems. 2014: 3104-3112</a:t>
            </a:r>
            <a:r>
              <a:rPr kumimoji="1" lang="en-US" altLang="zh-CN" sz="1600" dirty="0" smtClean="0">
                <a:latin typeface="Times New Roman"/>
                <a:cs typeface="Times New Roman"/>
              </a:rPr>
              <a:t>.</a:t>
            </a:r>
          </a:p>
          <a:p>
            <a:r>
              <a:rPr kumimoji="1" lang="en-US" altLang="zh-CN" sz="1600" dirty="0">
                <a:latin typeface="Times New Roman"/>
                <a:cs typeface="Times New Roman"/>
              </a:rPr>
              <a:t>[4] Graves A. Generating sequences with recurrent neural networks[J]. </a:t>
            </a:r>
            <a:r>
              <a:rPr kumimoji="1" lang="en-US" altLang="zh-CN" sz="1600" dirty="0" err="1">
                <a:latin typeface="Times New Roman"/>
                <a:cs typeface="Times New Roman"/>
              </a:rPr>
              <a:t>arXiv</a:t>
            </a:r>
            <a:r>
              <a:rPr kumimoji="1" lang="en-US" altLang="zh-CN" sz="1600" dirty="0">
                <a:latin typeface="Times New Roman"/>
                <a:cs typeface="Times New Roman"/>
              </a:rPr>
              <a:t> preprint arXiv:1308.0850, 2013</a:t>
            </a:r>
            <a:r>
              <a:rPr kumimoji="1" lang="en-US" altLang="zh-CN" sz="1600" dirty="0" smtClean="0">
                <a:latin typeface="Times New Roman"/>
                <a:cs typeface="Times New Roman"/>
              </a:rPr>
              <a:t>.</a:t>
            </a:r>
          </a:p>
          <a:p>
            <a:r>
              <a:rPr kumimoji="1" lang="en-US" altLang="zh-CN" sz="1600" dirty="0" smtClean="0">
                <a:latin typeface="Times New Roman"/>
                <a:cs typeface="Times New Roman"/>
              </a:rPr>
              <a:t>[5]</a:t>
            </a:r>
            <a:r>
              <a:rPr kumimoji="1" lang="zh-CN" altLang="en-US" sz="1600" dirty="0" smtClean="0">
                <a:latin typeface="Times New Roman"/>
                <a:cs typeface="Times New Roman"/>
              </a:rPr>
              <a:t> </a:t>
            </a:r>
            <a:r>
              <a:rPr kumimoji="1" lang="en-US" altLang="zh-CN" sz="1600" dirty="0" err="1">
                <a:latin typeface="Times New Roman"/>
                <a:cs typeface="Times New Roman"/>
              </a:rPr>
              <a:t>Bahdanau</a:t>
            </a:r>
            <a:r>
              <a:rPr kumimoji="1" lang="en-US" altLang="zh-CN" sz="1600" dirty="0">
                <a:latin typeface="Times New Roman"/>
                <a:cs typeface="Times New Roman"/>
              </a:rPr>
              <a:t> D, Cho K, </a:t>
            </a:r>
            <a:r>
              <a:rPr kumimoji="1" lang="en-US" altLang="zh-CN" sz="1600" dirty="0" err="1">
                <a:latin typeface="Times New Roman"/>
                <a:cs typeface="Times New Roman"/>
              </a:rPr>
              <a:t>Bengio</a:t>
            </a:r>
            <a:r>
              <a:rPr kumimoji="1" lang="en-US" altLang="zh-CN" sz="1600" dirty="0">
                <a:latin typeface="Times New Roman"/>
                <a:cs typeface="Times New Roman"/>
              </a:rPr>
              <a:t> Y. Neural machine translation by jointly learning to align and translate[J]. </a:t>
            </a:r>
            <a:r>
              <a:rPr kumimoji="1" lang="en-US" altLang="zh-CN" sz="1600" dirty="0" err="1">
                <a:latin typeface="Times New Roman"/>
                <a:cs typeface="Times New Roman"/>
              </a:rPr>
              <a:t>arXiv</a:t>
            </a:r>
            <a:r>
              <a:rPr kumimoji="1" lang="en-US" altLang="zh-CN" sz="1600" dirty="0">
                <a:latin typeface="Times New Roman"/>
                <a:cs typeface="Times New Roman"/>
              </a:rPr>
              <a:t> preprint arXiv:1409.0473, 2014</a:t>
            </a:r>
            <a:r>
              <a:rPr kumimoji="1" lang="en-US" altLang="zh-CN" sz="1600" dirty="0" smtClean="0">
                <a:latin typeface="Times New Roman"/>
                <a:cs typeface="Times New Roman"/>
              </a:rPr>
              <a:t>.</a:t>
            </a:r>
          </a:p>
          <a:p>
            <a:r>
              <a:rPr kumimoji="1" lang="en-US" altLang="zh-CN" sz="1600" dirty="0" smtClean="0">
                <a:latin typeface="Times New Roman"/>
                <a:cs typeface="Times New Roman"/>
              </a:rPr>
              <a:t>[6]</a:t>
            </a:r>
            <a:r>
              <a:rPr kumimoji="1" lang="zh-CN" altLang="en-US" sz="1600" dirty="0" smtClean="0">
                <a:latin typeface="Times New Roman"/>
                <a:cs typeface="Times New Roman"/>
              </a:rPr>
              <a:t> </a:t>
            </a:r>
            <a:r>
              <a:rPr kumimoji="1" lang="en-US" altLang="zh-CN" sz="1600" dirty="0">
                <a:latin typeface="Times New Roman"/>
                <a:cs typeface="Times New Roman"/>
                <a:hlinkClick r:id="rId2"/>
              </a:rPr>
              <a:t>http://colah.github.io/posts/2015-08-Understanding-LSTMs</a:t>
            </a:r>
            <a:r>
              <a:rPr kumimoji="1" lang="en-US" altLang="zh-CN" sz="1600" dirty="0" smtClean="0">
                <a:latin typeface="Times New Roman"/>
                <a:cs typeface="Times New Roman"/>
                <a:hlinkClick r:id="rId2"/>
              </a:rPr>
              <a:t>/</a:t>
            </a:r>
            <a:endParaRPr kumimoji="1" lang="en-US" altLang="zh-CN" sz="1600" dirty="0" smtClean="0">
              <a:latin typeface="Times New Roman"/>
              <a:cs typeface="Times New Roman"/>
            </a:endParaRPr>
          </a:p>
          <a:p>
            <a:r>
              <a:rPr kumimoji="1" lang="en-US" altLang="zh-CN" sz="1600" dirty="0" smtClean="0">
                <a:latin typeface="Times New Roman"/>
                <a:cs typeface="Times New Roman"/>
              </a:rPr>
              <a:t>[7]</a:t>
            </a:r>
            <a:r>
              <a:rPr kumimoji="1" lang="zh-CN" altLang="en-US" sz="1600" dirty="0" smtClean="0">
                <a:latin typeface="Times New Roman"/>
                <a:cs typeface="Times New Roman"/>
              </a:rPr>
              <a:t> </a:t>
            </a:r>
            <a:r>
              <a:rPr kumimoji="1" lang="en-US" altLang="zh-CN" sz="1600" dirty="0">
                <a:latin typeface="Times New Roman"/>
                <a:cs typeface="Times New Roman"/>
              </a:rPr>
              <a:t>http://</a:t>
            </a:r>
            <a:r>
              <a:rPr kumimoji="1" lang="en-US" altLang="zh-CN" sz="1600" dirty="0" err="1">
                <a:latin typeface="Times New Roman"/>
                <a:cs typeface="Times New Roman"/>
              </a:rPr>
              <a:t>www.flickering.cn</a:t>
            </a:r>
            <a:r>
              <a:rPr kumimoji="1" lang="en-US" altLang="zh-CN" sz="1600" dirty="0">
                <a:latin typeface="Times New Roman"/>
                <a:cs typeface="Times New Roman"/>
              </a:rPr>
              <a:t>/</a:t>
            </a:r>
            <a:r>
              <a:rPr kumimoji="1" lang="en-US" altLang="zh-CN" sz="1600" dirty="0" err="1">
                <a:latin typeface="Times New Roman"/>
                <a:cs typeface="Times New Roman"/>
              </a:rPr>
              <a:t>nlp</a:t>
            </a:r>
            <a:r>
              <a:rPr kumimoji="1" lang="en-US" altLang="zh-CN" sz="1600" dirty="0">
                <a:latin typeface="Times New Roman"/>
                <a:cs typeface="Times New Roman"/>
              </a:rPr>
              <a:t>/2015/03</a:t>
            </a:r>
            <a:r>
              <a:rPr kumimoji="1" lang="en-US" altLang="zh-CN" sz="1600" dirty="0" smtClean="0">
                <a:latin typeface="Times New Roman"/>
                <a:cs typeface="Times New Roman"/>
              </a:rPr>
              <a:t>/</a:t>
            </a:r>
            <a:endParaRPr kumimoji="1" lang="zh-CN" altLang="en-US" sz="1600" dirty="0">
              <a:latin typeface="Times New Roman"/>
              <a:cs typeface="Times New Roman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7677B-B023-D64A-B9DB-E9CCCC9B7966}" type="datetime1">
              <a:rPr kumimoji="1" lang="zh-CN" altLang="en-US" smtClean="0"/>
              <a:t>16/5/31</a:t>
            </a:fld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332F9-44D0-1F4C-920D-92EF2B43F7FD}" type="slidenum">
              <a:rPr kumimoji="1" lang="zh-CN" altLang="en-US" smtClean="0"/>
              <a:t>12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2719840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Gains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zh-CN" dirty="0" smtClean="0"/>
              <a:t>Basic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knowledge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about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NLP</a:t>
            </a:r>
          </a:p>
          <a:p>
            <a:r>
              <a:rPr kumimoji="1" lang="en-US" altLang="zh-CN" dirty="0" smtClean="0"/>
              <a:t>Neural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Network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Language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Model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(NNLM)</a:t>
            </a:r>
          </a:p>
          <a:p>
            <a:r>
              <a:rPr kumimoji="1" lang="en-US" altLang="zh-CN" dirty="0" smtClean="0"/>
              <a:t>Long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Short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Term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Memory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networks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(LSTMs)</a:t>
            </a:r>
          </a:p>
          <a:p>
            <a:r>
              <a:rPr kumimoji="1" lang="en-US" altLang="zh-CN" dirty="0" smtClean="0"/>
              <a:t>Attention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based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model</a:t>
            </a:r>
          </a:p>
          <a:p>
            <a:r>
              <a:rPr kumimoji="1" lang="en-US" altLang="zh-CN" dirty="0" err="1" smtClean="0"/>
              <a:t>Theano</a:t>
            </a:r>
            <a:endParaRPr kumimoji="1" lang="en-US" altLang="zh-CN" dirty="0" smtClean="0"/>
          </a:p>
          <a:p>
            <a:r>
              <a:rPr kumimoji="1" lang="en-US" altLang="zh-CN" dirty="0"/>
              <a:t>S</a:t>
            </a:r>
            <a:r>
              <a:rPr kumimoji="1" lang="en-US" altLang="zh-CN" dirty="0" smtClean="0"/>
              <a:t>equence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to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sequence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model</a:t>
            </a:r>
          </a:p>
          <a:p>
            <a:r>
              <a:rPr kumimoji="1" lang="en-US" altLang="zh-CN" dirty="0"/>
              <a:t>K</a:t>
            </a:r>
            <a:r>
              <a:rPr kumimoji="1" lang="en-US" altLang="zh-CN" dirty="0" smtClean="0"/>
              <a:t>eyword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to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sequence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model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E596-D187-8045-A7D9-37915B80A711}" type="datetime1">
              <a:rPr kumimoji="1" lang="zh-CN" altLang="en-US" smtClean="0"/>
              <a:t>16/5/31</a:t>
            </a:fld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332F9-44D0-1F4C-920D-92EF2B43F7FD}" type="slidenum">
              <a:rPr kumimoji="1" lang="zh-CN" altLang="en-US" smtClean="0"/>
              <a:t>2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037543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CN" dirty="0" smtClean="0"/>
              <a:t>Basic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Knowledge about NLP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 smtClean="0"/>
              <a:t>Basic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text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processing</a:t>
            </a:r>
          </a:p>
          <a:p>
            <a:r>
              <a:rPr kumimoji="1" lang="en-US" altLang="zh-CN" dirty="0" smtClean="0"/>
              <a:t>Language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modeling</a:t>
            </a:r>
          </a:p>
          <a:p>
            <a:r>
              <a:rPr kumimoji="1" lang="en-US" altLang="zh-CN" dirty="0" smtClean="0"/>
              <a:t>Named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entity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recognition</a:t>
            </a:r>
          </a:p>
          <a:p>
            <a:r>
              <a:rPr kumimoji="1" lang="en-US" altLang="zh-CN" dirty="0" smtClean="0"/>
              <a:t>Parsing</a:t>
            </a:r>
          </a:p>
          <a:p>
            <a:r>
              <a:rPr kumimoji="1" lang="en-US" altLang="zh-CN" dirty="0" smtClean="0">
                <a:solidFill>
                  <a:srgbClr val="FF0000"/>
                </a:solidFill>
              </a:rPr>
              <a:t>Information</a:t>
            </a:r>
            <a:r>
              <a:rPr kumimoji="1" lang="zh-CN" altLang="en-US" dirty="0" smtClean="0">
                <a:solidFill>
                  <a:srgbClr val="FF0000"/>
                </a:solidFill>
              </a:rPr>
              <a:t> </a:t>
            </a:r>
            <a:r>
              <a:rPr kumimoji="1" lang="en-US" altLang="zh-CN" dirty="0">
                <a:solidFill>
                  <a:srgbClr val="FF0000"/>
                </a:solidFill>
              </a:rPr>
              <a:t>r</a:t>
            </a:r>
            <a:r>
              <a:rPr kumimoji="1" lang="en-US" altLang="zh-CN" dirty="0" smtClean="0">
                <a:solidFill>
                  <a:srgbClr val="FF0000"/>
                </a:solidFill>
              </a:rPr>
              <a:t>etrieval</a:t>
            </a:r>
          </a:p>
          <a:p>
            <a:r>
              <a:rPr kumimoji="1" lang="en-US" altLang="zh-CN" dirty="0" smtClean="0">
                <a:solidFill>
                  <a:srgbClr val="FF0000"/>
                </a:solidFill>
              </a:rPr>
              <a:t>Sentimental</a:t>
            </a:r>
            <a:r>
              <a:rPr kumimoji="1" lang="zh-CN" altLang="en-US" dirty="0" smtClean="0">
                <a:solidFill>
                  <a:srgbClr val="FF0000"/>
                </a:solidFill>
              </a:rPr>
              <a:t> </a:t>
            </a:r>
            <a:r>
              <a:rPr kumimoji="1" lang="en-US" altLang="zh-CN" dirty="0" smtClean="0">
                <a:solidFill>
                  <a:srgbClr val="FF0000"/>
                </a:solidFill>
              </a:rPr>
              <a:t>analysis</a:t>
            </a:r>
          </a:p>
          <a:p>
            <a:r>
              <a:rPr kumimoji="1" lang="en-US" altLang="zh-CN" dirty="0" smtClean="0">
                <a:solidFill>
                  <a:srgbClr val="FF0000"/>
                </a:solidFill>
              </a:rPr>
              <a:t>Question</a:t>
            </a:r>
            <a:r>
              <a:rPr kumimoji="1" lang="zh-CN" altLang="en-US" dirty="0" smtClean="0">
                <a:solidFill>
                  <a:srgbClr val="FF0000"/>
                </a:solidFill>
              </a:rPr>
              <a:t> </a:t>
            </a:r>
            <a:r>
              <a:rPr kumimoji="1" lang="en-US" altLang="zh-CN" dirty="0" smtClean="0">
                <a:solidFill>
                  <a:srgbClr val="FF0000"/>
                </a:solidFill>
              </a:rPr>
              <a:t>Answering</a:t>
            </a:r>
          </a:p>
          <a:p>
            <a:endParaRPr kumimoji="1"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7677B-B023-D64A-B9DB-E9CCCC9B7966}" type="datetime1">
              <a:rPr kumimoji="1" lang="zh-CN" altLang="en-US" smtClean="0"/>
              <a:t>16/5/31</a:t>
            </a:fld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332F9-44D0-1F4C-920D-92EF2B43F7FD}" type="slidenum">
              <a:rPr kumimoji="1" lang="zh-CN" altLang="en-US" smtClean="0"/>
              <a:t>3</a:t>
            </a:fld>
            <a:endParaRPr kumimoji="1"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3543480" y="1232972"/>
            <a:ext cx="20553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 smtClean="0"/>
              <a:t>Relying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on</a:t>
            </a:r>
            <a:r>
              <a:rPr kumimoji="1" lang="zh-CN" altLang="en-US" dirty="0" smtClean="0"/>
              <a:t> </a:t>
            </a:r>
            <a:r>
              <a:rPr kumimoji="1" lang="en-US" altLang="zh-CN" dirty="0" err="1" smtClean="0"/>
              <a:t>Coursera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292364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zh-CN" dirty="0"/>
              <a:t>Neural</a:t>
            </a:r>
            <a:r>
              <a:rPr kumimoji="1" lang="zh-CN" altLang="en-US" dirty="0"/>
              <a:t> </a:t>
            </a:r>
            <a:r>
              <a:rPr kumimoji="1" lang="en-US" altLang="zh-CN" dirty="0"/>
              <a:t>Network</a:t>
            </a:r>
            <a:r>
              <a:rPr kumimoji="1" lang="zh-CN" altLang="en-US" dirty="0"/>
              <a:t> </a:t>
            </a:r>
            <a:r>
              <a:rPr kumimoji="1" lang="en-US" altLang="zh-CN" dirty="0"/>
              <a:t>Language</a:t>
            </a:r>
            <a:r>
              <a:rPr kumimoji="1" lang="zh-CN" altLang="en-US" dirty="0"/>
              <a:t> </a:t>
            </a:r>
            <a:r>
              <a:rPr kumimoji="1" lang="en-US" altLang="zh-CN" dirty="0" smtClean="0"/>
              <a:t>Model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(1)</a:t>
            </a:r>
            <a:endParaRPr kumimoji="1"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7677B-B023-D64A-B9DB-E9CCCC9B7966}" type="datetime1">
              <a:rPr kumimoji="1" lang="zh-CN" altLang="en-US" smtClean="0"/>
              <a:t>16/5/31</a:t>
            </a:fld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332F9-44D0-1F4C-920D-92EF2B43F7FD}" type="slidenum">
              <a:rPr kumimoji="1" lang="zh-CN" altLang="en-US" smtClean="0"/>
              <a:t>4</a:t>
            </a:fld>
            <a:endParaRPr kumimoji="1" lang="zh-CN" altLang="en-US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8590" y="1666293"/>
            <a:ext cx="3680200" cy="3271289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44334" y="1666292"/>
            <a:ext cx="3166609" cy="3271289"/>
          </a:xfrm>
          <a:prstGeom prst="rect">
            <a:avLst/>
          </a:prstGeom>
        </p:spPr>
      </p:pic>
      <p:sp>
        <p:nvSpPr>
          <p:cNvPr id="9" name="文本框 8"/>
          <p:cNvSpPr txBox="1"/>
          <p:nvPr/>
        </p:nvSpPr>
        <p:spPr>
          <a:xfrm>
            <a:off x="1149258" y="5083321"/>
            <a:ext cx="3026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 smtClean="0"/>
              <a:t>Feed</a:t>
            </a:r>
            <a:r>
              <a:rPr kumimoji="1" lang="zh-CN" altLang="en-US" dirty="0" smtClean="0"/>
              <a:t> </a:t>
            </a:r>
            <a:r>
              <a:rPr kumimoji="1" lang="en-US" altLang="zh-CN" dirty="0"/>
              <a:t>F</a:t>
            </a:r>
            <a:r>
              <a:rPr kumimoji="1" lang="en-US" altLang="zh-CN" dirty="0" smtClean="0"/>
              <a:t>orward</a:t>
            </a:r>
            <a:r>
              <a:rPr kumimoji="1" lang="zh-CN" altLang="en-US" dirty="0" smtClean="0"/>
              <a:t> </a:t>
            </a:r>
            <a:r>
              <a:rPr kumimoji="1" lang="en-US" altLang="zh-CN" dirty="0"/>
              <a:t>N</a:t>
            </a:r>
            <a:r>
              <a:rPr kumimoji="1" lang="en-US" altLang="zh-CN" dirty="0" smtClean="0"/>
              <a:t>eural</a:t>
            </a:r>
            <a:r>
              <a:rPr kumimoji="1" lang="zh-CN" altLang="en-US" dirty="0" smtClean="0"/>
              <a:t> </a:t>
            </a:r>
            <a:r>
              <a:rPr kumimoji="1" lang="en-US" altLang="zh-CN" dirty="0"/>
              <a:t>N</a:t>
            </a:r>
            <a:r>
              <a:rPr kumimoji="1" lang="en-US" altLang="zh-CN" dirty="0" smtClean="0"/>
              <a:t>etwork</a:t>
            </a:r>
            <a:endParaRPr kumimoji="1" lang="zh-CN" altLang="en-US" dirty="0"/>
          </a:p>
        </p:txBody>
      </p:sp>
      <p:sp>
        <p:nvSpPr>
          <p:cNvPr id="13" name="文本框 12"/>
          <p:cNvSpPr txBox="1"/>
          <p:nvPr/>
        </p:nvSpPr>
        <p:spPr>
          <a:xfrm>
            <a:off x="5413516" y="5083321"/>
            <a:ext cx="30094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 smtClean="0"/>
              <a:t>Time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Delayed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Neural</a:t>
            </a:r>
            <a:r>
              <a:rPr kumimoji="1" lang="zh-CN" altLang="en-US" dirty="0" smtClean="0"/>
              <a:t> </a:t>
            </a:r>
            <a:r>
              <a:rPr kumimoji="1" lang="en-US" altLang="zh-CN" dirty="0"/>
              <a:t>N</a:t>
            </a:r>
            <a:r>
              <a:rPr kumimoji="1" lang="en-US" altLang="zh-CN" dirty="0" smtClean="0"/>
              <a:t>etwork</a:t>
            </a:r>
            <a:endParaRPr kumimoji="1" lang="zh-CN" altLang="en-US" dirty="0"/>
          </a:p>
        </p:txBody>
      </p:sp>
      <p:sp>
        <p:nvSpPr>
          <p:cNvPr id="14" name="文本框 13"/>
          <p:cNvSpPr txBox="1"/>
          <p:nvPr/>
        </p:nvSpPr>
        <p:spPr>
          <a:xfrm>
            <a:off x="3020742" y="1232972"/>
            <a:ext cx="26960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 smtClean="0"/>
              <a:t>Based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on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word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embedding</a:t>
            </a:r>
            <a:endParaRPr kumimoji="1" lang="zh-CN" altLang="en-US" dirty="0"/>
          </a:p>
        </p:txBody>
      </p:sp>
      <p:sp>
        <p:nvSpPr>
          <p:cNvPr id="17" name="右箭头 16"/>
          <p:cNvSpPr/>
          <p:nvPr/>
        </p:nvSpPr>
        <p:spPr>
          <a:xfrm>
            <a:off x="4368790" y="3019384"/>
            <a:ext cx="976900" cy="506191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1193616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zh-CN" dirty="0"/>
              <a:t>Neural</a:t>
            </a:r>
            <a:r>
              <a:rPr kumimoji="1" lang="zh-CN" altLang="en-US" dirty="0"/>
              <a:t> </a:t>
            </a:r>
            <a:r>
              <a:rPr kumimoji="1" lang="en-US" altLang="zh-CN" dirty="0"/>
              <a:t>Network</a:t>
            </a:r>
            <a:r>
              <a:rPr kumimoji="1" lang="zh-CN" altLang="en-US" dirty="0"/>
              <a:t> </a:t>
            </a:r>
            <a:r>
              <a:rPr kumimoji="1" lang="en-US" altLang="zh-CN" dirty="0"/>
              <a:t>Language</a:t>
            </a:r>
            <a:r>
              <a:rPr kumimoji="1" lang="zh-CN" altLang="en-US" dirty="0"/>
              <a:t> </a:t>
            </a:r>
            <a:r>
              <a:rPr kumimoji="1" lang="en-US" altLang="zh-CN" dirty="0"/>
              <a:t>Model</a:t>
            </a:r>
            <a:r>
              <a:rPr kumimoji="1" lang="zh-CN" altLang="en-US" dirty="0"/>
              <a:t> </a:t>
            </a:r>
            <a:r>
              <a:rPr kumimoji="1" lang="en-US" altLang="zh-CN" dirty="0" smtClean="0"/>
              <a:t>(2)</a:t>
            </a:r>
            <a:endParaRPr kumimoji="1"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7677B-B023-D64A-B9DB-E9CCCC9B7966}" type="datetime1">
              <a:rPr kumimoji="1" lang="zh-CN" altLang="en-US" smtClean="0"/>
              <a:t>16/5/31</a:t>
            </a:fld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332F9-44D0-1F4C-920D-92EF2B43F7FD}" type="slidenum">
              <a:rPr kumimoji="1" lang="zh-CN" altLang="en-US" smtClean="0"/>
              <a:t>5</a:t>
            </a:fld>
            <a:endParaRPr kumimoji="1" lang="zh-CN" altLang="en-US"/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7495" y="1666292"/>
            <a:ext cx="3166609" cy="3271289"/>
          </a:xfrm>
          <a:prstGeom prst="rect">
            <a:avLst/>
          </a:prstGeom>
        </p:spPr>
      </p:pic>
      <p:sp>
        <p:nvSpPr>
          <p:cNvPr id="11" name="文本框 10"/>
          <p:cNvSpPr txBox="1"/>
          <p:nvPr/>
        </p:nvSpPr>
        <p:spPr>
          <a:xfrm>
            <a:off x="1076677" y="5083321"/>
            <a:ext cx="30094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 smtClean="0"/>
              <a:t>Time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Delayed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Neural</a:t>
            </a:r>
            <a:r>
              <a:rPr kumimoji="1" lang="zh-CN" altLang="en-US" dirty="0" smtClean="0"/>
              <a:t> </a:t>
            </a:r>
            <a:r>
              <a:rPr kumimoji="1" lang="en-US" altLang="zh-CN" dirty="0"/>
              <a:t>N</a:t>
            </a:r>
            <a:r>
              <a:rPr kumimoji="1" lang="en-US" altLang="zh-CN" dirty="0" smtClean="0"/>
              <a:t>etwork</a:t>
            </a:r>
            <a:endParaRPr kumimoji="1" lang="zh-CN" altLang="en-US" dirty="0"/>
          </a:p>
        </p:txBody>
      </p:sp>
      <p:sp>
        <p:nvSpPr>
          <p:cNvPr id="15" name="右箭头 14"/>
          <p:cNvSpPr/>
          <p:nvPr/>
        </p:nvSpPr>
        <p:spPr>
          <a:xfrm>
            <a:off x="4368790" y="3019384"/>
            <a:ext cx="976900" cy="506191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pic>
        <p:nvPicPr>
          <p:cNvPr id="18" name="图片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45690" y="1417638"/>
            <a:ext cx="3079950" cy="3519943"/>
          </a:xfrm>
          <a:prstGeom prst="rect">
            <a:avLst/>
          </a:prstGeom>
        </p:spPr>
      </p:pic>
      <p:sp>
        <p:nvSpPr>
          <p:cNvPr id="19" name="文本框 18"/>
          <p:cNvSpPr txBox="1"/>
          <p:nvPr/>
        </p:nvSpPr>
        <p:spPr>
          <a:xfrm>
            <a:off x="5248000" y="5083321"/>
            <a:ext cx="35317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zh-CN" dirty="0" smtClean="0"/>
              <a:t>Unrolled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Recurrent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Neural</a:t>
            </a:r>
            <a:r>
              <a:rPr kumimoji="1" lang="zh-CN" altLang="en-US" dirty="0" smtClean="0"/>
              <a:t> </a:t>
            </a:r>
            <a:r>
              <a:rPr kumimoji="1" lang="en-US" altLang="zh-CN" dirty="0"/>
              <a:t>N</a:t>
            </a:r>
            <a:r>
              <a:rPr kumimoji="1" lang="en-US" altLang="zh-CN" dirty="0" smtClean="0"/>
              <a:t>etwork</a:t>
            </a: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994507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zh-CN" dirty="0"/>
              <a:t>Long</a:t>
            </a:r>
            <a:r>
              <a:rPr kumimoji="1" lang="zh-CN" altLang="en-US" dirty="0"/>
              <a:t> </a:t>
            </a:r>
            <a:r>
              <a:rPr kumimoji="1" lang="en-US" altLang="zh-CN" dirty="0"/>
              <a:t>Short</a:t>
            </a:r>
            <a:r>
              <a:rPr kumimoji="1" lang="zh-CN" altLang="en-US" dirty="0"/>
              <a:t> </a:t>
            </a:r>
            <a:r>
              <a:rPr kumimoji="1" lang="en-US" altLang="zh-CN" dirty="0"/>
              <a:t>Term</a:t>
            </a:r>
            <a:r>
              <a:rPr kumimoji="1" lang="zh-CN" altLang="en-US" dirty="0"/>
              <a:t> </a:t>
            </a:r>
            <a:r>
              <a:rPr kumimoji="1" lang="en-US" altLang="zh-CN" dirty="0"/>
              <a:t>Memory</a:t>
            </a:r>
            <a:r>
              <a:rPr kumimoji="1" lang="zh-CN" altLang="en-US" dirty="0"/>
              <a:t> </a:t>
            </a:r>
            <a:r>
              <a:rPr kumimoji="1" lang="en-US" altLang="zh-CN" dirty="0" smtClean="0"/>
              <a:t>networks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(1)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zh-CN" dirty="0" smtClean="0"/>
              <a:t>When the gap is small, RNNs can learn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to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use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the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past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information.</a:t>
            </a:r>
          </a:p>
          <a:p>
            <a:r>
              <a:rPr kumimoji="1" lang="en-US" altLang="zh-CN" dirty="0" smtClean="0"/>
              <a:t>However,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as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the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gap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grows,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RNNs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become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unable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to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connect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the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information.</a:t>
            </a:r>
            <a:endParaRPr kumimoji="1"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7677B-B023-D64A-B9DB-E9CCCC9B7966}" type="datetime1">
              <a:rPr kumimoji="1" lang="zh-CN" altLang="en-US" smtClean="0"/>
              <a:t>16/5/31</a:t>
            </a:fld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332F9-44D0-1F4C-920D-92EF2B43F7FD}" type="slidenum">
              <a:rPr kumimoji="1" lang="zh-CN" altLang="en-US" smtClean="0"/>
              <a:t>6</a:t>
            </a:fld>
            <a:endParaRPr kumimoji="1" lang="zh-CN" altLang="en-US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4332" y="3906080"/>
            <a:ext cx="5566962" cy="1942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21907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zh-CN" dirty="0"/>
              <a:t>Long</a:t>
            </a:r>
            <a:r>
              <a:rPr kumimoji="1" lang="zh-CN" altLang="en-US" dirty="0"/>
              <a:t> </a:t>
            </a:r>
            <a:r>
              <a:rPr kumimoji="1" lang="en-US" altLang="zh-CN" dirty="0"/>
              <a:t>Short</a:t>
            </a:r>
            <a:r>
              <a:rPr kumimoji="1" lang="zh-CN" altLang="en-US" dirty="0"/>
              <a:t> </a:t>
            </a:r>
            <a:r>
              <a:rPr kumimoji="1" lang="en-US" altLang="zh-CN" dirty="0"/>
              <a:t>Term</a:t>
            </a:r>
            <a:r>
              <a:rPr kumimoji="1" lang="zh-CN" altLang="en-US" dirty="0"/>
              <a:t> </a:t>
            </a:r>
            <a:r>
              <a:rPr kumimoji="1" lang="en-US" altLang="zh-CN" dirty="0"/>
              <a:t>Memory</a:t>
            </a:r>
            <a:r>
              <a:rPr kumimoji="1" lang="zh-CN" altLang="en-US" dirty="0"/>
              <a:t> </a:t>
            </a:r>
            <a:r>
              <a:rPr kumimoji="1" lang="en-US" altLang="zh-CN" dirty="0"/>
              <a:t>networks</a:t>
            </a:r>
            <a:r>
              <a:rPr kumimoji="1" lang="zh-CN" altLang="en-US" dirty="0"/>
              <a:t> </a:t>
            </a:r>
            <a:r>
              <a:rPr kumimoji="1" lang="en-US" altLang="zh-CN" dirty="0" smtClean="0"/>
              <a:t>(2)</a:t>
            </a:r>
            <a:endParaRPr kumimoji="1"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7677B-B023-D64A-B9DB-E9CCCC9B7966}" type="datetime1">
              <a:rPr kumimoji="1" lang="zh-CN" altLang="en-US" smtClean="0"/>
              <a:t>16/5/31</a:t>
            </a:fld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332F9-44D0-1F4C-920D-92EF2B43F7FD}" type="slidenum">
              <a:rPr kumimoji="1" lang="zh-CN" altLang="en-US" smtClean="0"/>
              <a:t>7</a:t>
            </a:fld>
            <a:endParaRPr kumimoji="1" lang="zh-CN" altLang="en-US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7843" y="3514893"/>
            <a:ext cx="7400278" cy="2841457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21963" y="1486899"/>
            <a:ext cx="3194669" cy="2107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72155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zh-CN" dirty="0"/>
              <a:t>Long</a:t>
            </a:r>
            <a:r>
              <a:rPr kumimoji="1" lang="zh-CN" altLang="en-US" dirty="0"/>
              <a:t> </a:t>
            </a:r>
            <a:r>
              <a:rPr kumimoji="1" lang="en-US" altLang="zh-CN" dirty="0"/>
              <a:t>Short</a:t>
            </a:r>
            <a:r>
              <a:rPr kumimoji="1" lang="zh-CN" altLang="en-US" dirty="0"/>
              <a:t> </a:t>
            </a:r>
            <a:r>
              <a:rPr kumimoji="1" lang="en-US" altLang="zh-CN" dirty="0"/>
              <a:t>Term</a:t>
            </a:r>
            <a:r>
              <a:rPr kumimoji="1" lang="zh-CN" altLang="en-US" dirty="0"/>
              <a:t> </a:t>
            </a:r>
            <a:r>
              <a:rPr kumimoji="1" lang="en-US" altLang="zh-CN" dirty="0"/>
              <a:t>Memory</a:t>
            </a:r>
            <a:r>
              <a:rPr kumimoji="1" lang="zh-CN" altLang="en-US" dirty="0"/>
              <a:t> </a:t>
            </a:r>
            <a:r>
              <a:rPr kumimoji="1" lang="en-US" altLang="zh-CN" dirty="0"/>
              <a:t>networks</a:t>
            </a:r>
            <a:r>
              <a:rPr kumimoji="1" lang="zh-CN" altLang="en-US" dirty="0"/>
              <a:t> </a:t>
            </a:r>
            <a:r>
              <a:rPr kumimoji="1" lang="en-US" altLang="zh-CN" dirty="0"/>
              <a:t>(2)</a:t>
            </a:r>
            <a:endParaRPr kumimoji="1"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7677B-B023-D64A-B9DB-E9CCCC9B7966}" type="datetime1">
              <a:rPr kumimoji="1" lang="zh-CN" altLang="en-US" smtClean="0"/>
              <a:t>16/5/31</a:t>
            </a:fld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332F9-44D0-1F4C-920D-92EF2B43F7FD}" type="slidenum">
              <a:rPr kumimoji="1" lang="zh-CN" altLang="en-US" smtClean="0"/>
              <a:t>8</a:t>
            </a:fld>
            <a:endParaRPr kumimoji="1" lang="zh-CN" altLang="en-US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530869"/>
            <a:ext cx="3381346" cy="2172318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40330" y="1530869"/>
            <a:ext cx="3389985" cy="2172318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1172" y="3934081"/>
            <a:ext cx="3247373" cy="2161685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40329" y="3934081"/>
            <a:ext cx="3389985" cy="22798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48494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zh-CN" dirty="0"/>
              <a:t>Attention</a:t>
            </a:r>
            <a:r>
              <a:rPr kumimoji="1" lang="zh-CN" altLang="en-US" dirty="0"/>
              <a:t> </a:t>
            </a:r>
            <a:r>
              <a:rPr kumimoji="1" lang="en-US" altLang="zh-CN" dirty="0"/>
              <a:t>based</a:t>
            </a:r>
            <a:r>
              <a:rPr kumimoji="1" lang="zh-CN" altLang="en-US" dirty="0"/>
              <a:t> </a:t>
            </a:r>
            <a:r>
              <a:rPr kumimoji="1" lang="en-US" altLang="zh-CN" dirty="0" smtClean="0"/>
              <a:t>model</a:t>
            </a:r>
            <a:endParaRPr kumimoji="1"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D7677B-B023-D64A-B9DB-E9CCCC9B7966}" type="datetime1">
              <a:rPr kumimoji="1" lang="zh-CN" altLang="en-US" smtClean="0"/>
              <a:t>16/5/31</a:t>
            </a:fld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332F9-44D0-1F4C-920D-92EF2B43F7FD}" type="slidenum">
              <a:rPr kumimoji="1" lang="zh-CN" altLang="en-US" smtClean="0"/>
              <a:t>9</a:t>
            </a:fld>
            <a:endParaRPr kumimoji="1" lang="zh-CN" altLang="en-US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2407" y="1460320"/>
            <a:ext cx="3187700" cy="429260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23481" y="2144687"/>
            <a:ext cx="1663700" cy="86360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12649" y="3194790"/>
            <a:ext cx="2514600" cy="149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62372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387</Words>
  <Application>Microsoft Macintosh PowerPoint</Application>
  <PresentationFormat>全屏显示(4:3)</PresentationFormat>
  <Paragraphs>66</Paragraphs>
  <Slides>12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3" baseType="lpstr">
      <vt:lpstr>Office 主题</vt:lpstr>
      <vt:lpstr>Biweekly report</vt:lpstr>
      <vt:lpstr>Gains</vt:lpstr>
      <vt:lpstr>Basic Knowledge about NLP</vt:lpstr>
      <vt:lpstr>Neural Network Language Model (1)</vt:lpstr>
      <vt:lpstr>Neural Network Language Model (2)</vt:lpstr>
      <vt:lpstr>Long Short Term Memory networks (1)</vt:lpstr>
      <vt:lpstr>Long Short Term Memory networks (2)</vt:lpstr>
      <vt:lpstr>Long Short Term Memory networks (2)</vt:lpstr>
      <vt:lpstr>Attention based model</vt:lpstr>
      <vt:lpstr>Sequence to sequence model</vt:lpstr>
      <vt:lpstr>Keyword to sequence model</vt:lpstr>
      <vt:lpstr>Reference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Biweekly report</dc:title>
  <dc:creator>Aodong Li</dc:creator>
  <cp:lastModifiedBy>Aodong Li</cp:lastModifiedBy>
  <cp:revision>18</cp:revision>
  <dcterms:created xsi:type="dcterms:W3CDTF">2016-05-21T02:59:10Z</dcterms:created>
  <dcterms:modified xsi:type="dcterms:W3CDTF">2016-05-31T13:45:08Z</dcterms:modified>
</cp:coreProperties>
</file>