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1A20-9599-40E0-BB53-ADEEECFD8542}" type="datetimeFigureOut">
              <a:rPr lang="zh-CN" altLang="en-US" smtClean="0"/>
              <a:t>2017/6/1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4560-B65C-4978-BD65-7CEF31E52D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038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1A20-9599-40E0-BB53-ADEEECFD8542}" type="datetimeFigureOut">
              <a:rPr lang="zh-CN" altLang="en-US" smtClean="0"/>
              <a:t>2017/6/1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4560-B65C-4978-BD65-7CEF31E52D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162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1A20-9599-40E0-BB53-ADEEECFD8542}" type="datetimeFigureOut">
              <a:rPr lang="zh-CN" altLang="en-US" smtClean="0"/>
              <a:t>2017/6/1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4560-B65C-4978-BD65-7CEF31E52D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005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1A20-9599-40E0-BB53-ADEEECFD8542}" type="datetimeFigureOut">
              <a:rPr lang="zh-CN" altLang="en-US" smtClean="0"/>
              <a:t>2017/6/1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4560-B65C-4978-BD65-7CEF31E52D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966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1A20-9599-40E0-BB53-ADEEECFD8542}" type="datetimeFigureOut">
              <a:rPr lang="zh-CN" altLang="en-US" smtClean="0"/>
              <a:t>2017/6/1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4560-B65C-4978-BD65-7CEF31E52D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9049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1A20-9599-40E0-BB53-ADEEECFD8542}" type="datetimeFigureOut">
              <a:rPr lang="zh-CN" altLang="en-US" smtClean="0"/>
              <a:t>2017/6/1 Thursday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4560-B65C-4978-BD65-7CEF31E52D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99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1A20-9599-40E0-BB53-ADEEECFD8542}" type="datetimeFigureOut">
              <a:rPr lang="zh-CN" altLang="en-US" smtClean="0"/>
              <a:t>2017/6/1 Thursday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4560-B65C-4978-BD65-7CEF31E52D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3043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1A20-9599-40E0-BB53-ADEEECFD8542}" type="datetimeFigureOut">
              <a:rPr lang="zh-CN" altLang="en-US" smtClean="0"/>
              <a:t>2017/6/1 Thursday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4560-B65C-4978-BD65-7CEF31E52D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645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1A20-9599-40E0-BB53-ADEEECFD8542}" type="datetimeFigureOut">
              <a:rPr lang="zh-CN" altLang="en-US" smtClean="0"/>
              <a:t>2017/6/1 Thursday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4560-B65C-4978-BD65-7CEF31E52D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465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1A20-9599-40E0-BB53-ADEEECFD8542}" type="datetimeFigureOut">
              <a:rPr lang="zh-CN" altLang="en-US" smtClean="0"/>
              <a:t>2017/6/1 Thursday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4560-B65C-4978-BD65-7CEF31E52D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6163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1A20-9599-40E0-BB53-ADEEECFD8542}" type="datetimeFigureOut">
              <a:rPr lang="zh-CN" altLang="en-US" smtClean="0"/>
              <a:t>2017/6/1 Thursday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4560-B65C-4978-BD65-7CEF31E52D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343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D1A20-9599-40E0-BB53-ADEEECFD8542}" type="datetimeFigureOut">
              <a:rPr lang="zh-CN" altLang="en-US" smtClean="0"/>
              <a:t>2017/6/1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54560-B65C-4978-BD65-7CEF31E52D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428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8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7.png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png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06680" cy="1442591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Times New Roman Uni" pitchFamily="18" charset="-122"/>
                <a:ea typeface="Times New Roman Uni" pitchFamily="18" charset="-122"/>
                <a:cs typeface="Times New Roman Uni" pitchFamily="18" charset="-122"/>
              </a:rPr>
              <a:t>A clustering time series model for the optimal hedge ratio decision making</a:t>
            </a:r>
            <a:endParaRPr lang="zh-CN" altLang="en-US" dirty="0">
              <a:latin typeface="Times New Roman Uni" pitchFamily="18" charset="-122"/>
              <a:ea typeface="Times New Roman Uni" pitchFamily="18" charset="-122"/>
              <a:cs typeface="Times New Roman Uni" pitchFamily="18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436096" y="4653136"/>
            <a:ext cx="3168352" cy="1296144"/>
          </a:xfrm>
        </p:spPr>
        <p:txBody>
          <a:bodyPr>
            <a:normAutofit fontScale="40000" lnSpcReduction="20000"/>
          </a:bodyPr>
          <a:lstStyle/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                                              </a:t>
            </a:r>
          </a:p>
          <a:p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wangyd</a:t>
            </a:r>
            <a:endParaRPr lang="en-US" altLang="zh-CN" sz="4500" dirty="0" smtClean="0"/>
          </a:p>
          <a:p>
            <a:r>
              <a:rPr lang="en-US" altLang="zh-CN" sz="4500" dirty="0" smtClean="0"/>
              <a:t>2017/6/1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937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735446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Main sections of cluster based approach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1600" y="1340768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Estimate optimal hedge ratio with OLS</a:t>
            </a:r>
            <a:endParaRPr lang="zh-CN" altLang="en-US" sz="2400" dirty="0"/>
          </a:p>
        </p:txBody>
      </p:sp>
      <p:pic>
        <p:nvPicPr>
          <p:cNvPr id="6" name="图片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38" r="-6" b="9704"/>
          <a:stretch/>
        </p:blipFill>
        <p:spPr bwMode="auto">
          <a:xfrm>
            <a:off x="1475656" y="2204864"/>
            <a:ext cx="5616624" cy="37444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8717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52312" y="692696"/>
            <a:ext cx="7200800" cy="864096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2800" dirty="0"/>
              <a:t/>
            </a:r>
            <a:br>
              <a:rPr lang="en-US" altLang="zh-CN" sz="2800" dirty="0"/>
            </a:br>
            <a:r>
              <a:rPr lang="en-US" altLang="zh-CN" sz="2800" dirty="0" smtClean="0">
                <a:latin typeface="Times New Roman Uni" pitchFamily="18" charset="-122"/>
                <a:ea typeface="Times New Roman Uni" pitchFamily="18" charset="-122"/>
                <a:cs typeface="Times New Roman Uni" pitchFamily="18" charset="-122"/>
              </a:rPr>
              <a:t>Optimal hedge ratio  with OLS</a:t>
            </a:r>
            <a:br>
              <a:rPr lang="en-US" altLang="zh-CN" sz="2800" dirty="0" smtClean="0">
                <a:latin typeface="Times New Roman Uni" pitchFamily="18" charset="-122"/>
                <a:ea typeface="Times New Roman Uni" pitchFamily="18" charset="-122"/>
                <a:cs typeface="Times New Roman Uni" pitchFamily="18" charset="-122"/>
              </a:rPr>
            </a:br>
            <a:endParaRPr lang="zh-CN" altLang="en-US" sz="2800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827584" y="1124744"/>
            <a:ext cx="7632848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endParaRPr lang="zh-CN" altLang="en-US" sz="2800" dirty="0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774754"/>
              </p:ext>
            </p:extLst>
          </p:nvPr>
        </p:nvGraphicFramePr>
        <p:xfrm>
          <a:off x="1619672" y="2276872"/>
          <a:ext cx="1152128" cy="376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3" imgW="622080" imgH="203040" progId="Equation.DSMT4">
                  <p:embed/>
                </p:oleObj>
              </mc:Choice>
              <mc:Fallback>
                <p:oleObj name="Equation" r:id="rId3" imgW="622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9672" y="2276872"/>
                        <a:ext cx="1152128" cy="3762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086701"/>
              </p:ext>
            </p:extLst>
          </p:nvPr>
        </p:nvGraphicFramePr>
        <p:xfrm>
          <a:off x="3185367" y="2204864"/>
          <a:ext cx="2772308" cy="396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5" imgW="1422360" imgH="203040" progId="Equation.DSMT4">
                  <p:embed/>
                </p:oleObj>
              </mc:Choice>
              <mc:Fallback>
                <p:oleObj name="Equation" r:id="rId5" imgW="14223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85367" y="2204864"/>
                        <a:ext cx="2772308" cy="3960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655459"/>
              </p:ext>
            </p:extLst>
          </p:nvPr>
        </p:nvGraphicFramePr>
        <p:xfrm>
          <a:off x="1547664" y="2780928"/>
          <a:ext cx="589526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7" imgW="3416040" imgH="291960" progId="Equation.DSMT4">
                  <p:embed/>
                </p:oleObj>
              </mc:Choice>
              <mc:Fallback>
                <p:oleObj name="Equation" r:id="rId7" imgW="341604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47664" y="2780928"/>
                        <a:ext cx="5895264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61069"/>
              </p:ext>
            </p:extLst>
          </p:nvPr>
        </p:nvGraphicFramePr>
        <p:xfrm>
          <a:off x="1691680" y="3429000"/>
          <a:ext cx="2008439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9" imgW="1091880" imgH="469800" progId="Equation.DSMT4">
                  <p:embed/>
                </p:oleObj>
              </mc:Choice>
              <mc:Fallback>
                <p:oleObj name="Equation" r:id="rId9" imgW="109188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91680" y="3429000"/>
                        <a:ext cx="2008439" cy="864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730524"/>
              </p:ext>
            </p:extLst>
          </p:nvPr>
        </p:nvGraphicFramePr>
        <p:xfrm>
          <a:off x="6372200" y="3501008"/>
          <a:ext cx="1223963" cy="138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11" imgW="583920" imgH="660240" progId="Equation.DSMT4">
                  <p:embed/>
                </p:oleObj>
              </mc:Choice>
              <mc:Fallback>
                <p:oleObj name="Equation" r:id="rId11" imgW="58392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372200" y="3501008"/>
                        <a:ext cx="1223963" cy="1382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779703"/>
              </p:ext>
            </p:extLst>
          </p:nvPr>
        </p:nvGraphicFramePr>
        <p:xfrm>
          <a:off x="4427984" y="3577230"/>
          <a:ext cx="1612979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13" imgW="812520" imgH="253800" progId="Equation.DSMT4">
                  <p:embed/>
                </p:oleObj>
              </mc:Choice>
              <mc:Fallback>
                <p:oleObj name="Equation" r:id="rId13" imgW="8125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427984" y="3577230"/>
                        <a:ext cx="1612979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/>
          <p:cNvSpPr/>
          <p:nvPr/>
        </p:nvSpPr>
        <p:spPr>
          <a:xfrm>
            <a:off x="1027194" y="4365104"/>
            <a:ext cx="48814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zh-CN" sz="2000" dirty="0" smtClean="0">
                <a:latin typeface="Times New Roman Uni" pitchFamily="18" charset="-122"/>
                <a:ea typeface="Times New Roman Uni" pitchFamily="18" charset="-122"/>
                <a:cs typeface="Times New Roman Uni" pitchFamily="18" charset="-122"/>
              </a:rPr>
              <a:t>Under the criterion of minimum-variance</a:t>
            </a:r>
            <a:endParaRPr lang="en-US" altLang="zh-CN" sz="2000" dirty="0" smtClean="0">
              <a:latin typeface="Times New Roman Uni" pitchFamily="18" charset="-122"/>
              <a:ea typeface="Times New Roman Uni" pitchFamily="18" charset="-122"/>
              <a:cs typeface="Times New Roman Uni" pitchFamily="18" charset="-122"/>
            </a:endParaRPr>
          </a:p>
        </p:txBody>
      </p:sp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5085184"/>
            <a:ext cx="2250669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992831"/>
            <a:ext cx="32766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661248"/>
            <a:ext cx="1552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093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7200800" cy="864096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en-US" altLang="zh-CN" sz="2800" dirty="0"/>
              <a:t/>
            </a:r>
            <a:br>
              <a:rPr lang="en-US" altLang="zh-CN" sz="2800" dirty="0"/>
            </a:b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en-US" altLang="zh-CN" sz="2800" dirty="0"/>
              <a:t/>
            </a:r>
            <a:br>
              <a:rPr lang="en-US" altLang="zh-CN" sz="2800" dirty="0"/>
            </a:br>
            <a:r>
              <a:rPr lang="en-US" altLang="zh-CN" sz="2800" dirty="0" smtClean="0">
                <a:latin typeface="Times New Roman Uni" pitchFamily="18" charset="-122"/>
                <a:ea typeface="Times New Roman Uni" pitchFamily="18" charset="-122"/>
                <a:cs typeface="Times New Roman Uni" pitchFamily="18" charset="-122"/>
              </a:rPr>
              <a:t>Optimal hedge ratio  with OLS</a:t>
            </a:r>
            <a:br>
              <a:rPr lang="en-US" altLang="zh-CN" sz="2800" dirty="0" smtClean="0">
                <a:latin typeface="Times New Roman Uni" pitchFamily="18" charset="-122"/>
                <a:ea typeface="Times New Roman Uni" pitchFamily="18" charset="-122"/>
                <a:cs typeface="Times New Roman Uni" pitchFamily="18" charset="-122"/>
              </a:rPr>
            </a:br>
            <a:r>
              <a:rPr lang="en-US" altLang="zh-CN" sz="2800" dirty="0">
                <a:latin typeface="Times New Roman Uni" pitchFamily="18" charset="-122"/>
                <a:ea typeface="Times New Roman Uni" pitchFamily="18" charset="-122"/>
                <a:cs typeface="Times New Roman Uni" pitchFamily="18" charset="-122"/>
              </a:rPr>
              <a:t/>
            </a:r>
            <a:br>
              <a:rPr lang="en-US" altLang="zh-CN" sz="2800" dirty="0">
                <a:latin typeface="Times New Roman Uni" pitchFamily="18" charset="-122"/>
                <a:ea typeface="Times New Roman Uni" pitchFamily="18" charset="-122"/>
                <a:cs typeface="Times New Roman Uni" pitchFamily="18" charset="-122"/>
              </a:rPr>
            </a:br>
            <a:r>
              <a:rPr lang="en-US" altLang="zh-CN" sz="2800" dirty="0"/>
              <a:t/>
            </a:r>
            <a:br>
              <a:rPr lang="en-US" altLang="zh-CN" sz="2800" dirty="0"/>
            </a:b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endParaRPr lang="zh-CN" altLang="en-US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1500188"/>
            <a:ext cx="7410450" cy="385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66775" y="1049765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Rolling window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375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1470025"/>
          </a:xfrm>
        </p:spPr>
        <p:txBody>
          <a:bodyPr/>
          <a:lstStyle/>
          <a:p>
            <a:pPr algn="l"/>
            <a:r>
              <a:rPr lang="en-US" altLang="zh-CN" dirty="0" smtClean="0"/>
              <a:t>Problem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348880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dirty="0" smtClean="0"/>
              <a:t>Hedge horizon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the frequency of data must match the hedging horizon. So for a long       </a:t>
            </a:r>
          </a:p>
          <a:p>
            <a:r>
              <a:rPr lang="en-US" altLang="zh-CN" dirty="0" smtClean="0"/>
              <a:t>      hedge horizon ,the data sample will reduce. 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4874" y="3404342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dirty="0" smtClean="0"/>
              <a:t>Error term  lead to the inaccurate estimation 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389240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dirty="0" smtClean="0"/>
              <a:t>the assumption of a unit root process is unsuitable for many commodities markets  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4797152"/>
            <a:ext cx="698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dirty="0" smtClean="0"/>
              <a:t>Weight of observations 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</a:t>
            </a:r>
            <a:r>
              <a:rPr lang="en-US" altLang="zh-CN" dirty="0" err="1" smtClean="0"/>
              <a:t>ols</a:t>
            </a:r>
            <a:r>
              <a:rPr lang="en-US" altLang="zh-CN" dirty="0" smtClean="0"/>
              <a:t> put zero weight beyond the estimation period.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</a:t>
            </a:r>
            <a:r>
              <a:rPr lang="en-US" altLang="zh-CN" dirty="0" err="1" smtClean="0"/>
              <a:t>garch</a:t>
            </a:r>
            <a:r>
              <a:rPr lang="en-US" altLang="zh-CN" dirty="0" smtClean="0"/>
              <a:t> place too much weight on extreme observations  when the            </a:t>
            </a:r>
          </a:p>
          <a:p>
            <a:r>
              <a:rPr lang="en-US" altLang="zh-CN" dirty="0" smtClean="0"/>
              <a:t>      distribution of data is leptokurtic and fat-tailed.</a:t>
            </a:r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36093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735446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Main sections of cluster based approach </a:t>
            </a:r>
          </a:p>
        </p:txBody>
      </p:sp>
      <p:pic>
        <p:nvPicPr>
          <p:cNvPr id="5" name="图片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38" r="-6" b="9704"/>
          <a:stretch/>
        </p:blipFill>
        <p:spPr bwMode="auto">
          <a:xfrm>
            <a:off x="1043608" y="1628800"/>
            <a:ext cx="7488832" cy="42484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6093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735446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Main sections of cluster based approach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1600" y="1412776"/>
            <a:ext cx="61926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altLang="zh-CN" dirty="0" smtClean="0"/>
              <a:t>extract </a:t>
            </a:r>
            <a:r>
              <a:rPr lang="en-US" altLang="zh-CN" dirty="0"/>
              <a:t>features</a:t>
            </a:r>
            <a:endParaRPr lang="zh-CN" altLang="zh-CN" dirty="0"/>
          </a:p>
          <a:p>
            <a:r>
              <a:rPr lang="en-US" altLang="zh-CN" b="1" dirty="0" smtClean="0"/>
              <a:t>variance </a:t>
            </a:r>
          </a:p>
          <a:p>
            <a:endParaRPr lang="en-US" altLang="zh-CN" dirty="0" smtClean="0"/>
          </a:p>
          <a:p>
            <a:r>
              <a:rPr lang="en-US" altLang="zh-CN" b="1" dirty="0" smtClean="0"/>
              <a:t>  </a:t>
            </a:r>
            <a:endParaRPr lang="en-US" altLang="zh-CN" b="1" dirty="0"/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r>
              <a:rPr lang="en-US" altLang="zh-CN" b="1" dirty="0" smtClean="0"/>
              <a:t>Covariance</a:t>
            </a:r>
          </a:p>
          <a:p>
            <a:endParaRPr lang="en-US" altLang="zh-CN" b="1" dirty="0" smtClean="0"/>
          </a:p>
          <a:p>
            <a:endParaRPr lang="en-US" altLang="zh-CN" b="1" dirty="0"/>
          </a:p>
          <a:p>
            <a:endParaRPr lang="en-US" altLang="zh-CN" b="1" dirty="0" smtClean="0"/>
          </a:p>
          <a:p>
            <a:endParaRPr lang="en-US" altLang="zh-CN" b="1" dirty="0"/>
          </a:p>
          <a:p>
            <a:r>
              <a:rPr lang="en-US" altLang="zh-CN" b="1" dirty="0" smtClean="0"/>
              <a:t>Price spread (difference of spot and futures)</a:t>
            </a:r>
          </a:p>
          <a:p>
            <a:endParaRPr lang="en-US" altLang="zh-CN" b="1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  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</a:t>
            </a:r>
          </a:p>
          <a:p>
            <a:endParaRPr lang="zh-CN" altLang="en-US" dirty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331887"/>
              </p:ext>
            </p:extLst>
          </p:nvPr>
        </p:nvGraphicFramePr>
        <p:xfrm>
          <a:off x="1979712" y="1988839"/>
          <a:ext cx="1584176" cy="883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1206360" imgH="672840" progId="Equation.DSMT4">
                  <p:embed/>
                </p:oleObj>
              </mc:Choice>
              <mc:Fallback>
                <p:oleObj name="Equation" r:id="rId3" imgW="120636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79712" y="1988839"/>
                        <a:ext cx="1584176" cy="8838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289316"/>
              </p:ext>
            </p:extLst>
          </p:nvPr>
        </p:nvGraphicFramePr>
        <p:xfrm>
          <a:off x="2123728" y="3429000"/>
          <a:ext cx="1512168" cy="817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5" imgW="1244520" imgH="672840" progId="Equation.DSMT4">
                  <p:embed/>
                </p:oleObj>
              </mc:Choice>
              <mc:Fallback>
                <p:oleObj name="Equation" r:id="rId5" imgW="124452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23728" y="3429000"/>
                        <a:ext cx="1512168" cy="8178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874725"/>
              </p:ext>
            </p:extLst>
          </p:nvPr>
        </p:nvGraphicFramePr>
        <p:xfrm>
          <a:off x="1907704" y="4941167"/>
          <a:ext cx="1872208" cy="851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7" imgW="1638000" imgH="672840" progId="Equation.DSMT4">
                  <p:embed/>
                </p:oleObj>
              </mc:Choice>
              <mc:Fallback>
                <p:oleObj name="Equation" r:id="rId7" imgW="16380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07704" y="4941167"/>
                        <a:ext cx="1872208" cy="8514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234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735446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Main sections of cluster based approach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1600" y="1147966"/>
            <a:ext cx="76328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      </a:t>
            </a:r>
            <a:r>
              <a:rPr lang="en-US" altLang="zh-CN" dirty="0" err="1" smtClean="0"/>
              <a:t>Ghsom</a:t>
            </a:r>
            <a:r>
              <a:rPr lang="en-US" altLang="zh-CN" dirty="0" smtClean="0"/>
              <a:t>(growing hierarchical self-organizing map  ) cluster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dirty="0"/>
              <a:t> </a:t>
            </a:r>
            <a:r>
              <a:rPr lang="en-US" altLang="zh-CN" dirty="0" err="1" smtClean="0"/>
              <a:t>som</a:t>
            </a:r>
            <a:r>
              <a:rPr lang="en-US" altLang="zh-CN" dirty="0" smtClean="0"/>
              <a:t> (competitive learning )</a:t>
            </a:r>
          </a:p>
          <a:p>
            <a:r>
              <a:rPr lang="en-US" altLang="zh-CN" dirty="0" smtClean="0"/>
              <a:t>   SOM is a kind of neural networks based on unsupervised learning techniques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topology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dirty="0"/>
              <a:t> </a:t>
            </a:r>
            <a:r>
              <a:rPr lang="en-US" altLang="zh-CN" dirty="0" smtClean="0"/>
              <a:t>  two layers 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input layer               output layer  </a:t>
            </a:r>
            <a:r>
              <a:rPr lang="en-US" altLang="zh-CN" dirty="0"/>
              <a:t>(</a:t>
            </a:r>
            <a:r>
              <a:rPr lang="en-US" altLang="zh-CN" dirty="0" smtClean="0"/>
              <a:t>competitive layer )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dirty="0" smtClean="0"/>
              <a:t>Calculate the distance of x and output neurons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dirty="0" smtClean="0"/>
              <a:t>Flow the rule of winner–take-all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dirty="0" smtClean="0"/>
              <a:t>Update the weight</a:t>
            </a:r>
          </a:p>
          <a:p>
            <a:pPr marL="285750" indent="-285750">
              <a:buFont typeface="Arial" pitchFamily="34" charset="0"/>
              <a:buChar char="•"/>
            </a:pP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 </a:t>
            </a:r>
          </a:p>
          <a:p>
            <a:endParaRPr lang="zh-CN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925484"/>
            <a:ext cx="2952328" cy="949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37" y="4451735"/>
            <a:ext cx="5618109" cy="652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517232"/>
            <a:ext cx="5006323" cy="962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068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735446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Main sections of cluster based approach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1600" y="1340768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dirty="0" err="1" smtClean="0"/>
              <a:t>Ghsom</a:t>
            </a:r>
            <a:r>
              <a:rPr lang="en-US" altLang="zh-CN" dirty="0" smtClean="0"/>
              <a:t>(growing hierarchical self-organizing map  ) cluster</a:t>
            </a:r>
          </a:p>
          <a:p>
            <a:r>
              <a:rPr lang="en-US" altLang="zh-CN" dirty="0" smtClean="0"/>
              <a:t>    GHSOM is a kind of neural network which has the hierarchical structure</a:t>
            </a:r>
          </a:p>
          <a:p>
            <a:r>
              <a:rPr lang="en-US" altLang="zh-CN" dirty="0" smtClean="0"/>
              <a:t>    </a:t>
            </a:r>
          </a:p>
          <a:p>
            <a:endParaRPr lang="zh-CN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995" y="2249361"/>
            <a:ext cx="3460601" cy="180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55576" y="2276873"/>
            <a:ext cx="39604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altLang="zh-CN" dirty="0" smtClean="0"/>
              <a:t>Initialize layer 0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the weight vector is initialized as the        expected value of all input data. Calculate the mean quantization error of Layer 0( MQE0 ). 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767986" y="4308199"/>
            <a:ext cx="72603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3</a:t>
            </a:r>
            <a:r>
              <a:rPr lang="en-US" altLang="zh-CN" dirty="0" smtClean="0"/>
              <a:t>)Grow each individual map horizontally: T m is the horizontal parameter which is used to control the map size of SOM. Compute the mean quantization error of input data in layer</a:t>
            </a:r>
          </a:p>
          <a:p>
            <a:endParaRPr lang="zh-CN" altLang="en-US" dirty="0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200564"/>
              </p:ext>
            </p:extLst>
          </p:nvPr>
        </p:nvGraphicFramePr>
        <p:xfrm>
          <a:off x="4653358" y="5006992"/>
          <a:ext cx="444500" cy="213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4" imgW="444240" imgH="228600" progId="Equation.DSMT4">
                  <p:embed/>
                </p:oleObj>
              </mc:Choice>
              <mc:Fallback>
                <p:oleObj name="Equation" r:id="rId4" imgW="444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53358" y="5006992"/>
                        <a:ext cx="444500" cy="2136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946" y="4931990"/>
            <a:ext cx="12763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矩形 8"/>
          <p:cNvSpPr/>
          <p:nvPr/>
        </p:nvSpPr>
        <p:spPr>
          <a:xfrm>
            <a:off x="831834" y="5293940"/>
            <a:ext cx="70525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4) Extend or terminate the hierarchical structure: T u is the longitudinal parameter used to control the depth of GHSOM structure. If the formula below  is satisfied, one 2*2 SOM map will be formed, otherwise, the hierarchical structure will be terminated. </a:t>
            </a:r>
            <a:endParaRPr lang="zh-CN" alt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6220544"/>
            <a:ext cx="1609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矩形 9"/>
          <p:cNvSpPr/>
          <p:nvPr/>
        </p:nvSpPr>
        <p:spPr>
          <a:xfrm>
            <a:off x="755576" y="3846533"/>
            <a:ext cx="2934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2) Train each individual map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068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735446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Main sections of cluster based approach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1600" y="1412776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altLang="zh-CN" dirty="0" smtClean="0"/>
              <a:t>resample </a:t>
            </a:r>
            <a:r>
              <a:rPr lang="en-US" altLang="zh-CN" dirty="0"/>
              <a:t>data and modify the distribution</a:t>
            </a:r>
            <a:endParaRPr lang="zh-CN" altLang="zh-CN" dirty="0"/>
          </a:p>
          <a:p>
            <a:pPr marL="285750" indent="-285750">
              <a:buFont typeface="Arial" pitchFamily="34" charset="0"/>
              <a:buChar char="•"/>
            </a:pPr>
            <a:endParaRPr lang="zh-CN" alt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44824"/>
            <a:ext cx="5904656" cy="4750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950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361</Words>
  <Application>Microsoft Office PowerPoint</Application>
  <PresentationFormat>全屏显示(4:3)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2" baseType="lpstr">
      <vt:lpstr>Office 主题​​</vt:lpstr>
      <vt:lpstr>MathType 6.0 Equation</vt:lpstr>
      <vt:lpstr>A clustering time series model for the optimal hedge ratio decision making</vt:lpstr>
      <vt:lpstr> Optimal hedge ratio  with OLS </vt:lpstr>
      <vt:lpstr>    Optimal hedge ratio  with OLS    </vt:lpstr>
      <vt:lpstr>Problem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mycomputer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clustering time series model for the optimal hedge ratio decision making</dc:title>
  <dc:creator>mycomputer</dc:creator>
  <cp:lastModifiedBy>mycomputer</cp:lastModifiedBy>
  <cp:revision>14</cp:revision>
  <dcterms:created xsi:type="dcterms:W3CDTF">2017-06-01T01:11:48Z</dcterms:created>
  <dcterms:modified xsi:type="dcterms:W3CDTF">2017-06-01T03:44:26Z</dcterms:modified>
</cp:coreProperties>
</file>