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8" r:id="rId2"/>
    <p:sldId id="289" r:id="rId3"/>
    <p:sldId id="290" r:id="rId4"/>
    <p:sldId id="291" r:id="rId5"/>
    <p:sldId id="277" r:id="rId6"/>
    <p:sldId id="286" r:id="rId7"/>
    <p:sldId id="287" r:id="rId8"/>
    <p:sldId id="288" r:id="rId9"/>
    <p:sldId id="28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D25"/>
    <a:srgbClr val="E5E5E5"/>
    <a:srgbClr val="DEDEDE"/>
    <a:srgbClr val="5B777B"/>
    <a:srgbClr val="C2C2C8"/>
    <a:srgbClr val="F26E26"/>
    <a:srgbClr val="726969"/>
    <a:srgbClr val="2B5A9B"/>
    <a:srgbClr val="CD1F46"/>
    <a:srgbClr val="016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2" autoAdjust="0"/>
    <p:restoredTop sz="96429" autoAdjust="0"/>
  </p:normalViewPr>
  <p:slideViewPr>
    <p:cSldViewPr snapToGrid="0">
      <p:cViewPr>
        <p:scale>
          <a:sx n="66" d="100"/>
          <a:sy n="66" d="100"/>
        </p:scale>
        <p:origin x="-900" y="-210"/>
      </p:cViewPr>
      <p:guideLst>
        <p:guide orient="horz" pos="2247"/>
        <p:guide orient="horz" pos="1230"/>
        <p:guide orient="horz" pos="3144"/>
        <p:guide orient="horz" pos="3745"/>
        <p:guide orient="horz" pos="414"/>
        <p:guide pos="3873"/>
        <p:guide pos="5201"/>
        <p:guide pos="2457"/>
        <p:guide pos="4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C3468-528F-419E-97D4-38981A651046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06B33-BD50-4973-A02E-54C7B31D9E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375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https://pixabay.com_zh_</a:t>
            </a:r>
            <a:r>
              <a:rPr lang="zh-CN" altLang="en-US" dirty="0" smtClean="0"/>
              <a:t>银河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nightsky</a:t>
            </a:r>
            <a:r>
              <a:rPr lang="en-US" altLang="zh-CN" dirty="0" smtClean="0"/>
              <a:t>-</a:t>
            </a:r>
            <a:r>
              <a:rPr lang="zh-CN" altLang="en-US" dirty="0" smtClean="0"/>
              <a:t>星星</a:t>
            </a:r>
            <a:r>
              <a:rPr lang="en-US" altLang="zh-CN" dirty="0" smtClean="0"/>
              <a:t>-</a:t>
            </a:r>
            <a:r>
              <a:rPr lang="zh-CN" altLang="en-US" dirty="0" smtClean="0"/>
              <a:t>夜</a:t>
            </a:r>
            <a:r>
              <a:rPr lang="en-US" altLang="zh-CN" dirty="0" smtClean="0"/>
              <a:t>-</a:t>
            </a:r>
            <a:r>
              <a:rPr lang="zh-CN" altLang="en-US" dirty="0" smtClean="0"/>
              <a:t>星云</a:t>
            </a:r>
            <a:r>
              <a:rPr lang="en-US" altLang="zh-CN" dirty="0" smtClean="0"/>
              <a:t>-349720_</a:t>
            </a:r>
          </a:p>
          <a:p>
            <a:r>
              <a:rPr lang="en-US" altLang="zh-CN" dirty="0" smtClean="0"/>
              <a:t>https://pixabay.com_zh_</a:t>
            </a:r>
            <a:r>
              <a:rPr lang="zh-CN" altLang="en-US" dirty="0" smtClean="0"/>
              <a:t>北极光</a:t>
            </a:r>
            <a:r>
              <a:rPr lang="en-US" altLang="zh-CN" dirty="0" smtClean="0"/>
              <a:t>-</a:t>
            </a:r>
            <a:r>
              <a:rPr lang="zh-CN" altLang="en-US" dirty="0" smtClean="0"/>
              <a:t>时间间隔</a:t>
            </a:r>
            <a:r>
              <a:rPr lang="en-US" altLang="zh-CN" dirty="0" smtClean="0"/>
              <a:t>-</a:t>
            </a:r>
            <a:r>
              <a:rPr lang="zh-CN" altLang="en-US" dirty="0" smtClean="0"/>
              <a:t>极光</a:t>
            </a:r>
            <a:r>
              <a:rPr lang="en-US" altLang="zh-CN" dirty="0" smtClean="0"/>
              <a:t>-</a:t>
            </a:r>
            <a:r>
              <a:rPr lang="zh-CN" altLang="en-US" dirty="0" smtClean="0"/>
              <a:t>太阳风</a:t>
            </a:r>
            <a:r>
              <a:rPr lang="en-US" altLang="zh-CN" dirty="0" smtClean="0"/>
              <a:t>-</a:t>
            </a:r>
            <a:r>
              <a:rPr lang="zh-CN" altLang="en-US" dirty="0" smtClean="0"/>
              <a:t>光</a:t>
            </a:r>
            <a:r>
              <a:rPr lang="en-US" altLang="zh-CN" dirty="0" smtClean="0"/>
              <a:t>-</a:t>
            </a:r>
            <a:r>
              <a:rPr lang="zh-CN" altLang="en-US" dirty="0" smtClean="0"/>
              <a:t>绿色</a:t>
            </a:r>
            <a:r>
              <a:rPr lang="en-US" altLang="zh-CN" dirty="0" smtClean="0"/>
              <a:t>-</a:t>
            </a:r>
            <a:r>
              <a:rPr lang="zh-CN" altLang="en-US" dirty="0" smtClean="0"/>
              <a:t>明星追踪</a:t>
            </a:r>
            <a:r>
              <a:rPr lang="en-US" altLang="zh-CN" dirty="0" smtClean="0"/>
              <a:t>-</a:t>
            </a:r>
            <a:r>
              <a:rPr lang="zh-CN" altLang="en-US" dirty="0" smtClean="0"/>
              <a:t>星轨道</a:t>
            </a:r>
            <a:r>
              <a:rPr lang="en-US" altLang="zh-CN" dirty="0" smtClean="0"/>
              <a:t>-225525_</a:t>
            </a:r>
          </a:p>
          <a:p>
            <a:r>
              <a:rPr lang="en-US" altLang="zh-CN" dirty="0" smtClean="0"/>
              <a:t>https://pixabay.com_zh_</a:t>
            </a:r>
            <a:r>
              <a:rPr lang="zh-CN" altLang="en-US" dirty="0" smtClean="0"/>
              <a:t>水下</a:t>
            </a:r>
            <a:r>
              <a:rPr lang="en-US" altLang="zh-CN" dirty="0" smtClean="0"/>
              <a:t>-</a:t>
            </a:r>
            <a:r>
              <a:rPr lang="zh-CN" altLang="en-US" dirty="0" smtClean="0"/>
              <a:t>蓝色</a:t>
            </a:r>
            <a:r>
              <a:rPr lang="en-US" altLang="zh-CN" dirty="0" smtClean="0"/>
              <a:t>-</a:t>
            </a:r>
            <a:r>
              <a:rPr lang="zh-CN" altLang="en-US" dirty="0" smtClean="0"/>
              <a:t>海洋</a:t>
            </a:r>
            <a:r>
              <a:rPr lang="en-US" altLang="zh-CN" dirty="0" smtClean="0"/>
              <a:t>-</a:t>
            </a:r>
            <a:r>
              <a:rPr lang="zh-CN" altLang="en-US" dirty="0" smtClean="0"/>
              <a:t>海</a:t>
            </a:r>
            <a:r>
              <a:rPr lang="en-US" altLang="zh-CN" dirty="0" smtClean="0"/>
              <a:t>-</a:t>
            </a:r>
            <a:r>
              <a:rPr lang="zh-CN" altLang="en-US" dirty="0" smtClean="0"/>
              <a:t>跳水</a:t>
            </a:r>
            <a:r>
              <a:rPr lang="en-US" altLang="zh-CN" dirty="0" smtClean="0"/>
              <a:t>-</a:t>
            </a:r>
            <a:r>
              <a:rPr lang="zh-CN" altLang="en-US" dirty="0" smtClean="0"/>
              <a:t>旱厕</a:t>
            </a:r>
            <a:r>
              <a:rPr lang="en-US" altLang="zh-CN" dirty="0" smtClean="0"/>
              <a:t>-</a:t>
            </a:r>
            <a:r>
              <a:rPr lang="zh-CN" altLang="en-US" dirty="0" smtClean="0"/>
              <a:t>自然</a:t>
            </a:r>
            <a:r>
              <a:rPr lang="en-US" altLang="zh-CN" dirty="0" smtClean="0"/>
              <a:t>-</a:t>
            </a:r>
            <a:r>
              <a:rPr lang="zh-CN" altLang="en-US" dirty="0" smtClean="0"/>
              <a:t>深</a:t>
            </a:r>
            <a:r>
              <a:rPr lang="en-US" altLang="zh-CN" dirty="0" smtClean="0"/>
              <a:t>-</a:t>
            </a:r>
            <a:r>
              <a:rPr lang="zh-CN" altLang="en-US" dirty="0" smtClean="0"/>
              <a:t>绿松石</a:t>
            </a:r>
            <a:r>
              <a:rPr lang="en-US" altLang="zh-CN" dirty="0" smtClean="0"/>
              <a:t>-</a:t>
            </a:r>
            <a:r>
              <a:rPr lang="zh-CN" altLang="en-US" dirty="0" smtClean="0"/>
              <a:t>水</a:t>
            </a:r>
            <a:r>
              <a:rPr lang="en-US" altLang="zh-CN" dirty="0" smtClean="0"/>
              <a:t>-802092_</a:t>
            </a:r>
          </a:p>
          <a:p>
            <a:r>
              <a:rPr lang="en-US" altLang="zh-CN" dirty="0" smtClean="0"/>
              <a:t>https://pixabay.comzh</a:t>
            </a:r>
            <a:r>
              <a:rPr lang="zh-CN" altLang="en-US" dirty="0" smtClean="0"/>
              <a:t>男子</a:t>
            </a:r>
            <a:r>
              <a:rPr lang="en-US" altLang="zh-CN" dirty="0" smtClean="0"/>
              <a:t>-</a:t>
            </a:r>
            <a:r>
              <a:rPr lang="zh-CN" altLang="en-US" dirty="0" smtClean="0"/>
              <a:t>阅读</a:t>
            </a:r>
            <a:r>
              <a:rPr lang="en-US" altLang="zh-CN" dirty="0" smtClean="0"/>
              <a:t>-</a:t>
            </a:r>
            <a:r>
              <a:rPr lang="zh-CN" altLang="en-US" dirty="0" smtClean="0"/>
              <a:t>触摸屏</a:t>
            </a:r>
            <a:r>
              <a:rPr lang="en-US" altLang="zh-CN" dirty="0" smtClean="0"/>
              <a:t>-</a:t>
            </a:r>
            <a:r>
              <a:rPr lang="zh-CN" altLang="en-US" dirty="0" smtClean="0"/>
              <a:t>博客</a:t>
            </a:r>
            <a:r>
              <a:rPr lang="en-US" altLang="zh-CN" dirty="0" smtClean="0"/>
              <a:t>-</a:t>
            </a:r>
            <a:r>
              <a:rPr lang="zh-CN" altLang="en-US" dirty="0" smtClean="0"/>
              <a:t>数字</a:t>
            </a:r>
            <a:r>
              <a:rPr lang="en-US" altLang="zh-CN" dirty="0" smtClean="0"/>
              <a:t>-</a:t>
            </a:r>
            <a:r>
              <a:rPr lang="zh-CN" altLang="en-US" dirty="0" smtClean="0"/>
              <a:t>片剂</a:t>
            </a:r>
            <a:r>
              <a:rPr lang="en-US" altLang="zh-CN" dirty="0" smtClean="0"/>
              <a:t>-</a:t>
            </a:r>
            <a:r>
              <a:rPr lang="zh-CN" altLang="en-US" dirty="0" smtClean="0"/>
              <a:t>工作</a:t>
            </a:r>
            <a:r>
              <a:rPr lang="en-US" altLang="zh-CN" dirty="0" smtClean="0"/>
              <a:t>-</a:t>
            </a:r>
            <a:r>
              <a:rPr lang="zh-CN" altLang="en-US" dirty="0" smtClean="0"/>
              <a:t>娱乐休闲</a:t>
            </a:r>
            <a:r>
              <a:rPr lang="en-US" altLang="zh-CN" dirty="0" smtClean="0"/>
              <a:t>-</a:t>
            </a:r>
            <a:r>
              <a:rPr lang="zh-CN" altLang="en-US" dirty="0" smtClean="0"/>
              <a:t>屏幕</a:t>
            </a:r>
            <a:r>
              <a:rPr lang="en-US" altLang="zh-CN" dirty="0" smtClean="0"/>
              <a:t>-791049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06B33-BD50-4973-A02E-54C7B31D9E5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8799B-4655-4258-8A26-107C148C46FA}" type="datetimeFigureOut">
              <a:rPr lang="zh-CN" altLang="en-US" smtClean="0"/>
              <a:t>2017/5/31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DC80-7304-42FF-B73E-E917F4A023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 rot="8940187" flipV="1">
            <a:off x="7075674" y="4992557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rot="8940187" flipV="1">
            <a:off x="4107433" y="4486224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 rot="8940187" flipV="1">
            <a:off x="3224564" y="171637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 rot="8940187" flipV="1">
            <a:off x="1551281" y="4611566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 rot="8940187" flipV="1">
            <a:off x="5693040" y="180864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169843" y="1846431"/>
            <a:ext cx="9852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sequence-to-sequence</a:t>
            </a:r>
          </a:p>
          <a:p>
            <a:pPr algn="ctr"/>
            <a:r>
              <a:rPr lang="en-US" altLang="zh-CN" sz="6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model</a:t>
            </a:r>
            <a:endParaRPr lang="zh-CN" altLang="zh-CN" sz="6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80312" y="4295409"/>
            <a:ext cx="4514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Shipan</a:t>
            </a:r>
            <a:r>
              <a:rPr lang="en-US" altLang="zh-CN" sz="40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4000" b="1" dirty="0" err="1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Ren</a:t>
            </a:r>
            <a:endParaRPr lang="en-US" altLang="zh-CN" sz="40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768784" y="3406140"/>
            <a:ext cx="654432" cy="45719"/>
          </a:xfrm>
          <a:prstGeom prst="ellipse">
            <a:avLst/>
          </a:prstGeom>
          <a:gradFill>
            <a:gsLst>
              <a:gs pos="30000">
                <a:schemeClr val="bg1">
                  <a:alpha val="50000"/>
                </a:schemeClr>
              </a:gs>
              <a:gs pos="8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" fill="hold"/>
                                        <p:tgtEl>
                                          <p:spTgt spid="5"/>
                                        </p:tgtEl>
                                      </p:cBhvr>
                                      <p:by x="20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xit" presetSubtype="16" fill="hold" grpId="2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0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2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2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4.79167E-6 4.07407E-6 L 4.79167E-6 -0.02107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7578 -0.45856 L -0.35729 0.33889 " pathEditMode="relative" rAng="0" ptsTypes="AA">
                                      <p:cBhvr>
                                        <p:cTn id="29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54" y="3986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39" dur="1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3151 -0.70324 L -0.35729 0.33889 " pathEditMode="relative" rAng="0" ptsTypes="AA">
                                      <p:cBhvr>
                                        <p:cTn id="44" dur="1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40" y="5210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49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2" grpId="0"/>
      <p:bldP spid="2" grpId="1"/>
      <p:bldP spid="2" grpId="2"/>
      <p:bldP spid="3" grpId="0"/>
      <p:bldP spid="3" grpId="1"/>
      <p:bldP spid="5" grpId="0" animBg="1"/>
      <p:bldP spid="5" grpId="1" animBg="1"/>
      <p:bldP spid="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8940187" flipV="1">
            <a:off x="7075674" y="4992557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8940187" flipV="1">
            <a:off x="4107433" y="4486224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8940187" flipV="1">
            <a:off x="3224564" y="171637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8940187" flipV="1">
            <a:off x="1551281" y="4611566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8940187" flipV="1">
            <a:off x="5693040" y="180864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68784" y="3406140"/>
            <a:ext cx="654432" cy="45719"/>
          </a:xfrm>
          <a:prstGeom prst="ellipse">
            <a:avLst/>
          </a:prstGeom>
          <a:gradFill>
            <a:gsLst>
              <a:gs pos="30000">
                <a:schemeClr val="bg1">
                  <a:alpha val="50000"/>
                </a:schemeClr>
              </a:gs>
              <a:gs pos="8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204685" y="478993"/>
            <a:ext cx="5165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双</a:t>
            </a:r>
            <a:r>
              <a:rPr lang="zh-CN" altLang="en-US" sz="4000" b="1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周完成任务</a:t>
            </a:r>
            <a:endParaRPr lang="zh-CN" altLang="en-US" sz="4000" b="1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7886" y="1661765"/>
            <a:ext cx="843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通过阅读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paper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、书籍等相关材料，学习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RNN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，</a:t>
            </a:r>
            <a:r>
              <a:rPr lang="en-US" altLang="zh-CN" sz="2800" dirty="0" err="1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lstm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，</a:t>
            </a:r>
            <a:r>
              <a:rPr lang="en-US" altLang="zh-CN" sz="2800" dirty="0" err="1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gru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，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seq2seq</a:t>
            </a:r>
            <a:endParaRPr lang="zh-CN" altLang="en-US" sz="28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7886" y="3059667"/>
            <a:ext cx="739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熟悉</a:t>
            </a:r>
            <a:r>
              <a:rPr lang="en-US" altLang="zh-CN" sz="2800" dirty="0" err="1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tensorflow</a:t>
            </a:r>
            <a:endParaRPr lang="zh-CN" altLang="en-US" sz="28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7886" y="4112779"/>
            <a:ext cx="8502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阅读代码，撰写代码文档</a:t>
            </a:r>
            <a:endParaRPr lang="zh-CN" altLang="en-US" sz="28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956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20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xit" presetSubtype="16" fill="hold" grpId="2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7578 -0.45856 L -0.35729 0.33889 " pathEditMode="relative" rAng="0" ptsTypes="AA">
                                      <p:cBhvr>
                                        <p:cTn id="17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54" y="3986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3151 -0.70324 L -0.35729 0.33889 " pathEditMode="relative" rAng="0" ptsTypes="AA">
                                      <p:cBhvr>
                                        <p:cTn id="32" dur="1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40" y="521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37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8940187" flipV="1">
            <a:off x="7075674" y="4992557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8940187" flipV="1">
            <a:off x="4107433" y="4486224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8940187" flipV="1">
            <a:off x="3224564" y="171637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8940187" flipV="1">
            <a:off x="1551281" y="4611566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8940187" flipV="1">
            <a:off x="5693040" y="180864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68784" y="3406140"/>
            <a:ext cx="654432" cy="45719"/>
          </a:xfrm>
          <a:prstGeom prst="ellipse">
            <a:avLst/>
          </a:prstGeom>
          <a:gradFill>
            <a:gsLst>
              <a:gs pos="30000">
                <a:schemeClr val="bg1">
                  <a:alpha val="50000"/>
                </a:schemeClr>
              </a:gs>
              <a:gs pos="8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2" y="1899284"/>
            <a:ext cx="8029575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2670" y="5544457"/>
            <a:ext cx="5987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RNN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68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20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xit" presetSubtype="16" fill="hold" grpId="2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7578 -0.45856 L -0.35729 0.33889 " pathEditMode="relative" rAng="0" ptsTypes="AA">
                                      <p:cBhvr>
                                        <p:cTn id="17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54" y="3986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3151 -0.70324 L -0.35729 0.33889 " pathEditMode="relative" rAng="0" ptsTypes="AA">
                                      <p:cBhvr>
                                        <p:cTn id="32" dur="1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40" y="521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37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9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8940187" flipV="1">
            <a:off x="7075674" y="4992557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8940187" flipV="1">
            <a:off x="4107433" y="4486224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8940187" flipV="1">
            <a:off x="3224564" y="171637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8940187" flipV="1">
            <a:off x="1551281" y="4611566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8940187" flipV="1">
            <a:off x="5693040" y="180864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68784" y="3406140"/>
            <a:ext cx="654432" cy="45719"/>
          </a:xfrm>
          <a:prstGeom prst="ellipse">
            <a:avLst/>
          </a:prstGeom>
          <a:gradFill>
            <a:gsLst>
              <a:gs pos="30000">
                <a:schemeClr val="bg1">
                  <a:alpha val="50000"/>
                </a:schemeClr>
              </a:gs>
              <a:gs pos="8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892670" y="5529943"/>
            <a:ext cx="5987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err="1" smtClean="0">
                <a:solidFill>
                  <a:schemeClr val="bg1"/>
                </a:solidFill>
              </a:rPr>
              <a:t>lstm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804988"/>
            <a:ext cx="70580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5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20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xit" presetSubtype="16" fill="hold" grpId="2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7578 -0.45856 L -0.35729 0.33889 " pathEditMode="relative" rAng="0" ptsTypes="AA">
                                      <p:cBhvr>
                                        <p:cTn id="17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54" y="3986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3151 -0.70324 L -0.35729 0.33889 " pathEditMode="relative" rAng="0" ptsTypes="AA">
                                      <p:cBhvr>
                                        <p:cTn id="32" dur="1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40" y="521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37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8940187" flipV="1">
            <a:off x="7075674" y="4992557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8940187" flipV="1">
            <a:off x="4107433" y="4486224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8940187" flipV="1">
            <a:off x="3224564" y="171637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8940187" flipV="1">
            <a:off x="1551281" y="4611566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8940187" flipV="1">
            <a:off x="5693040" y="180864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68784" y="3406140"/>
            <a:ext cx="654432" cy="45719"/>
          </a:xfrm>
          <a:prstGeom prst="ellipse">
            <a:avLst/>
          </a:prstGeom>
          <a:gradFill>
            <a:gsLst>
              <a:gs pos="30000">
                <a:schemeClr val="bg1">
                  <a:alpha val="50000"/>
                </a:schemeClr>
              </a:gs>
              <a:gs pos="8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38856" y="592712"/>
            <a:ext cx="96064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一、经典</a:t>
            </a:r>
            <a:r>
              <a:rPr lang="zh-CN" altLang="en-US" sz="4000" b="1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的</a:t>
            </a:r>
            <a:r>
              <a:rPr lang="en-US" altLang="zh-CN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sequence-to-sequence</a:t>
            </a:r>
            <a:r>
              <a:rPr lang="zh-CN" altLang="en-US" sz="4000" b="1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模型</a:t>
            </a:r>
          </a:p>
        </p:txBody>
      </p:sp>
      <p:pic>
        <p:nvPicPr>
          <p:cNvPr id="13" name="图片 12" descr="C:\Users\rsp\Desktop\2017011822274704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370" y="1552524"/>
            <a:ext cx="7025527" cy="280292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矩形 7"/>
          <p:cNvSpPr/>
          <p:nvPr/>
        </p:nvSpPr>
        <p:spPr>
          <a:xfrm>
            <a:off x="986971" y="4649352"/>
            <a:ext cx="10479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   经典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的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sequence-to-sequence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模型由两个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RNN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网络构成，一个被称为“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encoder”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，另一个则称为“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decoder”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，前者负责把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variable-length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序列编码成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fixed-length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向量表示，后者负责把</a:t>
            </a:r>
            <a:r>
              <a:rPr lang="en-US" altLang="zh-CN" sz="2800" dirty="0" err="1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fixed_length</a:t>
            </a:r>
            <a:r>
              <a:rPr lang="zh-CN" altLang="en-US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向量表示解码成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variable-length</a:t>
            </a:r>
            <a:r>
              <a:rPr lang="zh-CN" altLang="en-US" sz="28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输出。</a:t>
            </a:r>
            <a:endParaRPr lang="zh-CN" altLang="en-US" sz="28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20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xit" presetSubtype="16" fill="hold" grpId="2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7578 -0.45856 L -0.35729 0.33889 " pathEditMode="relative" rAng="0" ptsTypes="AA">
                                      <p:cBhvr>
                                        <p:cTn id="17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54" y="3986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3151 -0.70324 L -0.35729 0.33889 " pathEditMode="relative" rAng="0" ptsTypes="AA">
                                      <p:cBhvr>
                                        <p:cTn id="32" dur="1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40" y="521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37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9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8940187" flipV="1">
            <a:off x="7075674" y="4992557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8940187" flipV="1">
            <a:off x="4107433" y="4486224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8940187" flipV="1">
            <a:off x="3224564" y="171637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8940187" flipV="1">
            <a:off x="1551281" y="4611566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8940187" flipV="1">
            <a:off x="5693040" y="180864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68784" y="3406140"/>
            <a:ext cx="654432" cy="45719"/>
          </a:xfrm>
          <a:prstGeom prst="ellipse">
            <a:avLst/>
          </a:prstGeom>
          <a:gradFill>
            <a:gsLst>
              <a:gs pos="30000">
                <a:schemeClr val="bg1">
                  <a:alpha val="50000"/>
                </a:schemeClr>
              </a:gs>
              <a:gs pos="8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38856" y="592712"/>
            <a:ext cx="83920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二</a:t>
            </a:r>
            <a:r>
              <a:rPr lang="zh-CN" altLang="en-US" sz="4000" b="1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、改进的模型</a:t>
            </a:r>
            <a:r>
              <a:rPr lang="en-US" altLang="zh-CN" sz="4000" b="1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——</a:t>
            </a:r>
            <a:r>
              <a:rPr lang="zh-CN" altLang="en-US" sz="4000" b="1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加入注意力机制</a:t>
            </a:r>
            <a:endParaRPr lang="zh-CN" altLang="en-US" sz="4000" b="1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1910246" y="1501305"/>
            <a:ext cx="3598297" cy="3529038"/>
          </a:xfrm>
          <a:prstGeom prst="rect">
            <a:avLst/>
          </a:prstGeom>
        </p:spPr>
      </p:pic>
      <p:pic>
        <p:nvPicPr>
          <p:cNvPr id="12" name="图片 11"/>
          <p:cNvPicPr/>
          <p:nvPr/>
        </p:nvPicPr>
        <p:blipFill>
          <a:blip r:embed="rId3"/>
          <a:stretch>
            <a:fillRect/>
          </a:stretch>
        </p:blipFill>
        <p:spPr>
          <a:xfrm>
            <a:off x="6257783" y="2305372"/>
            <a:ext cx="2989591" cy="259963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29676" y="5237167"/>
            <a:ext cx="8704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8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这个</a:t>
            </a:r>
            <a:r>
              <a:rPr lang="zh-CN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机制中，解码不再依赖单一的定长向量，而是依赖所有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encoder</a:t>
            </a:r>
            <a:r>
              <a:rPr lang="zh-CN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状态关于</a:t>
            </a:r>
            <a:r>
              <a:rPr lang="en-US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decoder</a:t>
            </a:r>
            <a:r>
              <a:rPr lang="zh-CN" altLang="zh-CN" sz="28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当前输出的加权求和。</a:t>
            </a:r>
            <a:endParaRPr lang="zh-CN" altLang="en-US" sz="28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565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20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xit" presetSubtype="16" fill="hold" grpId="2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7578 -0.45856 L -0.35729 0.33889 " pathEditMode="relative" rAng="0" ptsTypes="AA">
                                      <p:cBhvr>
                                        <p:cTn id="17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54" y="3986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3151 -0.70324 L -0.35729 0.33889 " pathEditMode="relative" rAng="0" ptsTypes="AA">
                                      <p:cBhvr>
                                        <p:cTn id="32" dur="1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40" y="521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37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8940187" flipV="1">
            <a:off x="7075674" y="4992557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8940187" flipV="1">
            <a:off x="4107433" y="4486224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8940187" flipV="1">
            <a:off x="3224564" y="171637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8940187" flipV="1">
            <a:off x="1551281" y="4611566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8940187" flipV="1">
            <a:off x="5693040" y="180864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68784" y="3406140"/>
            <a:ext cx="654432" cy="45719"/>
          </a:xfrm>
          <a:prstGeom prst="ellipse">
            <a:avLst/>
          </a:prstGeom>
          <a:gradFill>
            <a:gsLst>
              <a:gs pos="30000">
                <a:schemeClr val="bg1">
                  <a:alpha val="50000"/>
                </a:schemeClr>
              </a:gs>
              <a:gs pos="8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38856" y="59271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三、其他策略</a:t>
            </a:r>
            <a:endParaRPr lang="zh-CN" altLang="en-US" sz="4000" b="1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73407" y="1554421"/>
            <a:ext cx="97971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sample </a:t>
            </a:r>
            <a:r>
              <a:rPr lang="en-US" altLang="zh-CN" sz="3200" dirty="0" err="1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softmax</a:t>
            </a:r>
            <a:r>
              <a:rPr lang="zh-CN" altLang="en-US" sz="32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策略</a:t>
            </a:r>
            <a:r>
              <a:rPr lang="zh-CN" altLang="en-US" sz="3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   </a:t>
            </a:r>
            <a:endParaRPr lang="en-US" altLang="zh-CN" sz="3200" dirty="0" smtClean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03897" y="2520840"/>
            <a:ext cx="97971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b</a:t>
            </a:r>
            <a:r>
              <a:rPr lang="en-US" altLang="zh-CN" sz="3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ucketing</a:t>
            </a:r>
            <a:r>
              <a:rPr lang="zh-CN" altLang="en-US" sz="3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策略</a:t>
            </a:r>
            <a:endParaRPr lang="en-US" altLang="zh-CN" sz="3200" dirty="0" smtClean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3407" y="3406140"/>
            <a:ext cx="451459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200">
                <a:solidFill>
                  <a:schemeClr val="bg1"/>
                </a:solidFill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en-US" altLang="zh-CN" dirty="0" smtClean="0"/>
              <a:t>beam </a:t>
            </a:r>
            <a:r>
              <a:rPr lang="en-US" altLang="zh-CN" dirty="0"/>
              <a:t>search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690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20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xit" presetSubtype="16" fill="hold" grpId="2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7578 -0.45856 L -0.35729 0.33889 " pathEditMode="relative" rAng="0" ptsTypes="AA">
                                      <p:cBhvr>
                                        <p:cTn id="17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54" y="3986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3151 -0.70324 L -0.35729 0.33889 " pathEditMode="relative" rAng="0" ptsTypes="AA">
                                      <p:cBhvr>
                                        <p:cTn id="32" dur="1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40" y="521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37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9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8940187" flipV="1">
            <a:off x="7075674" y="4992557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8940187" flipV="1">
            <a:off x="4107433" y="4486224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8940187" flipV="1">
            <a:off x="3224564" y="171637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8940187" flipV="1">
            <a:off x="1551281" y="4611566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8940187" flipV="1">
            <a:off x="5693040" y="1808645"/>
            <a:ext cx="1353810" cy="75573"/>
          </a:xfrm>
          <a:custGeom>
            <a:avLst/>
            <a:gdLst>
              <a:gd name="connsiteX0" fmla="*/ 375899 w 3658771"/>
              <a:gd name="connsiteY0" fmla="*/ 66655 h 351772"/>
              <a:gd name="connsiteX1" fmla="*/ 3658744 w 3658771"/>
              <a:gd name="connsiteY1" fmla="*/ 21685 h 351772"/>
              <a:gd name="connsiteX2" fmla="*/ 435859 w 3658771"/>
              <a:gd name="connsiteY2" fmla="*/ 351469 h 351772"/>
              <a:gd name="connsiteX3" fmla="*/ 375899 w 3658771"/>
              <a:gd name="connsiteY3" fmla="*/ 66655 h 35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771" h="351772">
                <a:moveTo>
                  <a:pt x="375899" y="66655"/>
                </a:moveTo>
                <a:cubicBezTo>
                  <a:pt x="913047" y="11691"/>
                  <a:pt x="3648751" y="-25784"/>
                  <a:pt x="3658744" y="21685"/>
                </a:cubicBezTo>
                <a:cubicBezTo>
                  <a:pt x="3668737" y="69154"/>
                  <a:pt x="978003" y="341476"/>
                  <a:pt x="435859" y="351469"/>
                </a:cubicBezTo>
                <a:cubicBezTo>
                  <a:pt x="-106285" y="361462"/>
                  <a:pt x="-161249" y="121619"/>
                  <a:pt x="375899" y="6665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0000">
                <a:srgbClr val="FBFFFE">
                  <a:alpha val="5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68784" y="3406140"/>
            <a:ext cx="654432" cy="45719"/>
          </a:xfrm>
          <a:prstGeom prst="ellipse">
            <a:avLst/>
          </a:prstGeom>
          <a:gradFill>
            <a:gsLst>
              <a:gs pos="30000">
                <a:schemeClr val="bg1">
                  <a:alpha val="50000"/>
                </a:schemeClr>
              </a:gs>
              <a:gs pos="8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38856" y="59271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四</a:t>
            </a:r>
            <a:r>
              <a:rPr lang="zh-CN" altLang="en-US" sz="4000" b="1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、代码实现</a:t>
            </a:r>
            <a:endParaRPr lang="zh-CN" altLang="en-US" sz="4000" b="1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3407" y="1856228"/>
            <a:ext cx="451459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200">
                <a:solidFill>
                  <a:schemeClr val="bg1"/>
                </a:solidFill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详见代码文档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942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20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xit" presetSubtype="16" fill="hold" grpId="2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7578 -0.45856 L -0.35729 0.33889 " pathEditMode="relative" rAng="0" ptsTypes="AA">
                                      <p:cBhvr>
                                        <p:cTn id="17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54" y="3986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3151 -0.70324 L -0.35729 0.33889 " pathEditMode="relative" rAng="0" ptsTypes="AA">
                                      <p:cBhvr>
                                        <p:cTn id="32" dur="1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40" y="521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2357 -0.6 L -0.35729 0.33889 " pathEditMode="relative" rAng="0" ptsTypes="AA">
                                      <p:cBhvr>
                                        <p:cTn id="37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49" y="4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72464" y="2981849"/>
            <a:ext cx="2624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谢  谢 </a:t>
            </a:r>
            <a:endParaRPr lang="zh-CN" alt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google">
      <a:dk1>
        <a:sysClr val="windowText" lastClr="000000"/>
      </a:dk1>
      <a:lt1>
        <a:sysClr val="window" lastClr="FFFFFF"/>
      </a:lt1>
      <a:dk2>
        <a:srgbClr val="101010"/>
      </a:dk2>
      <a:lt2>
        <a:srgbClr val="F2F2F2"/>
      </a:lt2>
      <a:accent1>
        <a:srgbClr val="4384F1"/>
      </a:accent1>
      <a:accent2>
        <a:srgbClr val="E94236"/>
      </a:accent2>
      <a:accent3>
        <a:srgbClr val="FBBD06"/>
      </a:accent3>
      <a:accent4>
        <a:srgbClr val="33A952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Helvetica"/>
        <a:ea typeface="时尚中黑简体"/>
        <a:cs typeface=""/>
      </a:majorFont>
      <a:minorFont>
        <a:latin typeface="Helvetica"/>
        <a:ea typeface="方正兰亭超细黑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238</Words>
  <Application>Microsoft Office PowerPoint</Application>
  <PresentationFormat>自定义</PresentationFormat>
  <Paragraphs>25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rsp</cp:lastModifiedBy>
  <cp:revision>171</cp:revision>
  <dcterms:created xsi:type="dcterms:W3CDTF">2015-09-30T13:08:00Z</dcterms:created>
  <dcterms:modified xsi:type="dcterms:W3CDTF">2017-05-31T06:05:28Z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