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2" r:id="rId3"/>
    <p:sldId id="263" r:id="rId4"/>
    <p:sldId id="267" r:id="rId5"/>
    <p:sldId id="258" r:id="rId6"/>
    <p:sldId id="264" r:id="rId7"/>
    <p:sldId id="268" r:id="rId8"/>
    <p:sldId id="266" r:id="rId9"/>
    <p:sldId id="269" r:id="rId10"/>
    <p:sldId id="270" r:id="rId11"/>
    <p:sldId id="272" r:id="rId12"/>
    <p:sldId id="271" r:id="rId13"/>
    <p:sldId id="265" r:id="rId14"/>
    <p:sldId id="260" r:id="rId15"/>
    <p:sldId id="26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30" autoAdjust="0"/>
  </p:normalViewPr>
  <p:slideViewPr>
    <p:cSldViewPr snapToGrid="0">
      <p:cViewPr varScale="1">
        <p:scale>
          <a:sx n="80" d="100"/>
          <a:sy n="80" d="100"/>
        </p:scale>
        <p:origin x="62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F5755-E62A-451E-B273-10D7F2E6B2FC}" type="datetimeFigureOut">
              <a:rPr lang="zh-CN" altLang="en-US" smtClean="0"/>
              <a:t>2020/4/14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665A9-14AC-49A9-BE9E-6A6825FF8648}" type="slidenum">
              <a:rPr lang="zh-CN" altLang="en-US" smtClean="0"/>
              <a:t>‹#›</a:t>
            </a:fld>
            <a:endParaRPr lang="zh-CN" altLang="en-US"/>
          </a:p>
        </p:txBody>
      </p:sp>
    </p:spTree>
    <p:extLst>
      <p:ext uri="{BB962C8B-B14F-4D97-AF65-F5344CB8AC3E}">
        <p14:creationId xmlns:p14="http://schemas.microsoft.com/office/powerpoint/2010/main" val="58395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1665A9-14AC-49A9-BE9E-6A6825FF8648}" type="slidenum">
              <a:rPr lang="zh-CN" altLang="en-US" smtClean="0"/>
              <a:t>2</a:t>
            </a:fld>
            <a:endParaRPr lang="zh-CN" altLang="en-US"/>
          </a:p>
        </p:txBody>
      </p:sp>
    </p:spTree>
    <p:extLst>
      <p:ext uri="{BB962C8B-B14F-4D97-AF65-F5344CB8AC3E}">
        <p14:creationId xmlns:p14="http://schemas.microsoft.com/office/powerpoint/2010/main" val="383975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1665A9-14AC-49A9-BE9E-6A6825FF8648}" type="slidenum">
              <a:rPr lang="zh-CN" altLang="en-US" smtClean="0"/>
              <a:t>6</a:t>
            </a:fld>
            <a:endParaRPr lang="zh-CN" altLang="en-US"/>
          </a:p>
        </p:txBody>
      </p:sp>
    </p:spTree>
    <p:extLst>
      <p:ext uri="{BB962C8B-B14F-4D97-AF65-F5344CB8AC3E}">
        <p14:creationId xmlns:p14="http://schemas.microsoft.com/office/powerpoint/2010/main" val="74623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71665A9-14AC-49A9-BE9E-6A6825FF8648}" type="slidenum">
              <a:rPr lang="zh-CN" altLang="en-US" smtClean="0"/>
              <a:t>7</a:t>
            </a:fld>
            <a:endParaRPr lang="zh-CN" altLang="en-US"/>
          </a:p>
        </p:txBody>
      </p:sp>
    </p:spTree>
    <p:extLst>
      <p:ext uri="{BB962C8B-B14F-4D97-AF65-F5344CB8AC3E}">
        <p14:creationId xmlns:p14="http://schemas.microsoft.com/office/powerpoint/2010/main" val="2583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1665A9-14AC-49A9-BE9E-6A6825FF8648}" type="slidenum">
              <a:rPr lang="zh-CN" altLang="en-US" smtClean="0"/>
              <a:t>8</a:t>
            </a:fld>
            <a:endParaRPr lang="zh-CN" altLang="en-US"/>
          </a:p>
        </p:txBody>
      </p:sp>
    </p:spTree>
    <p:extLst>
      <p:ext uri="{BB962C8B-B14F-4D97-AF65-F5344CB8AC3E}">
        <p14:creationId xmlns:p14="http://schemas.microsoft.com/office/powerpoint/2010/main" val="319173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1665A9-14AC-49A9-BE9E-6A6825FF8648}" type="slidenum">
              <a:rPr lang="zh-CN" altLang="en-US" smtClean="0"/>
              <a:t>9</a:t>
            </a:fld>
            <a:endParaRPr lang="zh-CN" altLang="en-US"/>
          </a:p>
        </p:txBody>
      </p:sp>
    </p:spTree>
    <p:extLst>
      <p:ext uri="{BB962C8B-B14F-4D97-AF65-F5344CB8AC3E}">
        <p14:creationId xmlns:p14="http://schemas.microsoft.com/office/powerpoint/2010/main" val="169747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a:p>
        </p:txBody>
      </p:sp>
      <p:sp>
        <p:nvSpPr>
          <p:cNvPr id="4" name="灯片编号占位符 3"/>
          <p:cNvSpPr>
            <a:spLocks noGrp="1"/>
          </p:cNvSpPr>
          <p:nvPr>
            <p:ph type="sldNum" sz="quarter" idx="10"/>
          </p:nvPr>
        </p:nvSpPr>
        <p:spPr/>
        <p:txBody>
          <a:bodyPr/>
          <a:lstStyle/>
          <a:p>
            <a:fld id="{A71665A9-14AC-49A9-BE9E-6A6825FF8648}" type="slidenum">
              <a:rPr lang="zh-CN" altLang="en-US" smtClean="0"/>
              <a:t>12</a:t>
            </a:fld>
            <a:endParaRPr lang="zh-CN" altLang="en-US"/>
          </a:p>
        </p:txBody>
      </p:sp>
    </p:spTree>
    <p:extLst>
      <p:ext uri="{BB962C8B-B14F-4D97-AF65-F5344CB8AC3E}">
        <p14:creationId xmlns:p14="http://schemas.microsoft.com/office/powerpoint/2010/main" val="1884939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1D7E2FCA-9856-46E3-AC4B-9DF1BAF35FEF}" type="datetimeFigureOut">
              <a:rPr lang="zh-CN" altLang="en-US" smtClean="0"/>
              <a:t>2020/4/14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30A930-4320-473B-9012-73DDE2E3B2EB}" type="slidenum">
              <a:rPr lang="zh-CN" altLang="en-US" smtClean="0"/>
              <a:t>‹#›</a:t>
            </a:fld>
            <a:endParaRPr lang="zh-CN" altLang="en-US"/>
          </a:p>
        </p:txBody>
      </p:sp>
    </p:spTree>
    <p:extLst>
      <p:ext uri="{BB962C8B-B14F-4D97-AF65-F5344CB8AC3E}">
        <p14:creationId xmlns:p14="http://schemas.microsoft.com/office/powerpoint/2010/main" val="1659998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D7E2FCA-9856-46E3-AC4B-9DF1BAF35FEF}" type="datetimeFigureOut">
              <a:rPr lang="zh-CN" altLang="en-US" smtClean="0"/>
              <a:t>2020/4/14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30A930-4320-473B-9012-73DDE2E3B2EB}" type="slidenum">
              <a:rPr lang="zh-CN" altLang="en-US" smtClean="0"/>
              <a:t>‹#›</a:t>
            </a:fld>
            <a:endParaRPr lang="zh-CN" altLang="en-US"/>
          </a:p>
        </p:txBody>
      </p:sp>
    </p:spTree>
    <p:extLst>
      <p:ext uri="{BB962C8B-B14F-4D97-AF65-F5344CB8AC3E}">
        <p14:creationId xmlns:p14="http://schemas.microsoft.com/office/powerpoint/2010/main" val="158121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D7E2FCA-9856-46E3-AC4B-9DF1BAF35FEF}" type="datetimeFigureOut">
              <a:rPr lang="zh-CN" altLang="en-US" smtClean="0"/>
              <a:t>2020/4/14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30A930-4320-473B-9012-73DDE2E3B2EB}" type="slidenum">
              <a:rPr lang="zh-CN" altLang="en-US" smtClean="0"/>
              <a:t>‹#›</a:t>
            </a:fld>
            <a:endParaRPr lang="zh-CN" altLang="en-US"/>
          </a:p>
        </p:txBody>
      </p:sp>
    </p:spTree>
    <p:extLst>
      <p:ext uri="{BB962C8B-B14F-4D97-AF65-F5344CB8AC3E}">
        <p14:creationId xmlns:p14="http://schemas.microsoft.com/office/powerpoint/2010/main" val="165137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D7E2FCA-9856-46E3-AC4B-9DF1BAF35FEF}" type="datetimeFigureOut">
              <a:rPr lang="zh-CN" altLang="en-US" smtClean="0"/>
              <a:t>2020/4/14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30A930-4320-473B-9012-73DDE2E3B2EB}" type="slidenum">
              <a:rPr lang="zh-CN" altLang="en-US" smtClean="0"/>
              <a:t>‹#›</a:t>
            </a:fld>
            <a:endParaRPr lang="zh-CN" altLang="en-US"/>
          </a:p>
        </p:txBody>
      </p:sp>
    </p:spTree>
    <p:extLst>
      <p:ext uri="{BB962C8B-B14F-4D97-AF65-F5344CB8AC3E}">
        <p14:creationId xmlns:p14="http://schemas.microsoft.com/office/powerpoint/2010/main" val="324037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1D7E2FCA-9856-46E3-AC4B-9DF1BAF35FEF}" type="datetimeFigureOut">
              <a:rPr lang="zh-CN" altLang="en-US" smtClean="0"/>
              <a:t>2020/4/14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30A930-4320-473B-9012-73DDE2E3B2EB}" type="slidenum">
              <a:rPr lang="zh-CN" altLang="en-US" smtClean="0"/>
              <a:t>‹#›</a:t>
            </a:fld>
            <a:endParaRPr lang="zh-CN" altLang="en-US"/>
          </a:p>
        </p:txBody>
      </p:sp>
    </p:spTree>
    <p:extLst>
      <p:ext uri="{BB962C8B-B14F-4D97-AF65-F5344CB8AC3E}">
        <p14:creationId xmlns:p14="http://schemas.microsoft.com/office/powerpoint/2010/main" val="295346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D7E2FCA-9856-46E3-AC4B-9DF1BAF35FEF}" type="datetimeFigureOut">
              <a:rPr lang="zh-CN" altLang="en-US" smtClean="0"/>
              <a:t>2020/4/14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30A930-4320-473B-9012-73DDE2E3B2EB}" type="slidenum">
              <a:rPr lang="zh-CN" altLang="en-US" smtClean="0"/>
              <a:t>‹#›</a:t>
            </a:fld>
            <a:endParaRPr lang="zh-CN" altLang="en-US"/>
          </a:p>
        </p:txBody>
      </p:sp>
    </p:spTree>
    <p:extLst>
      <p:ext uri="{BB962C8B-B14F-4D97-AF65-F5344CB8AC3E}">
        <p14:creationId xmlns:p14="http://schemas.microsoft.com/office/powerpoint/2010/main" val="189163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D7E2FCA-9856-46E3-AC4B-9DF1BAF35FEF}" type="datetimeFigureOut">
              <a:rPr lang="zh-CN" altLang="en-US" smtClean="0"/>
              <a:t>2020/4/14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F30A930-4320-473B-9012-73DDE2E3B2EB}" type="slidenum">
              <a:rPr lang="zh-CN" altLang="en-US" smtClean="0"/>
              <a:t>‹#›</a:t>
            </a:fld>
            <a:endParaRPr lang="zh-CN" altLang="en-US"/>
          </a:p>
        </p:txBody>
      </p:sp>
    </p:spTree>
    <p:extLst>
      <p:ext uri="{BB962C8B-B14F-4D97-AF65-F5344CB8AC3E}">
        <p14:creationId xmlns:p14="http://schemas.microsoft.com/office/powerpoint/2010/main" val="59850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D7E2FCA-9856-46E3-AC4B-9DF1BAF35FEF}" type="datetimeFigureOut">
              <a:rPr lang="zh-CN" altLang="en-US" smtClean="0"/>
              <a:t>2020/4/14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30A930-4320-473B-9012-73DDE2E3B2EB}" type="slidenum">
              <a:rPr lang="zh-CN" altLang="en-US" smtClean="0"/>
              <a:t>‹#›</a:t>
            </a:fld>
            <a:endParaRPr lang="zh-CN" altLang="en-US"/>
          </a:p>
        </p:txBody>
      </p:sp>
    </p:spTree>
    <p:extLst>
      <p:ext uri="{BB962C8B-B14F-4D97-AF65-F5344CB8AC3E}">
        <p14:creationId xmlns:p14="http://schemas.microsoft.com/office/powerpoint/2010/main" val="3117860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7E2FCA-9856-46E3-AC4B-9DF1BAF35FEF}" type="datetimeFigureOut">
              <a:rPr lang="zh-CN" altLang="en-US" smtClean="0"/>
              <a:t>2020/4/14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30A930-4320-473B-9012-73DDE2E3B2EB}" type="slidenum">
              <a:rPr lang="zh-CN" altLang="en-US" smtClean="0"/>
              <a:t>‹#›</a:t>
            </a:fld>
            <a:endParaRPr lang="zh-CN" altLang="en-US"/>
          </a:p>
        </p:txBody>
      </p:sp>
    </p:spTree>
    <p:extLst>
      <p:ext uri="{BB962C8B-B14F-4D97-AF65-F5344CB8AC3E}">
        <p14:creationId xmlns:p14="http://schemas.microsoft.com/office/powerpoint/2010/main" val="3214475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1D7E2FCA-9856-46E3-AC4B-9DF1BAF35FEF}" type="datetimeFigureOut">
              <a:rPr lang="zh-CN" altLang="en-US" smtClean="0"/>
              <a:t>2020/4/14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30A930-4320-473B-9012-73DDE2E3B2EB}" type="slidenum">
              <a:rPr lang="zh-CN" altLang="en-US" smtClean="0"/>
              <a:t>‹#›</a:t>
            </a:fld>
            <a:endParaRPr lang="zh-CN" altLang="en-US"/>
          </a:p>
        </p:txBody>
      </p:sp>
    </p:spTree>
    <p:extLst>
      <p:ext uri="{BB962C8B-B14F-4D97-AF65-F5344CB8AC3E}">
        <p14:creationId xmlns:p14="http://schemas.microsoft.com/office/powerpoint/2010/main" val="212777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1D7E2FCA-9856-46E3-AC4B-9DF1BAF35FEF}" type="datetimeFigureOut">
              <a:rPr lang="zh-CN" altLang="en-US" smtClean="0"/>
              <a:t>2020/4/14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30A930-4320-473B-9012-73DDE2E3B2EB}" type="slidenum">
              <a:rPr lang="zh-CN" altLang="en-US" smtClean="0"/>
              <a:t>‹#›</a:t>
            </a:fld>
            <a:endParaRPr lang="zh-CN" altLang="en-US"/>
          </a:p>
        </p:txBody>
      </p:sp>
    </p:spTree>
    <p:extLst>
      <p:ext uri="{BB962C8B-B14F-4D97-AF65-F5344CB8AC3E}">
        <p14:creationId xmlns:p14="http://schemas.microsoft.com/office/powerpoint/2010/main" val="2985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E2FCA-9856-46E3-AC4B-9DF1BAF35FEF}" type="datetimeFigureOut">
              <a:rPr lang="zh-CN" altLang="en-US" smtClean="0"/>
              <a:t>2020/4/14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0A930-4320-473B-9012-73DDE2E3B2EB}" type="slidenum">
              <a:rPr lang="zh-CN" altLang="en-US" smtClean="0"/>
              <a:t>‹#›</a:t>
            </a:fld>
            <a:endParaRPr lang="zh-CN" altLang="en-US"/>
          </a:p>
        </p:txBody>
      </p:sp>
    </p:spTree>
    <p:extLst>
      <p:ext uri="{BB962C8B-B14F-4D97-AF65-F5344CB8AC3E}">
        <p14:creationId xmlns:p14="http://schemas.microsoft.com/office/powerpoint/2010/main" val="196422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 Id="rId9"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b="1" dirty="0" smtClean="0"/>
              <a:t>Posterior Collapse</a:t>
            </a:r>
            <a:endParaRPr lang="zh-CN" altLang="en-US" dirty="0"/>
          </a:p>
        </p:txBody>
      </p:sp>
    </p:spTree>
    <p:extLst>
      <p:ext uri="{BB962C8B-B14F-4D97-AF65-F5344CB8AC3E}">
        <p14:creationId xmlns:p14="http://schemas.microsoft.com/office/powerpoint/2010/main" val="77083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646552"/>
          </a:xfrm>
        </p:spPr>
        <p:txBody>
          <a:bodyPr>
            <a:normAutofit fontScale="90000"/>
          </a:bodyPr>
          <a:lstStyle/>
          <a:p>
            <a:pPr algn="ctr"/>
            <a:r>
              <a:rPr lang="en-US" altLang="zh-CN" b="1" dirty="0" smtClean="0"/>
              <a:t>True data experiment results</a:t>
            </a:r>
            <a:endParaRPr lang="zh-CN" altLang="en-US" b="1" dirty="0"/>
          </a:p>
        </p:txBody>
      </p:sp>
      <p:pic>
        <p:nvPicPr>
          <p:cNvPr id="5" name="图片 4"/>
          <p:cNvPicPr>
            <a:picLocks noChangeAspect="1"/>
          </p:cNvPicPr>
          <p:nvPr/>
        </p:nvPicPr>
        <p:blipFill>
          <a:blip r:embed="rId2"/>
          <a:stretch>
            <a:fillRect/>
          </a:stretch>
        </p:blipFill>
        <p:spPr>
          <a:xfrm>
            <a:off x="1371194" y="1391054"/>
            <a:ext cx="9121334" cy="4737372"/>
          </a:xfrm>
          <a:prstGeom prst="rect">
            <a:avLst/>
          </a:prstGeom>
        </p:spPr>
      </p:pic>
    </p:spTree>
    <p:extLst>
      <p:ext uri="{BB962C8B-B14F-4D97-AF65-F5344CB8AC3E}">
        <p14:creationId xmlns:p14="http://schemas.microsoft.com/office/powerpoint/2010/main" val="101716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646552"/>
          </a:xfrm>
        </p:spPr>
        <p:txBody>
          <a:bodyPr>
            <a:normAutofit fontScale="90000"/>
          </a:bodyPr>
          <a:lstStyle/>
          <a:p>
            <a:pPr algn="ctr"/>
            <a:r>
              <a:rPr lang="en-US" altLang="zh-CN" b="1" dirty="0" smtClean="0"/>
              <a:t>True data experiment results</a:t>
            </a:r>
            <a:endParaRPr lang="zh-CN" altLang="en-US" b="1" dirty="0"/>
          </a:p>
        </p:txBody>
      </p:sp>
      <p:pic>
        <p:nvPicPr>
          <p:cNvPr id="3" name="图片 2"/>
          <p:cNvPicPr>
            <a:picLocks noChangeAspect="1"/>
          </p:cNvPicPr>
          <p:nvPr/>
        </p:nvPicPr>
        <p:blipFill>
          <a:blip r:embed="rId2"/>
          <a:stretch>
            <a:fillRect/>
          </a:stretch>
        </p:blipFill>
        <p:spPr>
          <a:xfrm>
            <a:off x="1632019" y="1472404"/>
            <a:ext cx="8737668" cy="4703040"/>
          </a:xfrm>
          <a:prstGeom prst="rect">
            <a:avLst/>
          </a:prstGeom>
        </p:spPr>
      </p:pic>
    </p:spTree>
    <p:extLst>
      <p:ext uri="{BB962C8B-B14F-4D97-AF65-F5344CB8AC3E}">
        <p14:creationId xmlns:p14="http://schemas.microsoft.com/office/powerpoint/2010/main" val="150347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706168" y="605983"/>
            <a:ext cx="10448925" cy="3028950"/>
          </a:xfrm>
          <a:prstGeom prst="rect">
            <a:avLst/>
          </a:prstGeom>
        </p:spPr>
      </p:pic>
      <p:sp>
        <p:nvSpPr>
          <p:cNvPr id="5" name="文本框 4"/>
          <p:cNvSpPr txBox="1"/>
          <p:nvPr/>
        </p:nvSpPr>
        <p:spPr>
          <a:xfrm>
            <a:off x="3492580" y="144318"/>
            <a:ext cx="5296643" cy="461665"/>
          </a:xfrm>
          <a:prstGeom prst="rect">
            <a:avLst/>
          </a:prstGeom>
          <a:noFill/>
        </p:spPr>
        <p:txBody>
          <a:bodyPr wrap="none" rtlCol="0">
            <a:spAutoFit/>
          </a:bodyPr>
          <a:lstStyle/>
          <a:p>
            <a:r>
              <a:rPr lang="zh-CN" altLang="en-US" sz="2400" b="1" dirty="0" smtClean="0"/>
              <a:t>对比本方法和</a:t>
            </a:r>
            <a:r>
              <a:rPr lang="en-US" altLang="zh-CN" sz="2400" b="1" dirty="0" err="1" smtClean="0"/>
              <a:t>VAE+annealing</a:t>
            </a:r>
            <a:r>
              <a:rPr lang="zh-CN" altLang="en-US" sz="2400" b="1" dirty="0" smtClean="0"/>
              <a:t>、</a:t>
            </a:r>
            <a:r>
              <a:rPr lang="en-US" altLang="zh-CN" sz="2400" b="1" dirty="0" smtClean="0"/>
              <a:t>β-</a:t>
            </a:r>
            <a:r>
              <a:rPr lang="en-US" altLang="zh-CN" sz="2400" b="1" dirty="0" err="1" smtClean="0"/>
              <a:t>vae</a:t>
            </a:r>
            <a:endParaRPr lang="zh-CN" altLang="en-US" sz="2400" b="1" dirty="0"/>
          </a:p>
        </p:txBody>
      </p:sp>
      <p:sp>
        <p:nvSpPr>
          <p:cNvPr id="6" name="文本框 5"/>
          <p:cNvSpPr txBox="1"/>
          <p:nvPr/>
        </p:nvSpPr>
        <p:spPr>
          <a:xfrm>
            <a:off x="227595" y="3896620"/>
            <a:ext cx="3978614" cy="2308324"/>
          </a:xfrm>
          <a:prstGeom prst="rect">
            <a:avLst/>
          </a:prstGeom>
          <a:noFill/>
        </p:spPr>
        <p:txBody>
          <a:bodyPr wrap="square" rtlCol="0">
            <a:spAutoFit/>
          </a:bodyPr>
          <a:lstStyle/>
          <a:p>
            <a:pPr>
              <a:lnSpc>
                <a:spcPct val="150000"/>
              </a:lnSpc>
            </a:pPr>
            <a:r>
              <a:rPr lang="zh-CN" altLang="en-US" sz="1600" b="1" dirty="0" smtClean="0"/>
              <a:t>对另外两个方法的评价：</a:t>
            </a:r>
            <a:endParaRPr lang="en-US" altLang="zh-CN" sz="1600" b="1" dirty="0" smtClean="0"/>
          </a:p>
          <a:p>
            <a:pPr>
              <a:lnSpc>
                <a:spcPct val="150000"/>
              </a:lnSpc>
            </a:pPr>
            <a:r>
              <a:rPr lang="en-US" altLang="zh-CN" sz="1600" dirty="0" smtClean="0"/>
              <a:t>1</a:t>
            </a:r>
            <a:r>
              <a:rPr lang="zh-CN" altLang="en-US" sz="1600" dirty="0" smtClean="0"/>
              <a:t>、之前通常的做法都是</a:t>
            </a:r>
            <a:r>
              <a:rPr lang="zh-CN" altLang="en-US" sz="1600" b="1" dirty="0" smtClean="0"/>
              <a:t>减弱</a:t>
            </a:r>
            <a:r>
              <a:rPr lang="en-US" altLang="zh-CN" sz="1600" b="1" dirty="0" smtClean="0"/>
              <a:t>KL</a:t>
            </a:r>
            <a:r>
              <a:rPr lang="zh-CN" altLang="en-US" sz="1600" b="1" dirty="0" smtClean="0"/>
              <a:t>项</a:t>
            </a:r>
            <a:r>
              <a:rPr lang="zh-CN" altLang="en-US" sz="1600" dirty="0" smtClean="0"/>
              <a:t>的正则化作用，因为</a:t>
            </a:r>
            <a:r>
              <a:rPr lang="en-US" altLang="zh-CN" sz="1600" dirty="0" smtClean="0"/>
              <a:t>ELBO</a:t>
            </a:r>
            <a:r>
              <a:rPr lang="zh-CN" altLang="en-US" sz="1600" dirty="0" smtClean="0"/>
              <a:t>中的</a:t>
            </a:r>
            <a:r>
              <a:rPr lang="en-US" altLang="zh-CN" sz="1600" dirty="0" smtClean="0"/>
              <a:t>KL</a:t>
            </a:r>
            <a:r>
              <a:rPr lang="zh-CN" altLang="en-US" sz="1600" dirty="0" smtClean="0"/>
              <a:t>项直观看起来</a:t>
            </a:r>
            <a:r>
              <a:rPr lang="zh-CN" altLang="en-US" sz="1600" b="1" dirty="0" smtClean="0"/>
              <a:t>最像是罪魁祸首</a:t>
            </a:r>
            <a:endParaRPr lang="en-US" altLang="zh-CN" sz="1600" b="1" dirty="0" smtClean="0"/>
          </a:p>
          <a:p>
            <a:pPr>
              <a:lnSpc>
                <a:spcPct val="150000"/>
              </a:lnSpc>
            </a:pPr>
            <a:r>
              <a:rPr lang="en-US" altLang="zh-CN" sz="1600" dirty="0" smtClean="0"/>
              <a:t>2</a:t>
            </a:r>
            <a:r>
              <a:rPr lang="zh-CN" altLang="en-US" sz="1600" dirty="0" smtClean="0"/>
              <a:t>、</a:t>
            </a:r>
            <a:r>
              <a:rPr lang="en-US" altLang="zh-CN" sz="1600" dirty="0" smtClean="0"/>
              <a:t>KL cost annealing</a:t>
            </a:r>
            <a:r>
              <a:rPr lang="zh-CN" altLang="en-US" sz="1600" dirty="0" smtClean="0"/>
              <a:t>和</a:t>
            </a:r>
            <a:r>
              <a:rPr lang="en-US" altLang="zh-CN" sz="1600" dirty="0" smtClean="0"/>
              <a:t>β-</a:t>
            </a:r>
            <a:r>
              <a:rPr lang="en-US" altLang="zh-CN" sz="1600" dirty="0" err="1" smtClean="0"/>
              <a:t>vae</a:t>
            </a:r>
            <a:r>
              <a:rPr lang="zh-CN" altLang="en-US" sz="1600" dirty="0" smtClean="0"/>
              <a:t>都是降低</a:t>
            </a:r>
            <a:r>
              <a:rPr lang="en-US" altLang="zh-CN" sz="1600" dirty="0" smtClean="0"/>
              <a:t>KL</a:t>
            </a:r>
            <a:r>
              <a:rPr lang="zh-CN" altLang="en-US" sz="1600" dirty="0" smtClean="0"/>
              <a:t>项的权重，等价于将</a:t>
            </a:r>
            <a:r>
              <a:rPr lang="en-US" altLang="zh-CN" sz="1600" dirty="0" smtClean="0">
                <a:latin typeface="Times New Roman" panose="02020603050405020304" pitchFamily="18" charset="0"/>
                <a:cs typeface="Times New Roman" panose="02020603050405020304" pitchFamily="18" charset="0"/>
              </a:rPr>
              <a:t>q</a:t>
            </a:r>
            <a:r>
              <a:rPr lang="el-GR" altLang="zh-CN" sz="1600" baseline="-25000" dirty="0" smtClean="0">
                <a:latin typeface="Times New Roman" panose="02020603050405020304" pitchFamily="18" charset="0"/>
                <a:cs typeface="Times New Roman" panose="02020603050405020304" pitchFamily="18" charset="0"/>
              </a:rPr>
              <a:t>φ</a:t>
            </a:r>
            <a:r>
              <a:rPr lang="el-GR" altLang="zh-CN" sz="1600" dirty="0" smtClean="0">
                <a:latin typeface="Times New Roman" panose="02020603050405020304" pitchFamily="18" charset="0"/>
                <a:cs typeface="Times New Roman" panose="02020603050405020304" pitchFamily="18" charset="0"/>
              </a:rPr>
              <a:t>(</a:t>
            </a:r>
            <a:r>
              <a:rPr lang="en-US" altLang="zh-CN" sz="1600" dirty="0" err="1" smtClean="0">
                <a:latin typeface="Times New Roman" panose="02020603050405020304" pitchFamily="18" charset="0"/>
                <a:cs typeface="Times New Roman" panose="02020603050405020304" pitchFamily="18" charset="0"/>
              </a:rPr>
              <a:t>z|x</a:t>
            </a:r>
            <a:r>
              <a:rPr lang="en-US" altLang="zh-CN" sz="1600" dirty="0" smtClean="0">
                <a:latin typeface="Times New Roman" panose="02020603050405020304" pitchFamily="18" charset="0"/>
                <a:cs typeface="Times New Roman" panose="02020603050405020304" pitchFamily="18" charset="0"/>
              </a:rPr>
              <a:t>)</a:t>
            </a:r>
            <a:r>
              <a:rPr lang="en-US" altLang="zh-CN" sz="1600" dirty="0" smtClean="0"/>
              <a:t> </a:t>
            </a:r>
            <a:r>
              <a:rPr lang="zh-CN" altLang="en-US" sz="1600" dirty="0" smtClean="0"/>
              <a:t>推离开</a:t>
            </a:r>
            <a:r>
              <a:rPr lang="en-US" altLang="zh-CN" sz="1600" dirty="0" smtClean="0"/>
              <a:t>p(z)</a:t>
            </a:r>
          </a:p>
        </p:txBody>
      </p:sp>
      <p:pic>
        <p:nvPicPr>
          <p:cNvPr id="7" name="图片 6"/>
          <p:cNvPicPr>
            <a:picLocks noChangeAspect="1"/>
          </p:cNvPicPr>
          <p:nvPr/>
        </p:nvPicPr>
        <p:blipFill>
          <a:blip r:embed="rId4"/>
          <a:stretch>
            <a:fillRect/>
          </a:stretch>
        </p:blipFill>
        <p:spPr>
          <a:xfrm>
            <a:off x="4947540" y="4210499"/>
            <a:ext cx="5878429" cy="445055"/>
          </a:xfrm>
          <a:prstGeom prst="rect">
            <a:avLst/>
          </a:prstGeom>
        </p:spPr>
      </p:pic>
      <p:sp>
        <p:nvSpPr>
          <p:cNvPr id="8" name="文本框 7"/>
          <p:cNvSpPr txBox="1"/>
          <p:nvPr/>
        </p:nvSpPr>
        <p:spPr>
          <a:xfrm>
            <a:off x="4894406" y="3740178"/>
            <a:ext cx="2492990" cy="369332"/>
          </a:xfrm>
          <a:prstGeom prst="rect">
            <a:avLst/>
          </a:prstGeom>
          <a:noFill/>
        </p:spPr>
        <p:txBody>
          <a:bodyPr wrap="none" rtlCol="0">
            <a:spAutoFit/>
          </a:bodyPr>
          <a:lstStyle/>
          <a:p>
            <a:r>
              <a:rPr lang="zh-CN" altLang="en-US" b="1" dirty="0" smtClean="0"/>
              <a:t>对三个评价量的作用：</a:t>
            </a:r>
            <a:endParaRPr lang="en-US" altLang="zh-CN" b="1" dirty="0" smtClean="0"/>
          </a:p>
        </p:txBody>
      </p:sp>
      <p:sp>
        <p:nvSpPr>
          <p:cNvPr id="9" name="文本框 8"/>
          <p:cNvSpPr txBox="1"/>
          <p:nvPr/>
        </p:nvSpPr>
        <p:spPr>
          <a:xfrm>
            <a:off x="4894406" y="4769455"/>
            <a:ext cx="7039051" cy="1938992"/>
          </a:xfrm>
          <a:prstGeom prst="rect">
            <a:avLst/>
          </a:prstGeom>
          <a:noFill/>
        </p:spPr>
        <p:txBody>
          <a:bodyPr wrap="square" rtlCol="0">
            <a:spAutoFit/>
          </a:bodyPr>
          <a:lstStyle/>
          <a:p>
            <a:pPr>
              <a:lnSpc>
                <a:spcPct val="150000"/>
              </a:lnSpc>
            </a:pPr>
            <a:r>
              <a:rPr lang="en-US" altLang="zh-CN" sz="1600" dirty="0" smtClean="0">
                <a:latin typeface="Times New Roman" panose="02020603050405020304" pitchFamily="18" charset="0"/>
                <a:ea typeface="宋体" panose="02010600030101010101" pitchFamily="2" charset="-122"/>
                <a:cs typeface="Times New Roman" panose="02020603050405020304" pitchFamily="18" charset="0"/>
              </a:rPr>
              <a:t>1</a:t>
            </a:r>
            <a:r>
              <a:rPr lang="zh-CN" altLang="en-US" sz="16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smtClean="0">
                <a:latin typeface="Times New Roman" panose="02020603050405020304" pitchFamily="18" charset="0"/>
                <a:ea typeface="宋体" panose="02010600030101010101" pitchFamily="2" charset="-122"/>
                <a:cs typeface="Times New Roman" panose="02020603050405020304" pitchFamily="18" charset="0"/>
              </a:rPr>
              <a:t>互信息</a:t>
            </a:r>
            <a:r>
              <a:rPr lang="zh-CN" altLang="en-US" sz="1600" dirty="0" smtClean="0">
                <a:latin typeface="Times New Roman" panose="02020603050405020304" pitchFamily="18" charset="0"/>
                <a:ea typeface="宋体" panose="02010600030101010101" pitchFamily="2" charset="-122"/>
                <a:cs typeface="Times New Roman" panose="02020603050405020304" pitchFamily="18" charset="0"/>
              </a:rPr>
              <a:t>代表了</a:t>
            </a:r>
            <a:r>
              <a:rPr lang="en-US" altLang="zh-CN" sz="1600" dirty="0" smtClean="0">
                <a:latin typeface="Times New Roman" panose="02020603050405020304" pitchFamily="18" charset="0"/>
                <a:ea typeface="宋体" panose="02010600030101010101" pitchFamily="2" charset="-122"/>
                <a:cs typeface="Times New Roman" panose="02020603050405020304" pitchFamily="18" charset="0"/>
              </a:rPr>
              <a:t>x</a:t>
            </a:r>
            <a:r>
              <a:rPr lang="zh-CN" altLang="en-US" sz="1600" dirty="0" smtClean="0">
                <a:latin typeface="Times New Roman" panose="02020603050405020304" pitchFamily="18" charset="0"/>
                <a:ea typeface="宋体" panose="02010600030101010101" pitchFamily="2" charset="-122"/>
                <a:cs typeface="Times New Roman" panose="02020603050405020304" pitchFamily="18" charset="0"/>
              </a:rPr>
              <a:t>和</a:t>
            </a:r>
            <a:r>
              <a:rPr lang="en-US" altLang="zh-CN" sz="1600" dirty="0" smtClean="0">
                <a:latin typeface="Times New Roman" panose="02020603050405020304" pitchFamily="18" charset="0"/>
                <a:ea typeface="宋体" panose="02010600030101010101" pitchFamily="2" charset="-122"/>
                <a:cs typeface="Times New Roman" panose="02020603050405020304" pitchFamily="18" charset="0"/>
              </a:rPr>
              <a:t>z</a:t>
            </a:r>
            <a:r>
              <a:rPr lang="zh-CN" altLang="en-US" sz="1600" dirty="0" smtClean="0">
                <a:latin typeface="Times New Roman" panose="02020603050405020304" pitchFamily="18" charset="0"/>
                <a:ea typeface="宋体" panose="02010600030101010101" pitchFamily="2" charset="-122"/>
                <a:cs typeface="Times New Roman" panose="02020603050405020304" pitchFamily="18" charset="0"/>
              </a:rPr>
              <a:t>之间的条件相关性，而</a:t>
            </a:r>
            <a:r>
              <a:rPr lang="zh-CN" altLang="en-US" sz="1600" b="1" dirty="0" smtClean="0">
                <a:latin typeface="Times New Roman" panose="02020603050405020304" pitchFamily="18" charset="0"/>
                <a:ea typeface="宋体" panose="02010600030101010101" pitchFamily="2" charset="-122"/>
                <a:cs typeface="Times New Roman" panose="02020603050405020304" pitchFamily="18" charset="0"/>
              </a:rPr>
              <a:t>互信息</a:t>
            </a:r>
            <a:r>
              <a:rPr lang="zh-CN" altLang="en-US" sz="1600" dirty="0" smtClean="0">
                <a:latin typeface="Times New Roman" panose="02020603050405020304" pitchFamily="18" charset="0"/>
                <a:ea typeface="宋体" panose="02010600030101010101" pitchFamily="2" charset="-122"/>
                <a:cs typeface="Times New Roman" panose="02020603050405020304" pitchFamily="18" charset="0"/>
              </a:rPr>
              <a:t>越大说明隐变量中被编码的信息越多。</a:t>
            </a:r>
            <a:endParaRPr lang="en-US" altLang="zh-CN" sz="16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1600" dirty="0" smtClean="0">
                <a:latin typeface="Times New Roman" panose="02020603050405020304" pitchFamily="18" charset="0"/>
                <a:ea typeface="宋体" panose="02010600030101010101" pitchFamily="2" charset="-122"/>
                <a:cs typeface="Times New Roman" panose="02020603050405020304" pitchFamily="18" charset="0"/>
              </a:rPr>
              <a:t>2</a:t>
            </a:r>
            <a:r>
              <a:rPr lang="zh-CN" altLang="en-US" sz="16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b="1" dirty="0" smtClean="0">
                <a:latin typeface="Times New Roman" panose="02020603050405020304" pitchFamily="18" charset="0"/>
                <a:ea typeface="宋体" panose="02010600030101010101" pitchFamily="2" charset="-122"/>
                <a:cs typeface="Times New Roman" panose="02020603050405020304" pitchFamily="18" charset="0"/>
              </a:rPr>
              <a:t>KL</a:t>
            </a:r>
            <a:r>
              <a:rPr lang="zh-CN" altLang="en-US" sz="1600" b="1" dirty="0" smtClean="0">
                <a:latin typeface="Times New Roman" panose="02020603050405020304" pitchFamily="18" charset="0"/>
                <a:ea typeface="宋体" panose="02010600030101010101" pitchFamily="2" charset="-122"/>
                <a:cs typeface="Times New Roman" panose="02020603050405020304" pitchFamily="18" charset="0"/>
              </a:rPr>
              <a:t>正则项</a:t>
            </a:r>
            <a:r>
              <a:rPr lang="zh-CN" altLang="en-US" sz="1600" dirty="0" smtClean="0">
                <a:latin typeface="Times New Roman" panose="02020603050405020304" pitchFamily="18" charset="0"/>
                <a:ea typeface="宋体" panose="02010600030101010101" pitchFamily="2" charset="-122"/>
                <a:cs typeface="Times New Roman" panose="02020603050405020304" pitchFamily="18" charset="0"/>
              </a:rPr>
              <a:t>其实可以看成是互信息</a:t>
            </a:r>
            <a:r>
              <a:rPr lang="en-US" altLang="zh-CN" sz="1600" b="1" i="1" dirty="0" err="1" smtClean="0">
                <a:latin typeface="Times New Roman" panose="02020603050405020304" pitchFamily="18" charset="0"/>
                <a:ea typeface="宋体" panose="02010600030101010101" pitchFamily="2" charset="-122"/>
                <a:cs typeface="Times New Roman" panose="02020603050405020304" pitchFamily="18" charset="0"/>
              </a:rPr>
              <a:t>I</a:t>
            </a:r>
            <a:r>
              <a:rPr lang="en-US" altLang="zh-CN" sz="1600" b="1" baseline="-25000" dirty="0" err="1" smtClean="0">
                <a:latin typeface="Times New Roman" panose="02020603050405020304" pitchFamily="18" charset="0"/>
                <a:ea typeface="宋体" panose="02010600030101010101" pitchFamily="2" charset="-122"/>
                <a:cs typeface="Times New Roman" panose="02020603050405020304" pitchFamily="18" charset="0"/>
              </a:rPr>
              <a:t>q</a:t>
            </a:r>
            <a:r>
              <a:rPr lang="zh-CN" altLang="en-US" sz="1600" dirty="0" smtClean="0">
                <a:latin typeface="Times New Roman" panose="02020603050405020304" pitchFamily="18" charset="0"/>
                <a:ea typeface="宋体" panose="02010600030101010101" pitchFamily="2" charset="-122"/>
                <a:cs typeface="Times New Roman" panose="02020603050405020304" pitchFamily="18" charset="0"/>
              </a:rPr>
              <a:t>和</a:t>
            </a:r>
            <a:r>
              <a:rPr lang="en-US" altLang="zh-CN" sz="1600" b="1" i="1" dirty="0" smtClean="0">
                <a:latin typeface="Times New Roman" panose="02020603050405020304" pitchFamily="18" charset="0"/>
                <a:ea typeface="宋体" panose="02010600030101010101" pitchFamily="2" charset="-122"/>
                <a:cs typeface="Times New Roman" panose="02020603050405020304" pitchFamily="18" charset="0"/>
              </a:rPr>
              <a:t>D</a:t>
            </a:r>
            <a:r>
              <a:rPr lang="en-US" altLang="zh-CN" sz="1600" b="1" baseline="-25000" dirty="0" smtClean="0">
                <a:latin typeface="Times New Roman" panose="02020603050405020304" pitchFamily="18" charset="0"/>
                <a:ea typeface="宋体" panose="02010600030101010101" pitchFamily="2" charset="-122"/>
                <a:cs typeface="Times New Roman" panose="02020603050405020304" pitchFamily="18" charset="0"/>
              </a:rPr>
              <a:t>KL</a:t>
            </a:r>
            <a:r>
              <a:rPr lang="en-US" altLang="zh-CN" sz="1600" b="1" dirty="0" smtClean="0">
                <a:latin typeface="Times New Roman" panose="02020603050405020304" pitchFamily="18" charset="0"/>
                <a:ea typeface="宋体" panose="02010600030101010101" pitchFamily="2" charset="-122"/>
                <a:cs typeface="Times New Roman" panose="02020603050405020304" pitchFamily="18" charset="0"/>
              </a:rPr>
              <a:t>(q</a:t>
            </a:r>
            <a:r>
              <a:rPr lang="el-GR" altLang="zh-CN" sz="1600" b="1" baseline="-25000" dirty="0" smtClean="0">
                <a:latin typeface="Times New Roman" panose="02020603050405020304" pitchFamily="18" charset="0"/>
                <a:ea typeface="宋体" panose="02010600030101010101" pitchFamily="2" charset="-122"/>
                <a:cs typeface="Times New Roman" panose="02020603050405020304" pitchFamily="18" charset="0"/>
              </a:rPr>
              <a:t>φ</a:t>
            </a:r>
            <a:r>
              <a:rPr lang="el-GR" altLang="zh-CN" sz="1600" b="1"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b="1" dirty="0" smtClean="0">
                <a:latin typeface="Times New Roman" panose="02020603050405020304" pitchFamily="18" charset="0"/>
                <a:ea typeface="宋体" panose="02010600030101010101" pitchFamily="2" charset="-122"/>
                <a:cs typeface="Times New Roman" panose="02020603050405020304" pitchFamily="18" charset="0"/>
              </a:rPr>
              <a:t>z)||p(z))</a:t>
            </a:r>
            <a:r>
              <a:rPr lang="zh-CN" altLang="en-US" sz="1600" dirty="0" smtClean="0">
                <a:latin typeface="Times New Roman" panose="02020603050405020304" pitchFamily="18" charset="0"/>
                <a:ea typeface="宋体" panose="02010600030101010101" pitchFamily="2" charset="-122"/>
                <a:cs typeface="Times New Roman" panose="02020603050405020304" pitchFamily="18" charset="0"/>
              </a:rPr>
              <a:t>的和</a:t>
            </a:r>
            <a:endParaRPr lang="en-US" altLang="zh-CN" sz="1600" b="1"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1600" dirty="0" smtClean="0">
                <a:latin typeface="Times New Roman" panose="02020603050405020304" pitchFamily="18" charset="0"/>
                <a:ea typeface="宋体" panose="02010600030101010101" pitchFamily="2" charset="-122"/>
                <a:cs typeface="Times New Roman" panose="02020603050405020304" pitchFamily="18" charset="0"/>
              </a:rPr>
              <a:t>3</a:t>
            </a:r>
            <a:r>
              <a:rPr lang="zh-CN" altLang="en-US" sz="16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i="1"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dirty="0" err="1">
                <a:latin typeface="Times New Roman" panose="02020603050405020304" pitchFamily="18" charset="0"/>
                <a:ea typeface="宋体" panose="02010600030101010101" pitchFamily="2" charset="-122"/>
                <a:cs typeface="Times New Roman" panose="02020603050405020304" pitchFamily="18" charset="0"/>
              </a:rPr>
              <a:t>q</a:t>
            </a:r>
            <a:r>
              <a:rPr lang="en-US" altLang="zh-CN" sz="1600" b="1" baseline="-25000" dirty="0" err="1">
                <a:latin typeface="Times New Roman" panose="02020603050405020304" pitchFamily="18" charset="0"/>
                <a:ea typeface="宋体" panose="02010600030101010101" pitchFamily="2" charset="-122"/>
                <a:cs typeface="Times New Roman" panose="02020603050405020304" pitchFamily="18" charset="0"/>
              </a:rPr>
              <a:t>φ</a:t>
            </a: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(z)</a:t>
            </a:r>
            <a:r>
              <a:rPr lang="zh-CN" altLang="zh-CN" sz="1600" dirty="0">
                <a:latin typeface="Times New Roman" panose="02020603050405020304" pitchFamily="18" charset="0"/>
                <a:ea typeface="宋体" panose="02010600030101010101" pitchFamily="2" charset="-122"/>
                <a:cs typeface="Times New Roman" panose="02020603050405020304" pitchFamily="18" charset="0"/>
              </a:rPr>
              <a:t>是用来描述观察数据对应的隐变量分布，如果它与模型的先验分布</a:t>
            </a: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p(z)</a:t>
            </a:r>
            <a:r>
              <a:rPr lang="zh-CN" altLang="zh-CN" sz="1600" dirty="0">
                <a:latin typeface="Times New Roman" panose="02020603050405020304" pitchFamily="18" charset="0"/>
                <a:ea typeface="宋体" panose="02010600030101010101" pitchFamily="2" charset="-122"/>
                <a:cs typeface="Times New Roman" panose="02020603050405020304" pitchFamily="18" charset="0"/>
              </a:rPr>
              <a:t>相差较大，说明整个模型对于数据的描述较差</a:t>
            </a:r>
            <a:r>
              <a:rPr lang="zh-CN" altLang="zh-CN" sz="16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5684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037542" y="318225"/>
            <a:ext cx="3949977" cy="523220"/>
          </a:xfrm>
          <a:prstGeom prst="rect">
            <a:avLst/>
          </a:prstGeom>
          <a:noFill/>
        </p:spPr>
        <p:txBody>
          <a:bodyPr wrap="square" rtlCol="0">
            <a:spAutoFit/>
          </a:bodyPr>
          <a:lstStyle/>
          <a:p>
            <a:r>
              <a:rPr lang="zh-CN" altLang="en-US" sz="2800" b="1" dirty="0" smtClean="0"/>
              <a:t>吾之蜜糖、彼之砒霜</a:t>
            </a:r>
            <a:endParaRPr lang="zh-CN" altLang="en-US" sz="2800" b="1" dirty="0"/>
          </a:p>
        </p:txBody>
      </p:sp>
      <p:sp>
        <p:nvSpPr>
          <p:cNvPr id="27" name="矩形 26"/>
          <p:cNvSpPr/>
          <p:nvPr/>
        </p:nvSpPr>
        <p:spPr>
          <a:xfrm>
            <a:off x="2011715" y="2240409"/>
            <a:ext cx="1252538" cy="460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ysClr val="windowText" lastClr="000000"/>
                </a:solidFill>
              </a:rPr>
              <a:t>工程创新</a:t>
            </a:r>
            <a:endParaRPr lang="zh-CN" altLang="en-US" b="1" dirty="0">
              <a:solidFill>
                <a:sysClr val="windowText" lastClr="000000"/>
              </a:solidFill>
            </a:endParaRPr>
          </a:p>
        </p:txBody>
      </p:sp>
      <p:sp>
        <p:nvSpPr>
          <p:cNvPr id="28" name="矩形 27"/>
          <p:cNvSpPr/>
          <p:nvPr/>
        </p:nvSpPr>
        <p:spPr>
          <a:xfrm>
            <a:off x="2011715" y="3870932"/>
            <a:ext cx="1252538" cy="4467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ysClr val="windowText" lastClr="000000"/>
                </a:solidFill>
              </a:rPr>
              <a:t>科学</a:t>
            </a:r>
            <a:r>
              <a:rPr lang="zh-CN" altLang="en-US" b="1" dirty="0" smtClean="0">
                <a:solidFill>
                  <a:sysClr val="windowText" lastClr="000000"/>
                </a:solidFill>
              </a:rPr>
              <a:t>创新</a:t>
            </a:r>
            <a:endParaRPr lang="zh-CN" altLang="en-US" b="1" dirty="0">
              <a:solidFill>
                <a:sysClr val="windowText" lastClr="000000"/>
              </a:solidFill>
            </a:endParaRPr>
          </a:p>
        </p:txBody>
      </p:sp>
      <p:sp>
        <p:nvSpPr>
          <p:cNvPr id="31" name="矩形 30"/>
          <p:cNvSpPr/>
          <p:nvPr/>
        </p:nvSpPr>
        <p:spPr>
          <a:xfrm>
            <a:off x="402773" y="2894038"/>
            <a:ext cx="1252538" cy="7075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ysClr val="windowText" lastClr="000000"/>
                </a:solidFill>
              </a:rPr>
              <a:t>一个理论或新方法</a:t>
            </a:r>
            <a:endParaRPr lang="zh-CN" altLang="en-US" b="1" dirty="0">
              <a:solidFill>
                <a:sysClr val="windowText" lastClr="000000"/>
              </a:solidFill>
            </a:endParaRPr>
          </a:p>
        </p:txBody>
      </p:sp>
      <p:sp>
        <p:nvSpPr>
          <p:cNvPr id="39" name="矩形 38"/>
          <p:cNvSpPr/>
          <p:nvPr/>
        </p:nvSpPr>
        <p:spPr>
          <a:xfrm>
            <a:off x="6770914" y="1786709"/>
            <a:ext cx="1925613" cy="460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ysClr val="windowText" lastClr="000000"/>
                </a:solidFill>
              </a:rPr>
              <a:t>   Happy ending</a:t>
            </a:r>
            <a:r>
              <a:rPr lang="zh-CN" altLang="en-US" b="1" dirty="0" smtClean="0">
                <a:solidFill>
                  <a:sysClr val="windowText" lastClr="000000"/>
                </a:solidFill>
              </a:rPr>
              <a:t>！</a:t>
            </a:r>
            <a:endParaRPr lang="zh-CN" altLang="en-US" b="1" dirty="0">
              <a:solidFill>
                <a:sysClr val="windowText" lastClr="000000"/>
              </a:solidFill>
            </a:endParaRPr>
          </a:p>
        </p:txBody>
      </p:sp>
      <p:cxnSp>
        <p:nvCxnSpPr>
          <p:cNvPr id="41" name="肘形连接符 40"/>
          <p:cNvCxnSpPr/>
          <p:nvPr/>
        </p:nvCxnSpPr>
        <p:spPr>
          <a:xfrm flipV="1">
            <a:off x="4938510" y="2016865"/>
            <a:ext cx="1821519" cy="443887"/>
          </a:xfrm>
          <a:prstGeom prst="bentConnector3">
            <a:avLst>
              <a:gd name="adj1" fmla="val 577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5527408" y="1655307"/>
            <a:ext cx="646331" cy="369332"/>
          </a:xfrm>
          <a:prstGeom prst="rect">
            <a:avLst/>
          </a:prstGeom>
          <a:noFill/>
        </p:spPr>
        <p:txBody>
          <a:bodyPr wrap="none" rtlCol="0">
            <a:spAutoFit/>
          </a:bodyPr>
          <a:lstStyle/>
          <a:p>
            <a:r>
              <a:rPr lang="zh-CN" altLang="en-US" b="1" dirty="0" smtClean="0"/>
              <a:t>完美</a:t>
            </a:r>
            <a:endParaRPr lang="zh-CN" altLang="en-US" b="1" dirty="0"/>
          </a:p>
        </p:txBody>
      </p:sp>
      <p:cxnSp>
        <p:nvCxnSpPr>
          <p:cNvPr id="51" name="肘形连接符 50"/>
          <p:cNvCxnSpPr/>
          <p:nvPr/>
        </p:nvCxnSpPr>
        <p:spPr>
          <a:xfrm>
            <a:off x="3327419" y="2460752"/>
            <a:ext cx="3443496" cy="45758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6770915" y="2688182"/>
            <a:ext cx="2057401" cy="460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ysClr val="windowText" lastClr="000000"/>
                </a:solidFill>
              </a:rPr>
              <a:t>避开、减轻、放弃</a:t>
            </a:r>
            <a:endParaRPr lang="zh-CN" altLang="en-US" b="1" dirty="0">
              <a:solidFill>
                <a:sysClr val="windowText" lastClr="000000"/>
              </a:solidFill>
            </a:endParaRPr>
          </a:p>
        </p:txBody>
      </p:sp>
      <p:sp>
        <p:nvSpPr>
          <p:cNvPr id="53" name="文本框 52"/>
          <p:cNvSpPr txBox="1"/>
          <p:nvPr/>
        </p:nvSpPr>
        <p:spPr>
          <a:xfrm>
            <a:off x="5392045" y="2958289"/>
            <a:ext cx="1107996" cy="369332"/>
          </a:xfrm>
          <a:prstGeom prst="rect">
            <a:avLst/>
          </a:prstGeom>
          <a:noFill/>
        </p:spPr>
        <p:txBody>
          <a:bodyPr wrap="none" rtlCol="0">
            <a:spAutoFit/>
          </a:bodyPr>
          <a:lstStyle/>
          <a:p>
            <a:r>
              <a:rPr lang="zh-CN" altLang="en-US" b="1" dirty="0" smtClean="0"/>
              <a:t>发现异常</a:t>
            </a:r>
            <a:endParaRPr lang="zh-CN" altLang="en-US" b="1" dirty="0"/>
          </a:p>
        </p:txBody>
      </p:sp>
      <p:sp>
        <p:nvSpPr>
          <p:cNvPr id="62" name="矩形 61"/>
          <p:cNvSpPr/>
          <p:nvPr/>
        </p:nvSpPr>
        <p:spPr>
          <a:xfrm>
            <a:off x="6879773" y="3857328"/>
            <a:ext cx="3690258" cy="460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ysClr val="windowText" lastClr="000000"/>
                </a:solidFill>
              </a:rPr>
              <a:t>解释异常，提出针对性的解决方案</a:t>
            </a:r>
            <a:endParaRPr lang="zh-CN" altLang="en-US" b="1" dirty="0">
              <a:solidFill>
                <a:sysClr val="windowText" lastClr="000000"/>
              </a:solidFill>
            </a:endParaRPr>
          </a:p>
        </p:txBody>
      </p:sp>
      <p:cxnSp>
        <p:nvCxnSpPr>
          <p:cNvPr id="66" name="直接箭头连接符 65"/>
          <p:cNvCxnSpPr>
            <a:stCxn id="28" idx="3"/>
            <a:endCxn id="62" idx="1"/>
          </p:cNvCxnSpPr>
          <p:nvPr/>
        </p:nvCxnSpPr>
        <p:spPr>
          <a:xfrm flipV="1">
            <a:off x="3264253" y="4087484"/>
            <a:ext cx="3615520" cy="68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肘形连接符 71"/>
          <p:cNvCxnSpPr>
            <a:endCxn id="74" idx="1"/>
          </p:cNvCxnSpPr>
          <p:nvPr/>
        </p:nvCxnSpPr>
        <p:spPr>
          <a:xfrm>
            <a:off x="5636266" y="4087484"/>
            <a:ext cx="1243507" cy="742475"/>
          </a:xfrm>
          <a:prstGeom prst="bentConnector3">
            <a:avLst>
              <a:gd name="adj1" fmla="val 2636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6879773" y="4599803"/>
            <a:ext cx="3232376" cy="460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ysClr val="windowText" lastClr="000000"/>
                </a:solidFill>
              </a:rPr>
              <a:t>从异常中发现新的理论现象</a:t>
            </a:r>
            <a:endParaRPr lang="zh-CN" altLang="en-US" b="1" dirty="0">
              <a:solidFill>
                <a:sysClr val="windowText" lastClr="000000"/>
              </a:solidFill>
            </a:endParaRPr>
          </a:p>
        </p:txBody>
      </p:sp>
      <p:sp>
        <p:nvSpPr>
          <p:cNvPr id="3" name="左大括号 2"/>
          <p:cNvSpPr/>
          <p:nvPr/>
        </p:nvSpPr>
        <p:spPr>
          <a:xfrm>
            <a:off x="1752928" y="2497103"/>
            <a:ext cx="195621" cy="159718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p:cNvSpPr txBox="1"/>
          <p:nvPr/>
        </p:nvSpPr>
        <p:spPr>
          <a:xfrm>
            <a:off x="3647228" y="2060567"/>
            <a:ext cx="1107996" cy="369332"/>
          </a:xfrm>
          <a:prstGeom prst="rect">
            <a:avLst/>
          </a:prstGeom>
          <a:noFill/>
        </p:spPr>
        <p:txBody>
          <a:bodyPr wrap="none" rtlCol="0">
            <a:spAutoFit/>
          </a:bodyPr>
          <a:lstStyle/>
          <a:p>
            <a:r>
              <a:rPr lang="zh-CN" altLang="en-US" b="1" dirty="0" smtClean="0"/>
              <a:t>落地场景</a:t>
            </a:r>
            <a:endParaRPr lang="zh-CN" altLang="en-US" b="1" dirty="0"/>
          </a:p>
        </p:txBody>
      </p:sp>
      <p:cxnSp>
        <p:nvCxnSpPr>
          <p:cNvPr id="13" name="直接箭头连接符 12"/>
          <p:cNvCxnSpPr/>
          <p:nvPr/>
        </p:nvCxnSpPr>
        <p:spPr>
          <a:xfrm>
            <a:off x="5946043" y="3294963"/>
            <a:ext cx="8443" cy="75986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677415" y="3346915"/>
            <a:ext cx="3005951" cy="369332"/>
          </a:xfrm>
          <a:prstGeom prst="rect">
            <a:avLst/>
          </a:prstGeom>
          <a:noFill/>
        </p:spPr>
        <p:txBody>
          <a:bodyPr wrap="none" rtlCol="0">
            <a:spAutoFit/>
          </a:bodyPr>
          <a:lstStyle/>
          <a:p>
            <a:r>
              <a:rPr lang="zh-CN" altLang="en-US" dirty="0" smtClean="0"/>
              <a:t>修补理论方法</a:t>
            </a:r>
            <a:r>
              <a:rPr lang="en-US" altLang="zh-CN" dirty="0" smtClean="0"/>
              <a:t>,</a:t>
            </a:r>
            <a:r>
              <a:rPr lang="zh-CN" altLang="en-US" dirty="0" smtClean="0"/>
              <a:t>反馈工程应用</a:t>
            </a:r>
            <a:endParaRPr lang="zh-CN" altLang="en-US" dirty="0"/>
          </a:p>
        </p:txBody>
      </p:sp>
      <p:cxnSp>
        <p:nvCxnSpPr>
          <p:cNvPr id="21" name="肘形连接符 20"/>
          <p:cNvCxnSpPr>
            <a:stCxn id="74" idx="2"/>
            <a:endCxn id="31" idx="2"/>
          </p:cNvCxnSpPr>
          <p:nvPr/>
        </p:nvCxnSpPr>
        <p:spPr>
          <a:xfrm rot="5400000" flipH="1">
            <a:off x="4033248" y="597402"/>
            <a:ext cx="1458508" cy="7466919"/>
          </a:xfrm>
          <a:prstGeom prst="bentConnector3">
            <a:avLst>
              <a:gd name="adj1" fmla="val -15674"/>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右大括号 21"/>
          <p:cNvSpPr/>
          <p:nvPr/>
        </p:nvSpPr>
        <p:spPr>
          <a:xfrm>
            <a:off x="8948057" y="1786709"/>
            <a:ext cx="217714" cy="1171580"/>
          </a:xfrm>
          <a:prstGeom prst="rightBrac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文本框 22"/>
          <p:cNvSpPr txBox="1"/>
          <p:nvPr/>
        </p:nvSpPr>
        <p:spPr>
          <a:xfrm>
            <a:off x="9280791" y="2187833"/>
            <a:ext cx="1107996" cy="369332"/>
          </a:xfrm>
          <a:prstGeom prst="rect">
            <a:avLst/>
          </a:prstGeom>
          <a:noFill/>
        </p:spPr>
        <p:txBody>
          <a:bodyPr wrap="none" rtlCol="0">
            <a:spAutoFit/>
          </a:bodyPr>
          <a:lstStyle/>
          <a:p>
            <a:r>
              <a:rPr lang="zh-CN" altLang="en-US" b="1" dirty="0" smtClean="0"/>
              <a:t>工程应用</a:t>
            </a:r>
            <a:endParaRPr lang="zh-CN" altLang="en-US" b="1" dirty="0"/>
          </a:p>
        </p:txBody>
      </p:sp>
      <p:cxnSp>
        <p:nvCxnSpPr>
          <p:cNvPr id="30" name="直接箭头连接符 29"/>
          <p:cNvCxnSpPr/>
          <p:nvPr/>
        </p:nvCxnSpPr>
        <p:spPr>
          <a:xfrm flipV="1">
            <a:off x="7630886" y="3142955"/>
            <a:ext cx="0" cy="71437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7018633" y="5433137"/>
            <a:ext cx="3185487" cy="369332"/>
          </a:xfrm>
          <a:prstGeom prst="rect">
            <a:avLst/>
          </a:prstGeom>
          <a:noFill/>
        </p:spPr>
        <p:txBody>
          <a:bodyPr wrap="none" rtlCol="0">
            <a:spAutoFit/>
          </a:bodyPr>
          <a:lstStyle/>
          <a:p>
            <a:r>
              <a:rPr lang="zh-CN" altLang="en-US" dirty="0" smtClean="0"/>
              <a:t>发现理论缺陷，反馈理论框架</a:t>
            </a:r>
            <a:endParaRPr lang="zh-CN" altLang="en-US" dirty="0"/>
          </a:p>
        </p:txBody>
      </p:sp>
      <p:sp>
        <p:nvSpPr>
          <p:cNvPr id="34" name="文本框 33"/>
          <p:cNvSpPr txBox="1"/>
          <p:nvPr/>
        </p:nvSpPr>
        <p:spPr>
          <a:xfrm>
            <a:off x="10867975" y="3870160"/>
            <a:ext cx="1107996" cy="369332"/>
          </a:xfrm>
          <a:prstGeom prst="rect">
            <a:avLst/>
          </a:prstGeom>
          <a:noFill/>
        </p:spPr>
        <p:txBody>
          <a:bodyPr wrap="none" rtlCol="0">
            <a:spAutoFit/>
          </a:bodyPr>
          <a:lstStyle/>
          <a:p>
            <a:r>
              <a:rPr lang="zh-CN" altLang="en-US" b="1" dirty="0" smtClean="0"/>
              <a:t>应用科学</a:t>
            </a:r>
            <a:endParaRPr lang="zh-CN" altLang="en-US" b="1" dirty="0"/>
          </a:p>
        </p:txBody>
      </p:sp>
      <p:sp>
        <p:nvSpPr>
          <p:cNvPr id="54" name="文本框 53"/>
          <p:cNvSpPr txBox="1"/>
          <p:nvPr/>
        </p:nvSpPr>
        <p:spPr>
          <a:xfrm>
            <a:off x="10570031" y="4599803"/>
            <a:ext cx="1569660" cy="369332"/>
          </a:xfrm>
          <a:prstGeom prst="rect">
            <a:avLst/>
          </a:prstGeom>
          <a:noFill/>
        </p:spPr>
        <p:txBody>
          <a:bodyPr wrap="none" rtlCol="0">
            <a:spAutoFit/>
          </a:bodyPr>
          <a:lstStyle/>
          <a:p>
            <a:r>
              <a:rPr lang="zh-CN" altLang="en-US" b="1" dirty="0" smtClean="0"/>
              <a:t>基础理论科学</a:t>
            </a:r>
            <a:endParaRPr lang="zh-CN" altLang="en-US" b="1" dirty="0"/>
          </a:p>
        </p:txBody>
      </p:sp>
    </p:spTree>
    <p:extLst>
      <p:ext uri="{BB962C8B-B14F-4D97-AF65-F5344CB8AC3E}">
        <p14:creationId xmlns:p14="http://schemas.microsoft.com/office/powerpoint/2010/main" val="2259302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93209"/>
            <a:ext cx="10515600" cy="772886"/>
          </a:xfrm>
        </p:spPr>
        <p:txBody>
          <a:bodyPr>
            <a:normAutofit/>
          </a:bodyPr>
          <a:lstStyle/>
          <a:p>
            <a:r>
              <a:rPr lang="en-US" altLang="zh-CN" sz="3200" b="1" dirty="0" smtClean="0"/>
              <a:t> Increasing the expressiveness of approximate posteriors</a:t>
            </a:r>
            <a:endParaRPr lang="zh-CN" altLang="en-US" sz="3200" b="1" dirty="0"/>
          </a:p>
        </p:txBody>
      </p:sp>
      <p:sp>
        <p:nvSpPr>
          <p:cNvPr id="3" name="内容占位符 2"/>
          <p:cNvSpPr>
            <a:spLocks noGrp="1"/>
          </p:cNvSpPr>
          <p:nvPr>
            <p:ph idx="1"/>
          </p:nvPr>
        </p:nvSpPr>
        <p:spPr>
          <a:xfrm>
            <a:off x="5823858" y="1052739"/>
            <a:ext cx="6204858" cy="4351338"/>
          </a:xfrm>
        </p:spPr>
        <p:txBody>
          <a:bodyPr>
            <a:normAutofit/>
          </a:bodyPr>
          <a:lstStyle/>
          <a:p>
            <a:r>
              <a:rPr lang="en-US" altLang="zh-CN" sz="2400" b="1" dirty="0" smtClean="0">
                <a:latin typeface="Times New Roman" panose="02020603050405020304" pitchFamily="18" charset="0"/>
                <a:cs typeface="Times New Roman" panose="02020603050405020304" pitchFamily="18" charset="0"/>
              </a:rPr>
              <a:t>1</a:t>
            </a:r>
            <a:r>
              <a:rPr lang="zh-CN" altLang="en-US" sz="2400" b="1" dirty="0" smtClean="0">
                <a:latin typeface="Times New Roman" panose="02020603050405020304" pitchFamily="18" charset="0"/>
                <a:cs typeface="Times New Roman" panose="02020603050405020304" pitchFamily="18" charset="0"/>
              </a:rPr>
              <a:t>、</a:t>
            </a:r>
            <a:r>
              <a:rPr lang="en-US" altLang="zh-CN" sz="2400" b="1" dirty="0" smtClean="0">
                <a:latin typeface="Times New Roman" panose="02020603050405020304" pitchFamily="18" charset="0"/>
                <a:cs typeface="Times New Roman" panose="02020603050405020304" pitchFamily="18" charset="0"/>
              </a:rPr>
              <a:t>Normalizing flows</a:t>
            </a:r>
          </a:p>
          <a:p>
            <a:endParaRPr lang="en-US" altLang="zh-CN" sz="2400" dirty="0">
              <a:latin typeface="Times New Roman" panose="02020603050405020304" pitchFamily="18" charset="0"/>
              <a:cs typeface="Times New Roman" panose="02020603050405020304" pitchFamily="18" charset="0"/>
            </a:endParaRPr>
          </a:p>
          <a:p>
            <a:endParaRPr lang="en-US" altLang="zh-CN" sz="2400" dirty="0" smtClean="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2</a:t>
            </a:r>
            <a:r>
              <a:rPr lang="zh-CN" altLang="en-US" sz="2400" dirty="0" smtClean="0">
                <a:latin typeface="Times New Roman" panose="02020603050405020304" pitchFamily="18" charset="0"/>
                <a:cs typeface="Times New Roman" panose="02020603050405020304" pitchFamily="18" charset="0"/>
              </a:rPr>
              <a:t>、</a:t>
            </a:r>
            <a:r>
              <a:rPr lang="en-US" altLang="zh-CN" sz="2400" b="1" dirty="0" smtClean="0">
                <a:latin typeface="Times New Roman" panose="02020603050405020304" pitchFamily="18" charset="0"/>
                <a:cs typeface="Times New Roman" panose="02020603050405020304" pitchFamily="18" charset="0"/>
              </a:rPr>
              <a:t>Auxiliary variables: </a:t>
            </a:r>
          </a:p>
          <a:p>
            <a:pPr marL="0" indent="0">
              <a:buNone/>
            </a:pPr>
            <a:r>
              <a:rPr lang="en-US" altLang="zh-CN" sz="2400" dirty="0" smtClean="0">
                <a:latin typeface="Times New Roman" panose="02020603050405020304" pitchFamily="18" charset="0"/>
                <a:cs typeface="Times New Roman" panose="02020603050405020304" pitchFamily="18" charset="0"/>
              </a:rPr>
              <a:t>hierarchical </a:t>
            </a:r>
            <a:r>
              <a:rPr lang="en-US" altLang="zh-CN" sz="2400" dirty="0" err="1" smtClean="0">
                <a:latin typeface="Times New Roman" panose="02020603050405020304" pitchFamily="18" charset="0"/>
                <a:cs typeface="Times New Roman" panose="02020603050405020304" pitchFamily="18" charset="0"/>
              </a:rPr>
              <a:t>variational</a:t>
            </a:r>
            <a:r>
              <a:rPr lang="en-US" altLang="zh-CN" sz="2400" dirty="0" smtClean="0">
                <a:latin typeface="Times New Roman" panose="02020603050405020304" pitchFamily="18" charset="0"/>
                <a:cs typeface="Times New Roman" panose="02020603050405020304" pitchFamily="18" charset="0"/>
              </a:rPr>
              <a:t> models can induce dependencies between latent variables</a:t>
            </a:r>
            <a:endParaRPr lang="zh-CN" altLang="en-US" sz="24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6057900" y="1589314"/>
            <a:ext cx="5295900" cy="1524000"/>
          </a:xfrm>
          <a:prstGeom prst="rect">
            <a:avLst/>
          </a:prstGeom>
        </p:spPr>
      </p:pic>
      <p:pic>
        <p:nvPicPr>
          <p:cNvPr id="5" name="图片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tretch>
            <a:fillRect/>
          </a:stretch>
        </p:blipFill>
        <p:spPr>
          <a:xfrm>
            <a:off x="187778" y="3228408"/>
            <a:ext cx="5104720" cy="1483423"/>
          </a:xfrm>
          <a:prstGeom prst="rect">
            <a:avLst/>
          </a:prstGeom>
        </p:spPr>
      </p:pic>
      <p:pic>
        <p:nvPicPr>
          <p:cNvPr id="6" name="图片 5"/>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40000" contrast="-40000"/>
                    </a14:imgEffect>
                  </a14:imgLayer>
                </a14:imgProps>
              </a:ext>
            </a:extLst>
          </a:blip>
          <a:stretch>
            <a:fillRect/>
          </a:stretch>
        </p:blipFill>
        <p:spPr>
          <a:xfrm>
            <a:off x="418419" y="2144486"/>
            <a:ext cx="4643439" cy="684116"/>
          </a:xfrm>
          <a:prstGeom prst="rect">
            <a:avLst/>
          </a:prstGeom>
        </p:spPr>
      </p:pic>
      <p:pic>
        <p:nvPicPr>
          <p:cNvPr id="7" name="图片 6"/>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bright="40000" contrast="-40000"/>
                    </a14:imgEffect>
                  </a14:imgLayer>
                </a14:imgProps>
              </a:ext>
            </a:extLst>
          </a:blip>
          <a:stretch>
            <a:fillRect/>
          </a:stretch>
        </p:blipFill>
        <p:spPr>
          <a:xfrm>
            <a:off x="5991225" y="4700133"/>
            <a:ext cx="5429250" cy="1781175"/>
          </a:xfrm>
          <a:prstGeom prst="rect">
            <a:avLst/>
          </a:prstGeom>
        </p:spPr>
      </p:pic>
    </p:spTree>
    <p:extLst>
      <p:ext uri="{BB962C8B-B14F-4D97-AF65-F5344CB8AC3E}">
        <p14:creationId xmlns:p14="http://schemas.microsoft.com/office/powerpoint/2010/main" val="1418970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1547813" y="904875"/>
            <a:ext cx="7741912" cy="4635954"/>
          </a:xfrm>
          <a:prstGeom prst="rect">
            <a:avLst/>
          </a:prstGeom>
        </p:spPr>
      </p:pic>
    </p:spTree>
    <p:extLst>
      <p:ext uri="{BB962C8B-B14F-4D97-AF65-F5344CB8AC3E}">
        <p14:creationId xmlns:p14="http://schemas.microsoft.com/office/powerpoint/2010/main" val="132671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11186" y="169512"/>
            <a:ext cx="6923314" cy="756104"/>
          </a:xfrm>
        </p:spPr>
        <p:txBody>
          <a:bodyPr>
            <a:normAutofit fontScale="90000"/>
          </a:bodyPr>
          <a:lstStyle/>
          <a:p>
            <a:r>
              <a:rPr lang="en-US" altLang="zh-CN" b="1" dirty="0" smtClean="0"/>
              <a:t>“Posterior Collapse” </a:t>
            </a:r>
            <a:r>
              <a:rPr lang="zh-CN" altLang="en-US" b="1" dirty="0" smtClean="0"/>
              <a:t>问题起源</a:t>
            </a:r>
            <a:endParaRPr lang="zh-CN" altLang="en-US" b="1" dirty="0"/>
          </a:p>
        </p:txBody>
      </p:sp>
      <p:sp>
        <p:nvSpPr>
          <p:cNvPr id="3" name="内容占位符 2"/>
          <p:cNvSpPr>
            <a:spLocks noGrp="1"/>
          </p:cNvSpPr>
          <p:nvPr>
            <p:ph idx="1"/>
          </p:nvPr>
        </p:nvSpPr>
        <p:spPr>
          <a:xfrm>
            <a:off x="707572" y="1281340"/>
            <a:ext cx="10515600" cy="667657"/>
          </a:xfrm>
        </p:spPr>
        <p:txBody>
          <a:bodyPr/>
          <a:lstStyle/>
          <a:p>
            <a:r>
              <a:rPr lang="en-US" altLang="zh-CN" b="1" dirty="0" smtClean="0"/>
              <a:t>2016 Generating </a:t>
            </a:r>
            <a:r>
              <a:rPr lang="en-US" altLang="zh-CN" b="1" dirty="0"/>
              <a:t>Sentences from a Continuous </a:t>
            </a:r>
            <a:r>
              <a:rPr lang="en-US" altLang="zh-CN" b="1" dirty="0" smtClean="0"/>
              <a:t>Space</a:t>
            </a:r>
          </a:p>
          <a:p>
            <a:endParaRPr lang="zh-CN" altLang="en-US" dirty="0"/>
          </a:p>
        </p:txBody>
      </p:sp>
      <p:pic>
        <p:nvPicPr>
          <p:cNvPr id="5" name="图片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r="11944"/>
          <a:stretch/>
        </p:blipFill>
        <p:spPr>
          <a:xfrm>
            <a:off x="1066120" y="2148591"/>
            <a:ext cx="8110538" cy="1200150"/>
          </a:xfrm>
          <a:prstGeom prst="rect">
            <a:avLst/>
          </a:prstGeom>
        </p:spPr>
      </p:pic>
      <p:pic>
        <p:nvPicPr>
          <p:cNvPr id="4" name="图片 3"/>
          <p:cNvPicPr>
            <a:picLocks noChangeAspect="1"/>
          </p:cNvPicPr>
          <p:nvPr/>
        </p:nvPicPr>
        <p:blipFill>
          <a:blip r:embed="rId5"/>
          <a:stretch>
            <a:fillRect/>
          </a:stretch>
        </p:blipFill>
        <p:spPr>
          <a:xfrm>
            <a:off x="560273" y="3812064"/>
            <a:ext cx="4991633" cy="2395538"/>
          </a:xfrm>
          <a:prstGeom prst="rect">
            <a:avLst/>
          </a:prstGeom>
        </p:spPr>
      </p:pic>
      <p:sp>
        <p:nvSpPr>
          <p:cNvPr id="7" name="矩形 6"/>
          <p:cNvSpPr/>
          <p:nvPr/>
        </p:nvSpPr>
        <p:spPr>
          <a:xfrm>
            <a:off x="2569029" y="2928258"/>
            <a:ext cx="6607629" cy="3592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281057" y="4100500"/>
            <a:ext cx="4680857" cy="1754326"/>
          </a:xfrm>
          <a:prstGeom prst="rect">
            <a:avLst/>
          </a:prstGeom>
          <a:noFill/>
        </p:spPr>
        <p:txBody>
          <a:bodyPr wrap="square" rtlCol="0">
            <a:spAutoFit/>
          </a:bodyPr>
          <a:lstStyle/>
          <a:p>
            <a:r>
              <a:rPr lang="zh-CN" altLang="en-US" b="1" dirty="0" smtClean="0"/>
              <a:t>通常认为要将有用的信息编码到隐变量</a:t>
            </a:r>
            <a:r>
              <a:rPr lang="en-US" altLang="zh-CN" b="1" dirty="0" smtClean="0"/>
              <a:t>z</a:t>
            </a:r>
            <a:r>
              <a:rPr lang="zh-CN" altLang="en-US" b="1" dirty="0" smtClean="0"/>
              <a:t>中：</a:t>
            </a:r>
            <a:endParaRPr lang="en-US" altLang="zh-CN" b="1" dirty="0" smtClean="0"/>
          </a:p>
          <a:p>
            <a:r>
              <a:rPr lang="en-US" altLang="zh-CN" dirty="0" smtClean="0"/>
              <a:t>1</a:t>
            </a:r>
            <a:r>
              <a:rPr lang="zh-CN" altLang="en-US" dirty="0" smtClean="0"/>
              <a:t>、</a:t>
            </a:r>
            <a:r>
              <a:rPr lang="en-US" altLang="zh-CN" dirty="0" smtClean="0"/>
              <a:t>KL term </a:t>
            </a:r>
            <a:r>
              <a:rPr lang="zh-CN" altLang="en-US" dirty="0" smtClean="0"/>
              <a:t>≠ </a:t>
            </a:r>
            <a:r>
              <a:rPr lang="en-US" altLang="zh-CN" dirty="0" smtClean="0"/>
              <a:t>0</a:t>
            </a:r>
          </a:p>
          <a:p>
            <a:r>
              <a:rPr lang="en-US" altLang="zh-CN" dirty="0" smtClean="0"/>
              <a:t>2</a:t>
            </a:r>
            <a:r>
              <a:rPr lang="zh-CN" altLang="en-US" dirty="0" smtClean="0"/>
              <a:t>、较小的</a:t>
            </a:r>
            <a:r>
              <a:rPr lang="en-US" altLang="zh-CN" dirty="0" smtClean="0"/>
              <a:t>cross entropy term</a:t>
            </a:r>
          </a:p>
          <a:p>
            <a:endParaRPr lang="en-US" altLang="zh-CN" dirty="0" smtClean="0">
              <a:solidFill>
                <a:srgbClr val="FF0000"/>
              </a:solidFill>
            </a:endParaRPr>
          </a:p>
          <a:p>
            <a:r>
              <a:rPr lang="zh-CN" altLang="en-US" dirty="0" smtClean="0">
                <a:solidFill>
                  <a:srgbClr val="FF0000"/>
                </a:solidFill>
              </a:rPr>
              <a:t>但是这个研究中发现，绝大部分情况下模型的</a:t>
            </a:r>
            <a:r>
              <a:rPr lang="en-US" altLang="zh-CN" dirty="0" smtClean="0">
                <a:solidFill>
                  <a:srgbClr val="FF0000"/>
                </a:solidFill>
              </a:rPr>
              <a:t>KL</a:t>
            </a:r>
            <a:r>
              <a:rPr lang="zh-CN" altLang="en-US" dirty="0" smtClean="0">
                <a:solidFill>
                  <a:srgbClr val="FF0000"/>
                </a:solidFill>
              </a:rPr>
              <a:t>项随着训练最终将变为零？？？</a:t>
            </a:r>
            <a:endParaRPr lang="zh-CN" altLang="en-US" dirty="0">
              <a:solidFill>
                <a:srgbClr val="FF0000"/>
              </a:solidFill>
            </a:endParaRPr>
          </a:p>
        </p:txBody>
      </p:sp>
      <p:sp>
        <p:nvSpPr>
          <p:cNvPr id="10" name="文本框 9"/>
          <p:cNvSpPr txBox="1"/>
          <p:nvPr/>
        </p:nvSpPr>
        <p:spPr>
          <a:xfrm>
            <a:off x="2595904" y="3332185"/>
            <a:ext cx="2433296" cy="369332"/>
          </a:xfrm>
          <a:prstGeom prst="rect">
            <a:avLst/>
          </a:prstGeom>
          <a:noFill/>
        </p:spPr>
        <p:txBody>
          <a:bodyPr wrap="square" rtlCol="0">
            <a:spAutoFit/>
          </a:bodyPr>
          <a:lstStyle/>
          <a:p>
            <a:r>
              <a:rPr lang="en-US" altLang="zh-CN" b="1" dirty="0" smtClean="0"/>
              <a:t>Reconstruction term</a:t>
            </a:r>
            <a:endParaRPr lang="zh-CN" altLang="en-US" b="1" dirty="0"/>
          </a:p>
        </p:txBody>
      </p:sp>
      <p:sp>
        <p:nvSpPr>
          <p:cNvPr id="12" name="文本框 11"/>
          <p:cNvSpPr txBox="1"/>
          <p:nvPr/>
        </p:nvSpPr>
        <p:spPr>
          <a:xfrm>
            <a:off x="5554266" y="3309632"/>
            <a:ext cx="1083468" cy="369332"/>
          </a:xfrm>
          <a:prstGeom prst="rect">
            <a:avLst/>
          </a:prstGeom>
          <a:noFill/>
        </p:spPr>
        <p:txBody>
          <a:bodyPr wrap="square" rtlCol="0">
            <a:spAutoFit/>
          </a:bodyPr>
          <a:lstStyle/>
          <a:p>
            <a:r>
              <a:rPr lang="en-US" altLang="zh-CN" b="1" dirty="0" smtClean="0"/>
              <a:t>KL term</a:t>
            </a:r>
            <a:endParaRPr lang="zh-CN" altLang="en-US" b="1" dirty="0"/>
          </a:p>
        </p:txBody>
      </p:sp>
    </p:spTree>
    <p:extLst>
      <p:ext uri="{BB962C8B-B14F-4D97-AF65-F5344CB8AC3E}">
        <p14:creationId xmlns:p14="http://schemas.microsoft.com/office/powerpoint/2010/main" val="986575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5428" y="217714"/>
            <a:ext cx="10515600" cy="3002141"/>
          </a:xfrm>
        </p:spPr>
        <p:txBody>
          <a:bodyPr>
            <a:normAutofit/>
          </a:bodyPr>
          <a:lstStyle/>
          <a:p>
            <a:pPr>
              <a:lnSpc>
                <a:spcPct val="150000"/>
              </a:lnSpc>
            </a:pPr>
            <a:r>
              <a:rPr lang="zh-CN" altLang="en-US" sz="2000" b="1" dirty="0" smtClean="0">
                <a:latin typeface="宋体" panose="02010600030101010101" pitchFamily="2" charset="-122"/>
                <a:ea typeface="宋体" panose="02010600030101010101" pitchFamily="2" charset="-122"/>
              </a:rPr>
              <a:t>文章给出观点：</a:t>
            </a:r>
            <a:r>
              <a:rPr lang="zh-CN" altLang="en-US" sz="2000" dirty="0" smtClean="0">
                <a:latin typeface="宋体" panose="02010600030101010101" pitchFamily="2" charset="-122"/>
                <a:ea typeface="宋体" panose="02010600030101010101" pitchFamily="2" charset="-122"/>
              </a:rPr>
              <a:t>以前的</a:t>
            </a:r>
            <a:r>
              <a:rPr lang="en-US" altLang="zh-CN" sz="2000" dirty="0" smtClean="0">
                <a:latin typeface="宋体" panose="02010600030101010101" pitchFamily="2" charset="-122"/>
                <a:ea typeface="宋体" panose="02010600030101010101" pitchFamily="2" charset="-122"/>
              </a:rPr>
              <a:t>VAE</a:t>
            </a:r>
            <a:r>
              <a:rPr lang="zh-CN" altLang="en-US" sz="2000" dirty="0" smtClean="0">
                <a:latin typeface="宋体" panose="02010600030101010101" pitchFamily="2" charset="-122"/>
                <a:ea typeface="宋体" panose="02010600030101010101" pitchFamily="2" charset="-122"/>
              </a:rPr>
              <a:t>之所以能成是因为</a:t>
            </a:r>
            <a:r>
              <a:rPr lang="zh-CN" altLang="en-US" sz="2000" dirty="0" smtClean="0">
                <a:solidFill>
                  <a:srgbClr val="C00000"/>
                </a:solidFill>
                <a:latin typeface="宋体" panose="02010600030101010101" pitchFamily="2" charset="-122"/>
                <a:ea typeface="宋体" panose="02010600030101010101" pitchFamily="2" charset="-122"/>
              </a:rPr>
              <a:t>解码器太弱</a:t>
            </a:r>
            <a:r>
              <a:rPr lang="zh-CN" altLang="en-US" sz="2000" dirty="0" smtClean="0">
                <a:latin typeface="宋体" panose="02010600030101010101" pitchFamily="2" charset="-122"/>
                <a:ea typeface="宋体" panose="02010600030101010101" pitchFamily="2" charset="-122"/>
              </a:rPr>
              <a:t>，</a:t>
            </a:r>
            <a:r>
              <a:rPr lang="zh-CN" altLang="en-US" sz="2000" b="1" dirty="0" smtClean="0">
                <a:latin typeface="宋体" panose="02010600030101010101" pitchFamily="2" charset="-122"/>
                <a:ea typeface="宋体" panose="02010600030101010101" pitchFamily="2" charset="-122"/>
              </a:rPr>
              <a:t>迫使模型接纳隐变量以获得更高的</a:t>
            </a:r>
            <a:r>
              <a:rPr lang="en-US" altLang="zh-CN" sz="2000" b="1" dirty="0" smtClean="0">
                <a:latin typeface="宋体" panose="02010600030101010101" pitchFamily="2" charset="-122"/>
                <a:ea typeface="宋体" panose="02010600030101010101" pitchFamily="2" charset="-122"/>
              </a:rPr>
              <a:t>likelihood</a:t>
            </a:r>
            <a:r>
              <a:rPr lang="zh-CN" altLang="en-US" sz="2000" dirty="0" smtClean="0">
                <a:latin typeface="宋体" panose="02010600030101010101" pitchFamily="2" charset="-122"/>
                <a:ea typeface="宋体" panose="02010600030101010101" pitchFamily="2" charset="-122"/>
              </a:rPr>
              <a:t>。而</a:t>
            </a:r>
            <a:r>
              <a:rPr lang="zh-CN" altLang="en-US" sz="2000" b="1" dirty="0" smtClean="0">
                <a:latin typeface="宋体" panose="02010600030101010101" pitchFamily="2" charset="-122"/>
                <a:ea typeface="宋体" panose="02010600030101010101" pitchFamily="2" charset="-122"/>
              </a:rPr>
              <a:t>强大的解码器</a:t>
            </a:r>
            <a:r>
              <a:rPr lang="zh-CN" altLang="en-US" sz="2000" dirty="0" smtClean="0">
                <a:latin typeface="宋体" panose="02010600030101010101" pitchFamily="2" charset="-122"/>
                <a:ea typeface="宋体" panose="02010600030101010101" pitchFamily="2" charset="-122"/>
              </a:rPr>
              <a:t>导致模型学会忽略</a:t>
            </a:r>
            <a:r>
              <a:rPr lang="en-US" altLang="zh-CN" sz="2000" dirty="0" smtClean="0">
                <a:latin typeface="宋体" panose="02010600030101010101" pitchFamily="2" charset="-122"/>
                <a:ea typeface="宋体" panose="02010600030101010101" pitchFamily="2" charset="-122"/>
              </a:rPr>
              <a:t>z</a:t>
            </a:r>
            <a:r>
              <a:rPr lang="zh-CN" altLang="en-US" sz="2000" dirty="0" smtClean="0">
                <a:latin typeface="宋体" panose="02010600030101010101" pitchFamily="2" charset="-122"/>
                <a:ea typeface="宋体" panose="02010600030101010101" pitchFamily="2" charset="-122"/>
              </a:rPr>
              <a:t>，而去追求容易实现的目标，比如只用更容易优化的解码器来解释数据。</a:t>
            </a:r>
            <a:endParaRPr lang="en-US" altLang="zh-CN" sz="2000" dirty="0" smtClean="0">
              <a:latin typeface="宋体" panose="02010600030101010101" pitchFamily="2" charset="-122"/>
              <a:ea typeface="宋体" panose="02010600030101010101" pitchFamily="2" charset="-122"/>
            </a:endParaRPr>
          </a:p>
          <a:p>
            <a:pPr>
              <a:lnSpc>
                <a:spcPct val="150000"/>
              </a:lnSpc>
            </a:pPr>
            <a:r>
              <a:rPr lang="zh-CN" altLang="en-US" sz="2000" b="1" dirty="0" smtClean="0">
                <a:latin typeface="宋体" panose="02010600030101010101" pitchFamily="2" charset="-122"/>
                <a:ea typeface="宋体" panose="02010600030101010101" pitchFamily="2" charset="-122"/>
              </a:rPr>
              <a:t>解决方案：</a:t>
            </a:r>
            <a:r>
              <a:rPr lang="zh-CN" altLang="zh-CN" sz="2000" dirty="0">
                <a:latin typeface="宋体" panose="02010600030101010101" pitchFamily="2" charset="-122"/>
                <a:ea typeface="宋体" panose="02010600030101010101" pitchFamily="2" charset="-122"/>
              </a:rPr>
              <a:t>给</a:t>
            </a:r>
            <a:r>
              <a:rPr lang="en-US" altLang="zh-CN" sz="2000" dirty="0">
                <a:latin typeface="宋体" panose="02010600030101010101" pitchFamily="2" charset="-122"/>
                <a:ea typeface="宋体" panose="02010600030101010101" pitchFamily="2" charset="-122"/>
              </a:rPr>
              <a:t>KL</a:t>
            </a:r>
            <a:r>
              <a:rPr lang="zh-CN" altLang="zh-CN" sz="2000" dirty="0">
                <a:latin typeface="宋体" panose="02010600030101010101" pitchFamily="2" charset="-122"/>
                <a:ea typeface="宋体" panose="02010600030101010101" pitchFamily="2" charset="-122"/>
              </a:rPr>
              <a:t>项加上了一个权重，在训练最开始的时候将权重设为</a:t>
            </a:r>
            <a:r>
              <a:rPr lang="en-US" altLang="zh-CN" sz="2000" dirty="0">
                <a:latin typeface="宋体" panose="02010600030101010101" pitchFamily="2" charset="-122"/>
                <a:ea typeface="宋体" panose="02010600030101010101" pitchFamily="2" charset="-122"/>
              </a:rPr>
              <a:t>0</a:t>
            </a:r>
            <a:r>
              <a:rPr lang="zh-CN" altLang="zh-CN" sz="2000" dirty="0">
                <a:latin typeface="宋体" panose="02010600030101010101" pitchFamily="2" charset="-122"/>
                <a:ea typeface="宋体" panose="02010600030101010101" pitchFamily="2" charset="-122"/>
              </a:rPr>
              <a:t>，因而模型学着将尽可能多的信息编码进</a:t>
            </a:r>
            <a:r>
              <a:rPr lang="en-US" altLang="zh-CN" sz="2000" dirty="0">
                <a:latin typeface="宋体" panose="02010600030101010101" pitchFamily="2" charset="-122"/>
                <a:ea typeface="宋体" panose="02010600030101010101" pitchFamily="2" charset="-122"/>
              </a:rPr>
              <a:t>z</a:t>
            </a:r>
            <a:r>
              <a:rPr lang="zh-CN" altLang="zh-CN" sz="2000" dirty="0">
                <a:latin typeface="宋体" panose="02010600030101010101" pitchFamily="2" charset="-122"/>
                <a:ea typeface="宋体" panose="02010600030101010101" pitchFamily="2" charset="-122"/>
              </a:rPr>
              <a:t>中。接着随着训练的进行，逐渐的提升这个权重，迫使模型逐渐的平滑这个编码并将他们放进先验之中。</a:t>
            </a:r>
            <a:r>
              <a:rPr lang="zh-CN" altLang="zh-CN" sz="2000" dirty="0">
                <a:solidFill>
                  <a:srgbClr val="FF0000"/>
                </a:solidFill>
                <a:latin typeface="宋体" panose="02010600030101010101" pitchFamily="2" charset="-122"/>
                <a:ea typeface="宋体" panose="02010600030101010101" pitchFamily="2" charset="-122"/>
              </a:rPr>
              <a:t>这可以被看作是从</a:t>
            </a:r>
            <a:r>
              <a:rPr lang="en-US" altLang="zh-CN" sz="2000" dirty="0">
                <a:solidFill>
                  <a:srgbClr val="FF0000"/>
                </a:solidFill>
                <a:latin typeface="宋体" panose="02010600030101010101" pitchFamily="2" charset="-122"/>
                <a:ea typeface="宋体" panose="02010600030101010101" pitchFamily="2" charset="-122"/>
              </a:rPr>
              <a:t>AE</a:t>
            </a:r>
            <a:r>
              <a:rPr lang="zh-CN" altLang="zh-CN" sz="2000" dirty="0">
                <a:solidFill>
                  <a:srgbClr val="FF0000"/>
                </a:solidFill>
                <a:latin typeface="宋体" panose="02010600030101010101" pitchFamily="2" charset="-122"/>
                <a:ea typeface="宋体" panose="02010600030101010101" pitchFamily="2" charset="-122"/>
              </a:rPr>
              <a:t>到</a:t>
            </a:r>
            <a:r>
              <a:rPr lang="en-US" altLang="zh-CN" sz="2000" dirty="0">
                <a:solidFill>
                  <a:srgbClr val="FF0000"/>
                </a:solidFill>
                <a:latin typeface="宋体" panose="02010600030101010101" pitchFamily="2" charset="-122"/>
                <a:ea typeface="宋体" panose="02010600030101010101" pitchFamily="2" charset="-122"/>
              </a:rPr>
              <a:t>VAE</a:t>
            </a:r>
            <a:r>
              <a:rPr lang="zh-CN" altLang="zh-CN" sz="2000" dirty="0">
                <a:solidFill>
                  <a:srgbClr val="FF0000"/>
                </a:solidFill>
                <a:latin typeface="宋体" panose="02010600030101010101" pitchFamily="2" charset="-122"/>
                <a:ea typeface="宋体" panose="02010600030101010101" pitchFamily="2" charset="-122"/>
              </a:rPr>
              <a:t>的退火过程</a:t>
            </a:r>
            <a:r>
              <a:rPr lang="zh-CN" altLang="zh-CN" sz="2000" dirty="0">
                <a:latin typeface="宋体" panose="02010600030101010101" pitchFamily="2" charset="-122"/>
                <a:ea typeface="宋体" panose="02010600030101010101" pitchFamily="2" charset="-122"/>
              </a:rPr>
              <a:t>。</a:t>
            </a:r>
          </a:p>
          <a:p>
            <a:pPr marL="0" indent="0">
              <a:lnSpc>
                <a:spcPct val="150000"/>
              </a:lnSpc>
              <a:buNone/>
            </a:pPr>
            <a:endParaRPr lang="zh-CN" altLang="en-US" sz="2400" b="1" dirty="0">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2"/>
          <a:stretch>
            <a:fillRect/>
          </a:stretch>
        </p:blipFill>
        <p:spPr>
          <a:xfrm>
            <a:off x="3341234" y="3391072"/>
            <a:ext cx="4168266" cy="3194786"/>
          </a:xfrm>
          <a:prstGeom prst="rect">
            <a:avLst/>
          </a:prstGeom>
        </p:spPr>
      </p:pic>
    </p:spTree>
    <p:extLst>
      <p:ext uri="{BB962C8B-B14F-4D97-AF65-F5344CB8AC3E}">
        <p14:creationId xmlns:p14="http://schemas.microsoft.com/office/powerpoint/2010/main" val="108797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6143" y="2833692"/>
            <a:ext cx="8654142" cy="954107"/>
          </a:xfrm>
          <a:prstGeom prst="rect">
            <a:avLst/>
          </a:prstGeom>
        </p:spPr>
        <p:txBody>
          <a:bodyPr wrap="square">
            <a:spAutoFit/>
          </a:bodyPr>
          <a:lstStyle/>
          <a:p>
            <a:pPr algn="ctr">
              <a:spcAft>
                <a:spcPts val="0"/>
              </a:spcAft>
            </a:pPr>
            <a:r>
              <a:rPr lang="en-US" altLang="zh-CN" sz="2800" b="1" kern="100" dirty="0" smtClean="0">
                <a:latin typeface="等线" panose="02010600030101010101" pitchFamily="2" charset="-122"/>
                <a:cs typeface="Times New Roman" panose="02020603050405020304" pitchFamily="18" charset="0"/>
              </a:rPr>
              <a:t>Lagging Inference Networks And Posterior Collapse In </a:t>
            </a:r>
            <a:r>
              <a:rPr lang="en-US" altLang="zh-CN" sz="2800" b="1" kern="100" dirty="0" err="1" smtClean="0">
                <a:latin typeface="等线" panose="02010600030101010101" pitchFamily="2" charset="-122"/>
                <a:cs typeface="Times New Roman" panose="02020603050405020304" pitchFamily="18" charset="0"/>
              </a:rPr>
              <a:t>Variational</a:t>
            </a:r>
            <a:r>
              <a:rPr lang="en-US" altLang="zh-CN" sz="2800" b="1" kern="100" dirty="0" smtClean="0">
                <a:latin typeface="等线" panose="02010600030101010101" pitchFamily="2" charset="-122"/>
                <a:cs typeface="Times New Roman" panose="02020603050405020304" pitchFamily="18" charset="0"/>
              </a:rPr>
              <a:t> </a:t>
            </a:r>
            <a:r>
              <a:rPr lang="en-US" altLang="zh-CN" sz="2800" b="1" kern="100" dirty="0" err="1" smtClean="0">
                <a:latin typeface="等线" panose="02010600030101010101" pitchFamily="2" charset="-122"/>
                <a:cs typeface="Times New Roman" panose="02020603050405020304" pitchFamily="18" charset="0"/>
              </a:rPr>
              <a:t>Autoencoders</a:t>
            </a:r>
            <a:endParaRPr lang="zh-CN" altLang="zh-CN" sz="2800" kern="100" dirty="0">
              <a:latin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123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6686" y="212726"/>
            <a:ext cx="10515600" cy="745218"/>
          </a:xfrm>
        </p:spPr>
        <p:txBody>
          <a:bodyPr/>
          <a:lstStyle/>
          <a:p>
            <a:pPr algn="ctr"/>
            <a:r>
              <a:rPr lang="zh-CN" altLang="en-US" b="1" dirty="0" smtClean="0"/>
              <a:t>内容提要</a:t>
            </a:r>
            <a:endParaRPr lang="zh-CN" altLang="en-US" b="1" dirty="0"/>
          </a:p>
        </p:txBody>
      </p:sp>
      <p:sp>
        <p:nvSpPr>
          <p:cNvPr id="3" name="内容占位符 2"/>
          <p:cNvSpPr>
            <a:spLocks noGrp="1"/>
          </p:cNvSpPr>
          <p:nvPr>
            <p:ph idx="1"/>
          </p:nvPr>
        </p:nvSpPr>
        <p:spPr>
          <a:xfrm>
            <a:off x="391886" y="957944"/>
            <a:ext cx="11408228" cy="5273448"/>
          </a:xfrm>
        </p:spPr>
        <p:txBody>
          <a:bodyPr>
            <a:normAutofit fontScale="85000" lnSpcReduction="20000"/>
          </a:bodyPr>
          <a:lstStyle/>
          <a:p>
            <a:pPr marL="0" indent="0">
              <a:lnSpc>
                <a:spcPct val="150000"/>
              </a:lnSpc>
              <a:buNone/>
            </a:pP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前期工作</a:t>
            </a:r>
            <a:endParaRPr lang="en-US" altLang="zh-CN" sz="2000" b="1"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VAE</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尽管取得了很多成果，但是不少工作发现</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VAE</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训练的时候经常会遭遇一个称为“</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posterior collapse</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”的问题，它指的是模型忽略了隐变量</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z</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特别是当生成器</a:t>
            </a:r>
            <a:r>
              <a:rPr lang="en-US" altLang="zh-CN" sz="2000" b="1" i="1" dirty="0" err="1" smtClean="0">
                <a:latin typeface="Times New Roman" panose="02020603050405020304" pitchFamily="18" charset="0"/>
                <a:ea typeface="宋体" panose="02010600030101010101" pitchFamily="2" charset="-122"/>
                <a:cs typeface="Times New Roman" panose="02020603050405020304" pitchFamily="18" charset="0"/>
              </a:rPr>
              <a:t>p</a:t>
            </a:r>
            <a:r>
              <a:rPr lang="en-US" altLang="zh-CN" sz="2000" b="1" baseline="-25000" dirty="0" err="1" smtClean="0">
                <a:latin typeface="Times New Roman" panose="02020603050405020304" pitchFamily="18" charset="0"/>
                <a:ea typeface="宋体" panose="02010600030101010101" pitchFamily="2" charset="-122"/>
                <a:cs typeface="Times New Roman" panose="02020603050405020304" pitchFamily="18" charset="0"/>
              </a:rPr>
              <a:t>θ</a:t>
            </a:r>
            <a:r>
              <a:rPr lang="en-US" altLang="zh-CN" sz="2000" b="1"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err="1" smtClean="0">
                <a:latin typeface="Times New Roman" panose="02020603050405020304" pitchFamily="18" charset="0"/>
                <a:ea typeface="宋体" panose="02010600030101010101" pitchFamily="2" charset="-122"/>
                <a:cs typeface="Times New Roman" panose="02020603050405020304" pitchFamily="18" charset="0"/>
              </a:rPr>
              <a:t>x|z</a:t>
            </a:r>
            <a:r>
              <a:rPr lang="en-US" altLang="zh-CN" sz="2000" b="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采用的是</a:t>
            </a:r>
            <a:r>
              <a:rPr lang="zh-CN" altLang="en-US" sz="2000" b="1" u="sng" dirty="0" smtClean="0">
                <a:latin typeface="Times New Roman" panose="02020603050405020304" pitchFamily="18" charset="0"/>
                <a:ea typeface="宋体" panose="02010600030101010101" pitchFamily="2" charset="-122"/>
                <a:cs typeface="Times New Roman" panose="02020603050405020304" pitchFamily="18" charset="0"/>
              </a:rPr>
              <a:t>较强的自回归神经网络</a:t>
            </a: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时以及在对</a:t>
            </a:r>
            <a:r>
              <a:rPr lang="zh-CN" altLang="en-US" sz="2000" b="1" u="sng" dirty="0" smtClean="0">
                <a:latin typeface="Times New Roman" panose="02020603050405020304" pitchFamily="18" charset="0"/>
                <a:ea typeface="宋体" panose="02010600030101010101" pitchFamily="2" charset="-122"/>
                <a:cs typeface="Times New Roman" panose="02020603050405020304" pitchFamily="18" charset="0"/>
              </a:rPr>
              <a:t>离散数据进行建模</a:t>
            </a: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时这个问题更为常见。</a:t>
            </a:r>
            <a:endParaRPr lang="en-US" altLang="zh-CN" sz="2000" b="1"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、现有的工作大都是从一个</a:t>
            </a: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静态优化的角度</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分析这个问题，注意到坍塌通常是</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ELBO</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的一个比较好的</a:t>
            </a: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局部最优</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。因此许多解决方案关注于</a:t>
            </a: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削弱生成器或者修改训练目标函数</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150000"/>
              </a:lnSpc>
              <a:buNone/>
            </a:pP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本文工作</a:t>
            </a:r>
            <a:endParaRPr lang="en-US" altLang="zh-CN" sz="2000" b="1"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、本文的方案是从训练动力学的角度提出了一种新颖的训练方式来解决“</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posterior collapse</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”问题。相比于其它方案，我们的方案仍然优化的是标准的</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ELBO</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目标函数，不需要改变</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VAE</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模型或它的参数化。</a:t>
            </a:r>
            <a:endPar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、在</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这篇</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文章中我们考虑了两点：</a:t>
            </a:r>
            <a:r>
              <a:rPr lang="en-US" altLang="zh-CN" sz="2000" b="1" dirty="0" smtClean="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、为什么</a:t>
            </a:r>
            <a:r>
              <a:rPr lang="en-US" altLang="zh-CN" sz="2000" b="1" dirty="0" smtClean="0">
                <a:latin typeface="Times New Roman" panose="02020603050405020304" pitchFamily="18" charset="0"/>
                <a:ea typeface="宋体" panose="02010600030101010101" pitchFamily="2" charset="-122"/>
                <a:cs typeface="Times New Roman" panose="02020603050405020304" pitchFamily="18" charset="0"/>
              </a:rPr>
              <a:t>VAE</a:t>
            </a: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会掉入坍塌的局部最优；</a:t>
            </a:r>
            <a:r>
              <a:rPr lang="en-US" altLang="zh-CN" sz="2000" b="1" dirty="0" smtClean="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、是否有一种简单的办法来改变训练轨迹以找到一个非平凡的局域最优。</a:t>
            </a:r>
            <a:endParaRPr lang="en-US" altLang="zh-CN" sz="2000" b="1"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3</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、本文发现在训练的初始阶段</a:t>
            </a: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后验估计</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通常是落后于</a:t>
            </a: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真实的模型后验。</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接着证明了这样的滞后行为是如何驱使生成模型掉入局域坍塌的，并提出了一种新颖的训练方式，有针对性的更频繁的优化推理网络来减缓滞后。</a:t>
            </a:r>
            <a:endPar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8147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86667" y="174347"/>
            <a:ext cx="3422805" cy="3260517"/>
          </a:xfrm>
          <a:prstGeom prst="rect">
            <a:avLst/>
          </a:prstGeom>
        </p:spPr>
      </p:pic>
      <p:pic>
        <p:nvPicPr>
          <p:cNvPr id="2" name="图片 1"/>
          <p:cNvPicPr>
            <a:picLocks noChangeAspect="1"/>
          </p:cNvPicPr>
          <p:nvPr/>
        </p:nvPicPr>
        <p:blipFill>
          <a:blip r:embed="rId4"/>
          <a:stretch>
            <a:fillRect/>
          </a:stretch>
        </p:blipFill>
        <p:spPr>
          <a:xfrm>
            <a:off x="4052058" y="485163"/>
            <a:ext cx="7720528" cy="1005568"/>
          </a:xfrm>
          <a:prstGeom prst="rect">
            <a:avLst/>
          </a:prstGeom>
        </p:spPr>
      </p:pic>
      <p:pic>
        <p:nvPicPr>
          <p:cNvPr id="3" name="图片 2"/>
          <p:cNvPicPr>
            <a:picLocks noChangeAspect="1"/>
          </p:cNvPicPr>
          <p:nvPr/>
        </p:nvPicPr>
        <p:blipFill rotWithShape="1">
          <a:blip r:embed="rId5"/>
          <a:srcRect t="6786" b="16759"/>
          <a:stretch/>
        </p:blipFill>
        <p:spPr>
          <a:xfrm>
            <a:off x="4708356" y="2412219"/>
            <a:ext cx="5469467" cy="397257"/>
          </a:xfrm>
          <a:prstGeom prst="rect">
            <a:avLst/>
          </a:prstGeom>
        </p:spPr>
      </p:pic>
      <p:sp>
        <p:nvSpPr>
          <p:cNvPr id="5" name="文本框 4"/>
          <p:cNvSpPr txBox="1"/>
          <p:nvPr/>
        </p:nvSpPr>
        <p:spPr>
          <a:xfrm>
            <a:off x="4584031" y="1781389"/>
            <a:ext cx="2699009" cy="461665"/>
          </a:xfrm>
          <a:prstGeom prst="rect">
            <a:avLst/>
          </a:prstGeom>
          <a:noFill/>
        </p:spPr>
        <p:txBody>
          <a:bodyPr wrap="none" rtlCol="0">
            <a:spAutoFit/>
          </a:bodyPr>
          <a:lstStyle/>
          <a:p>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Posterior Collapse:</a:t>
            </a:r>
            <a:endParaRPr lang="zh-CN" altLang="en-US" sz="2400" b="1" dirty="0"/>
          </a:p>
        </p:txBody>
      </p:sp>
      <p:sp>
        <p:nvSpPr>
          <p:cNvPr id="7" name="文本框 6"/>
          <p:cNvSpPr txBox="1"/>
          <p:nvPr/>
        </p:nvSpPr>
        <p:spPr>
          <a:xfrm>
            <a:off x="4584031" y="2975235"/>
            <a:ext cx="3781997" cy="1477328"/>
          </a:xfrm>
          <a:prstGeom prst="rect">
            <a:avLst/>
          </a:prstGeom>
          <a:noFill/>
        </p:spPr>
        <p:txBody>
          <a:bodyPr wrap="none" rtlCol="0">
            <a:spAutoFit/>
          </a:bodyPr>
          <a:lstStyle/>
          <a:p>
            <a:pPr>
              <a:lnSpc>
                <a:spcPct val="150000"/>
              </a:lnSpc>
            </a:pPr>
            <a:r>
              <a:rPr lang="zh-CN" altLang="en-US" sz="2000" b="1" dirty="0" smtClean="0">
                <a:latin typeface="Times New Roman" panose="02020603050405020304" pitchFamily="18" charset="0"/>
                <a:cs typeface="Times New Roman" panose="02020603050405020304" pitchFamily="18" charset="0"/>
              </a:rPr>
              <a:t>问题拆分：</a:t>
            </a:r>
            <a:endParaRPr lang="en-US" altLang="zh-CN" sz="2000" b="1" dirty="0" smtClean="0">
              <a:latin typeface="Times New Roman" panose="02020603050405020304" pitchFamily="18" charset="0"/>
              <a:cs typeface="Times New Roman" panose="02020603050405020304" pitchFamily="18" charset="0"/>
            </a:endParaRPr>
          </a:p>
          <a:p>
            <a:pPr>
              <a:lnSpc>
                <a:spcPct val="150000"/>
              </a:lnSpc>
            </a:pPr>
            <a:r>
              <a:rPr lang="en-US" altLang="zh-CN" sz="2000" b="1" dirty="0" smtClean="0">
                <a:latin typeface="Times New Roman" panose="02020603050405020304" pitchFamily="18" charset="0"/>
                <a:cs typeface="Times New Roman" panose="02020603050405020304" pitchFamily="18" charset="0"/>
              </a:rPr>
              <a:t>Model collapse:       p</a:t>
            </a:r>
            <a:r>
              <a:rPr lang="el-GR" altLang="zh-CN" sz="2000" b="1" baseline="-25000" dirty="0" smtClean="0">
                <a:latin typeface="Times New Roman" panose="02020603050405020304" pitchFamily="18" charset="0"/>
                <a:cs typeface="Times New Roman" panose="02020603050405020304" pitchFamily="18" charset="0"/>
              </a:rPr>
              <a:t>θ</a:t>
            </a:r>
            <a:r>
              <a:rPr lang="el-GR" altLang="zh-CN" sz="2000" b="1" dirty="0" smtClean="0">
                <a:latin typeface="Times New Roman" panose="02020603050405020304" pitchFamily="18" charset="0"/>
                <a:cs typeface="Times New Roman" panose="02020603050405020304" pitchFamily="18" charset="0"/>
              </a:rPr>
              <a:t>(</a:t>
            </a:r>
            <a:r>
              <a:rPr lang="en-US" altLang="zh-CN" sz="2000" b="1" dirty="0" err="1" smtClean="0">
                <a:latin typeface="Times New Roman" panose="02020603050405020304" pitchFamily="18" charset="0"/>
                <a:cs typeface="Times New Roman" panose="02020603050405020304" pitchFamily="18" charset="0"/>
              </a:rPr>
              <a:t>z|x</a:t>
            </a:r>
            <a:r>
              <a:rPr lang="en-US" altLang="zh-CN" sz="2000" b="1" dirty="0" smtClean="0">
                <a:latin typeface="Times New Roman" panose="02020603050405020304" pitchFamily="18" charset="0"/>
                <a:cs typeface="Times New Roman" panose="02020603050405020304" pitchFamily="18" charset="0"/>
              </a:rPr>
              <a:t>) = p(z)</a:t>
            </a:r>
          </a:p>
          <a:p>
            <a:pPr>
              <a:lnSpc>
                <a:spcPct val="150000"/>
              </a:lnSpc>
            </a:pPr>
            <a:r>
              <a:rPr lang="en-US" altLang="zh-CN" sz="2000" b="1" dirty="0" smtClean="0">
                <a:latin typeface="Times New Roman" panose="02020603050405020304" pitchFamily="18" charset="0"/>
                <a:cs typeface="Times New Roman" panose="02020603050405020304" pitchFamily="18" charset="0"/>
              </a:rPr>
              <a:t>Inference collapse:  q</a:t>
            </a:r>
            <a:r>
              <a:rPr lang="el-GR" altLang="zh-CN" sz="2000" b="1" baseline="-25000" dirty="0" smtClean="0">
                <a:latin typeface="Times New Roman" panose="02020603050405020304" pitchFamily="18" charset="0"/>
                <a:cs typeface="Times New Roman" panose="02020603050405020304" pitchFamily="18" charset="0"/>
              </a:rPr>
              <a:t>φ</a:t>
            </a:r>
            <a:r>
              <a:rPr lang="el-GR" altLang="zh-CN" sz="2000" b="1" dirty="0" smtClean="0">
                <a:latin typeface="Times New Roman" panose="02020603050405020304" pitchFamily="18" charset="0"/>
                <a:cs typeface="Times New Roman" panose="02020603050405020304" pitchFamily="18" charset="0"/>
              </a:rPr>
              <a:t>(</a:t>
            </a:r>
            <a:r>
              <a:rPr lang="en-US" altLang="zh-CN" sz="2000" b="1" dirty="0" err="1" smtClean="0">
                <a:latin typeface="Times New Roman" panose="02020603050405020304" pitchFamily="18" charset="0"/>
                <a:cs typeface="Times New Roman" panose="02020603050405020304" pitchFamily="18" charset="0"/>
              </a:rPr>
              <a:t>z|x</a:t>
            </a:r>
            <a:r>
              <a:rPr lang="en-US" altLang="zh-CN" sz="2000" b="1" dirty="0" smtClean="0">
                <a:latin typeface="Times New Roman" panose="02020603050405020304" pitchFamily="18" charset="0"/>
                <a:cs typeface="Times New Roman" panose="02020603050405020304" pitchFamily="18" charset="0"/>
              </a:rPr>
              <a:t>) = p(z)</a:t>
            </a:r>
            <a:endParaRPr lang="zh-CN" altLang="en-US" sz="2000" b="1" dirty="0">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rotWithShape="1">
          <a:blip r:embed="rId6"/>
          <a:srcRect t="17408"/>
          <a:stretch/>
        </p:blipFill>
        <p:spPr>
          <a:xfrm>
            <a:off x="4704349" y="5005135"/>
            <a:ext cx="5438775" cy="314674"/>
          </a:xfrm>
          <a:prstGeom prst="rect">
            <a:avLst/>
          </a:prstGeom>
        </p:spPr>
      </p:pic>
      <p:pic>
        <p:nvPicPr>
          <p:cNvPr id="11" name="图片 10"/>
          <p:cNvPicPr>
            <a:picLocks noChangeAspect="1"/>
          </p:cNvPicPr>
          <p:nvPr/>
        </p:nvPicPr>
        <p:blipFill>
          <a:blip r:embed="rId7"/>
          <a:stretch>
            <a:fillRect/>
          </a:stretch>
        </p:blipFill>
        <p:spPr>
          <a:xfrm>
            <a:off x="4704349" y="5799647"/>
            <a:ext cx="2914650" cy="342900"/>
          </a:xfrm>
          <a:prstGeom prst="rect">
            <a:avLst/>
          </a:prstGeom>
        </p:spPr>
      </p:pic>
      <p:pic>
        <p:nvPicPr>
          <p:cNvPr id="13" name="图片 12"/>
          <p:cNvPicPr>
            <a:picLocks noChangeAspect="1"/>
          </p:cNvPicPr>
          <p:nvPr/>
        </p:nvPicPr>
        <p:blipFill>
          <a:blip r:embed="rId8"/>
          <a:stretch>
            <a:fillRect/>
          </a:stretch>
        </p:blipFill>
        <p:spPr>
          <a:xfrm>
            <a:off x="4663297" y="6308306"/>
            <a:ext cx="3381375" cy="257175"/>
          </a:xfrm>
          <a:prstGeom prst="rect">
            <a:avLst/>
          </a:prstGeom>
        </p:spPr>
      </p:pic>
      <p:pic>
        <p:nvPicPr>
          <p:cNvPr id="20" name="图片 19"/>
          <p:cNvPicPr>
            <a:picLocks noChangeAspect="1"/>
          </p:cNvPicPr>
          <p:nvPr/>
        </p:nvPicPr>
        <p:blipFill rotWithShape="1">
          <a:blip r:embed="rId9"/>
          <a:srcRect t="5663" b="2473"/>
          <a:stretch/>
        </p:blipFill>
        <p:spPr>
          <a:xfrm>
            <a:off x="296615" y="3489026"/>
            <a:ext cx="3565521" cy="3283321"/>
          </a:xfrm>
          <a:prstGeom prst="rect">
            <a:avLst/>
          </a:prstGeom>
        </p:spPr>
      </p:pic>
      <p:pic>
        <p:nvPicPr>
          <p:cNvPr id="21" name="图片 20"/>
          <p:cNvPicPr>
            <a:picLocks noChangeAspect="1"/>
          </p:cNvPicPr>
          <p:nvPr/>
        </p:nvPicPr>
        <p:blipFill>
          <a:blip r:embed="rId10"/>
          <a:stretch>
            <a:fillRect/>
          </a:stretch>
        </p:blipFill>
        <p:spPr>
          <a:xfrm>
            <a:off x="4743233" y="5382780"/>
            <a:ext cx="3343275" cy="323850"/>
          </a:xfrm>
          <a:prstGeom prst="rect">
            <a:avLst/>
          </a:prstGeom>
        </p:spPr>
      </p:pic>
      <p:pic>
        <p:nvPicPr>
          <p:cNvPr id="23" name="图片 22"/>
          <p:cNvPicPr>
            <a:picLocks noChangeAspect="1"/>
          </p:cNvPicPr>
          <p:nvPr/>
        </p:nvPicPr>
        <p:blipFill>
          <a:blip r:embed="rId11"/>
          <a:stretch>
            <a:fillRect/>
          </a:stretch>
        </p:blipFill>
        <p:spPr>
          <a:xfrm>
            <a:off x="8107777" y="5352422"/>
            <a:ext cx="2152650" cy="314325"/>
          </a:xfrm>
          <a:prstGeom prst="rect">
            <a:avLst/>
          </a:prstGeom>
        </p:spPr>
      </p:pic>
      <p:sp>
        <p:nvSpPr>
          <p:cNvPr id="31" name="矩形 30"/>
          <p:cNvSpPr/>
          <p:nvPr/>
        </p:nvSpPr>
        <p:spPr>
          <a:xfrm>
            <a:off x="4663298" y="4906196"/>
            <a:ext cx="5707924" cy="1745833"/>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608095" y="4479223"/>
            <a:ext cx="1338828" cy="369332"/>
          </a:xfrm>
          <a:prstGeom prst="rect">
            <a:avLst/>
          </a:prstGeom>
          <a:noFill/>
        </p:spPr>
        <p:txBody>
          <a:bodyPr wrap="none" rtlCol="0">
            <a:spAutoFit/>
          </a:bodyPr>
          <a:lstStyle/>
          <a:p>
            <a:r>
              <a:rPr lang="zh-CN" altLang="en-US" b="1" dirty="0" smtClean="0"/>
              <a:t>评估方式：</a:t>
            </a:r>
            <a:endParaRPr lang="zh-CN" altLang="en-US" b="1" dirty="0"/>
          </a:p>
        </p:txBody>
      </p:sp>
    </p:spTree>
    <p:extLst>
      <p:ext uri="{BB962C8B-B14F-4D97-AF65-F5344CB8AC3E}">
        <p14:creationId xmlns:p14="http://schemas.microsoft.com/office/powerpoint/2010/main" val="938460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781050" y="114300"/>
            <a:ext cx="10629900" cy="6629400"/>
          </a:xfrm>
          <a:prstGeom prst="rect">
            <a:avLst/>
          </a:prstGeom>
        </p:spPr>
      </p:pic>
      <p:sp>
        <p:nvSpPr>
          <p:cNvPr id="5" name="矩形 4"/>
          <p:cNvSpPr/>
          <p:nvPr/>
        </p:nvSpPr>
        <p:spPr>
          <a:xfrm>
            <a:off x="680936" y="2597285"/>
            <a:ext cx="10730014" cy="2684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1256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3389"/>
          <a:stretch/>
        </p:blipFill>
        <p:spPr>
          <a:xfrm>
            <a:off x="0" y="620128"/>
            <a:ext cx="6174705" cy="5810250"/>
          </a:xfrm>
          <a:prstGeom prst="rect">
            <a:avLst/>
          </a:prstGeom>
        </p:spPr>
      </p:pic>
      <p:pic>
        <p:nvPicPr>
          <p:cNvPr id="5" name="图片 4"/>
          <p:cNvPicPr>
            <a:picLocks noChangeAspect="1"/>
          </p:cNvPicPr>
          <p:nvPr/>
        </p:nvPicPr>
        <p:blipFill rotWithShape="1">
          <a:blip r:embed="rId4"/>
          <a:srcRect l="2578" r="15071"/>
          <a:stretch/>
        </p:blipFill>
        <p:spPr>
          <a:xfrm>
            <a:off x="6192814" y="1012910"/>
            <a:ext cx="5999186" cy="695575"/>
          </a:xfrm>
          <a:prstGeom prst="rect">
            <a:avLst/>
          </a:prstGeom>
        </p:spPr>
      </p:pic>
      <p:pic>
        <p:nvPicPr>
          <p:cNvPr id="6" name="图片 5"/>
          <p:cNvPicPr>
            <a:picLocks noChangeAspect="1"/>
          </p:cNvPicPr>
          <p:nvPr/>
        </p:nvPicPr>
        <p:blipFill>
          <a:blip r:embed="rId5"/>
          <a:stretch>
            <a:fillRect/>
          </a:stretch>
        </p:blipFill>
        <p:spPr>
          <a:xfrm>
            <a:off x="6202027" y="2527638"/>
            <a:ext cx="5989973" cy="589462"/>
          </a:xfrm>
          <a:prstGeom prst="rect">
            <a:avLst/>
          </a:prstGeom>
        </p:spPr>
      </p:pic>
      <p:pic>
        <p:nvPicPr>
          <p:cNvPr id="7" name="图片 6"/>
          <p:cNvPicPr>
            <a:picLocks noChangeAspect="1"/>
          </p:cNvPicPr>
          <p:nvPr/>
        </p:nvPicPr>
        <p:blipFill>
          <a:blip r:embed="rId6"/>
          <a:stretch>
            <a:fillRect/>
          </a:stretch>
        </p:blipFill>
        <p:spPr>
          <a:xfrm>
            <a:off x="6174705" y="3919107"/>
            <a:ext cx="5878429" cy="445055"/>
          </a:xfrm>
          <a:prstGeom prst="rect">
            <a:avLst/>
          </a:prstGeom>
        </p:spPr>
      </p:pic>
      <p:sp>
        <p:nvSpPr>
          <p:cNvPr id="8" name="文本框 7"/>
          <p:cNvSpPr txBox="1"/>
          <p:nvPr/>
        </p:nvSpPr>
        <p:spPr>
          <a:xfrm>
            <a:off x="6202027" y="580027"/>
            <a:ext cx="1569660" cy="369332"/>
          </a:xfrm>
          <a:prstGeom prst="rect">
            <a:avLst/>
          </a:prstGeom>
          <a:noFill/>
        </p:spPr>
        <p:txBody>
          <a:bodyPr wrap="none" rtlCol="0">
            <a:spAutoFit/>
          </a:bodyPr>
          <a:lstStyle/>
          <a:p>
            <a:r>
              <a:rPr lang="zh-CN" altLang="en-US" b="1" dirty="0" smtClean="0"/>
              <a:t>另一个视角：</a:t>
            </a:r>
            <a:endParaRPr lang="zh-CN" altLang="en-US" b="1" dirty="0"/>
          </a:p>
        </p:txBody>
      </p:sp>
      <p:sp>
        <p:nvSpPr>
          <p:cNvPr id="9" name="文本框 8"/>
          <p:cNvSpPr txBox="1"/>
          <p:nvPr/>
        </p:nvSpPr>
        <p:spPr>
          <a:xfrm>
            <a:off x="6075947" y="3405630"/>
            <a:ext cx="2145139" cy="369332"/>
          </a:xfrm>
          <a:prstGeom prst="rect">
            <a:avLst/>
          </a:prstGeom>
          <a:noFill/>
        </p:spPr>
        <p:txBody>
          <a:bodyPr wrap="none" rtlCol="0">
            <a:spAutoFit/>
          </a:bodyPr>
          <a:lstStyle/>
          <a:p>
            <a:r>
              <a:rPr lang="en-US" altLang="zh-CN" b="1" dirty="0" smtClean="0"/>
              <a:t>Stopping criterion:</a:t>
            </a:r>
            <a:endParaRPr lang="zh-CN" altLang="en-US" b="1" dirty="0"/>
          </a:p>
        </p:txBody>
      </p:sp>
      <p:sp>
        <p:nvSpPr>
          <p:cNvPr id="10" name="文本框 9"/>
          <p:cNvSpPr txBox="1"/>
          <p:nvPr/>
        </p:nvSpPr>
        <p:spPr>
          <a:xfrm>
            <a:off x="6167690" y="2160446"/>
            <a:ext cx="1338828" cy="369332"/>
          </a:xfrm>
          <a:prstGeom prst="rect">
            <a:avLst/>
          </a:prstGeom>
          <a:noFill/>
        </p:spPr>
        <p:txBody>
          <a:bodyPr wrap="none" rtlCol="0">
            <a:spAutoFit/>
          </a:bodyPr>
          <a:lstStyle/>
          <a:p>
            <a:r>
              <a:rPr lang="zh-CN" altLang="en-US" b="1" dirty="0" smtClean="0"/>
              <a:t>更新策略：</a:t>
            </a:r>
            <a:endParaRPr lang="zh-CN" altLang="en-US" b="1" dirty="0"/>
          </a:p>
        </p:txBody>
      </p:sp>
      <p:sp>
        <p:nvSpPr>
          <p:cNvPr id="11" name="文本框 10"/>
          <p:cNvSpPr txBox="1"/>
          <p:nvPr/>
        </p:nvSpPr>
        <p:spPr>
          <a:xfrm>
            <a:off x="6167689" y="4508307"/>
            <a:ext cx="5238247" cy="369332"/>
          </a:xfrm>
          <a:prstGeom prst="rect">
            <a:avLst/>
          </a:prstGeom>
          <a:noFill/>
        </p:spPr>
        <p:txBody>
          <a:bodyPr wrap="square" rtlCol="0">
            <a:spAutoFit/>
          </a:bodyPr>
          <a:lstStyle/>
          <a:p>
            <a:r>
              <a:rPr lang="en-US" altLang="zh-CN" dirty="0" smtClean="0"/>
              <a:t>Mutual information between z and x under </a:t>
            </a:r>
            <a:r>
              <a:rPr lang="en-US" altLang="zh-CN" dirty="0">
                <a:latin typeface="Times New Roman" panose="02020603050405020304" pitchFamily="18" charset="0"/>
                <a:cs typeface="Times New Roman" panose="02020603050405020304" pitchFamily="18" charset="0"/>
              </a:rPr>
              <a:t>q</a:t>
            </a:r>
            <a:r>
              <a:rPr lang="el-GR" altLang="zh-CN" baseline="-25000" dirty="0">
                <a:latin typeface="Times New Roman" panose="02020603050405020304" pitchFamily="18" charset="0"/>
                <a:cs typeface="Times New Roman" panose="02020603050405020304" pitchFamily="18" charset="0"/>
              </a:rPr>
              <a:t>φ</a:t>
            </a:r>
            <a:r>
              <a:rPr lang="el-GR"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z|x</a:t>
            </a:r>
            <a:r>
              <a:rPr lang="en-US" altLang="zh-CN" dirty="0">
                <a:latin typeface="Times New Roman" panose="02020603050405020304" pitchFamily="18" charset="0"/>
                <a:cs typeface="Times New Roman" panose="02020603050405020304" pitchFamily="18" charset="0"/>
              </a:rPr>
              <a:t>)</a:t>
            </a:r>
            <a:r>
              <a:rPr lang="en-US" altLang="zh-CN" dirty="0" smtClean="0"/>
              <a:t> </a:t>
            </a:r>
            <a:endParaRPr lang="zh-CN" altLang="en-US" dirty="0"/>
          </a:p>
        </p:txBody>
      </p:sp>
    </p:spTree>
    <p:extLst>
      <p:ext uri="{BB962C8B-B14F-4D97-AF65-F5344CB8AC3E}">
        <p14:creationId xmlns:p14="http://schemas.microsoft.com/office/powerpoint/2010/main" val="347267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77821" y="921189"/>
            <a:ext cx="8067962" cy="5031632"/>
          </a:xfrm>
          <a:prstGeom prst="rect">
            <a:avLst/>
          </a:prstGeom>
        </p:spPr>
      </p:pic>
      <p:pic>
        <p:nvPicPr>
          <p:cNvPr id="6" name="图片 5"/>
          <p:cNvPicPr>
            <a:picLocks noChangeAspect="1"/>
          </p:cNvPicPr>
          <p:nvPr/>
        </p:nvPicPr>
        <p:blipFill>
          <a:blip r:embed="rId4"/>
          <a:stretch>
            <a:fillRect/>
          </a:stretch>
        </p:blipFill>
        <p:spPr>
          <a:xfrm>
            <a:off x="8367003" y="959593"/>
            <a:ext cx="3543959" cy="4954824"/>
          </a:xfrm>
          <a:prstGeom prst="rect">
            <a:avLst/>
          </a:prstGeom>
        </p:spPr>
      </p:pic>
    </p:spTree>
    <p:extLst>
      <p:ext uri="{BB962C8B-B14F-4D97-AF65-F5344CB8AC3E}">
        <p14:creationId xmlns:p14="http://schemas.microsoft.com/office/powerpoint/2010/main" val="193568544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807</Words>
  <Application>Microsoft Office PowerPoint</Application>
  <PresentationFormat>宽屏</PresentationFormat>
  <Paragraphs>70</Paragraphs>
  <Slides>15</Slides>
  <Notes>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等线</vt:lpstr>
      <vt:lpstr>等线 Light</vt:lpstr>
      <vt:lpstr>宋体</vt:lpstr>
      <vt:lpstr>Arial</vt:lpstr>
      <vt:lpstr>Times New Roman</vt:lpstr>
      <vt:lpstr>Office 主题​​</vt:lpstr>
      <vt:lpstr>Posterior Collapse</vt:lpstr>
      <vt:lpstr>“Posterior Collapse” 问题起源</vt:lpstr>
      <vt:lpstr>PowerPoint 演示文稿</vt:lpstr>
      <vt:lpstr>PowerPoint 演示文稿</vt:lpstr>
      <vt:lpstr>内容提要</vt:lpstr>
      <vt:lpstr>PowerPoint 演示文稿</vt:lpstr>
      <vt:lpstr>PowerPoint 演示文稿</vt:lpstr>
      <vt:lpstr>PowerPoint 演示文稿</vt:lpstr>
      <vt:lpstr>PowerPoint 演示文稿</vt:lpstr>
      <vt:lpstr>True data experiment results</vt:lpstr>
      <vt:lpstr>True data experiment results</vt:lpstr>
      <vt:lpstr>PowerPoint 演示文稿</vt:lpstr>
      <vt:lpstr>PowerPoint 演示文稿</vt:lpstr>
      <vt:lpstr> Increasing the expressiveness of approximate posteriors</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CSLT</dc:creator>
  <cp:lastModifiedBy>CSLT</cp:lastModifiedBy>
  <cp:revision>284</cp:revision>
  <dcterms:created xsi:type="dcterms:W3CDTF">2020-04-05T07:08:17Z</dcterms:created>
  <dcterms:modified xsi:type="dcterms:W3CDTF">2020-04-14T02:37:07Z</dcterms:modified>
</cp:coreProperties>
</file>