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79" r:id="rId5"/>
    <p:sldId id="280" r:id="rId6"/>
    <p:sldId id="263" r:id="rId7"/>
    <p:sldId id="277" r:id="rId8"/>
    <p:sldId id="268" r:id="rId9"/>
    <p:sldId id="267" r:id="rId10"/>
    <p:sldId id="281" r:id="rId11"/>
    <p:sldId id="282" r:id="rId12"/>
    <p:sldId id="283" r:id="rId13"/>
    <p:sldId id="284" r:id="rId14"/>
    <p:sldId id="270" r:id="rId15"/>
    <p:sldId id="271" r:id="rId16"/>
    <p:sldId id="273" r:id="rId17"/>
    <p:sldId id="27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>
        <p:scale>
          <a:sx n="105" d="100"/>
          <a:sy n="105" d="100"/>
        </p:scale>
        <p:origin x="30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35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FB4F4-9DE1-824B-B92D-3D5AAADE0141}" type="datetimeFigureOut">
              <a:rPr kumimoji="1" lang="zh-CN" altLang="en-US" smtClean="0"/>
              <a:t>16/8/1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6CE53-EE9C-1146-8DF8-D923EA2FB98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7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D807-6CCE-C440-AB52-540D7B4ED76E}" type="datetimeFigureOut">
              <a:rPr kumimoji="1" lang="zh-CN" altLang="en-US" smtClean="0"/>
              <a:t>16/8/1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0EF1E-EB0A-F742-995F-DE5927C867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364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D807-6CCE-C440-AB52-540D7B4ED76E}" type="datetimeFigureOut">
              <a:rPr kumimoji="1" lang="zh-CN" altLang="en-US" smtClean="0"/>
              <a:t>16/8/1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0EF1E-EB0A-F742-995F-DE5927C867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532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D807-6CCE-C440-AB52-540D7B4ED76E}" type="datetimeFigureOut">
              <a:rPr kumimoji="1" lang="zh-CN" altLang="en-US" smtClean="0"/>
              <a:t>16/8/1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0EF1E-EB0A-F742-995F-DE5927C867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867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D807-6CCE-C440-AB52-540D7B4ED76E}" type="datetimeFigureOut">
              <a:rPr kumimoji="1" lang="zh-CN" altLang="en-US" smtClean="0"/>
              <a:t>16/8/1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0EF1E-EB0A-F742-995F-DE5927C867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787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D807-6CCE-C440-AB52-540D7B4ED76E}" type="datetimeFigureOut">
              <a:rPr kumimoji="1" lang="zh-CN" altLang="en-US" smtClean="0"/>
              <a:t>16/8/1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0EF1E-EB0A-F742-995F-DE5927C867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462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D807-6CCE-C440-AB52-540D7B4ED76E}" type="datetimeFigureOut">
              <a:rPr kumimoji="1" lang="zh-CN" altLang="en-US" smtClean="0"/>
              <a:t>16/8/1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0EF1E-EB0A-F742-995F-DE5927C867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783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D807-6CCE-C440-AB52-540D7B4ED76E}" type="datetimeFigureOut">
              <a:rPr kumimoji="1" lang="zh-CN" altLang="en-US" smtClean="0"/>
              <a:t>16/8/1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0EF1E-EB0A-F742-995F-DE5927C867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180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D807-6CCE-C440-AB52-540D7B4ED76E}" type="datetimeFigureOut">
              <a:rPr kumimoji="1" lang="zh-CN" altLang="en-US" smtClean="0"/>
              <a:t>16/8/1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0EF1E-EB0A-F742-995F-DE5927C867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377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D807-6CCE-C440-AB52-540D7B4ED76E}" type="datetimeFigureOut">
              <a:rPr kumimoji="1" lang="zh-CN" altLang="en-US" smtClean="0"/>
              <a:t>16/8/1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0EF1E-EB0A-F742-995F-DE5927C867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295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D807-6CCE-C440-AB52-540D7B4ED76E}" type="datetimeFigureOut">
              <a:rPr kumimoji="1" lang="zh-CN" altLang="en-US" smtClean="0"/>
              <a:t>16/8/1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0EF1E-EB0A-F742-995F-DE5927C867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200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D807-6CCE-C440-AB52-540D7B4ED76E}" type="datetimeFigureOut">
              <a:rPr kumimoji="1" lang="zh-CN" altLang="en-US" smtClean="0"/>
              <a:t>16/8/1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0EF1E-EB0A-F742-995F-DE5927C867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80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AD807-6CCE-C440-AB52-540D7B4ED76E}" type="datetimeFigureOut">
              <a:rPr kumimoji="1" lang="zh-CN" altLang="en-US" smtClean="0"/>
              <a:t>16/8/1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0EF1E-EB0A-F742-995F-DE5927C867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604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Intrinsic Subspace Evaluation of Word Embedding Representations 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de-DE" altLang="zh-CN" dirty="0" smtClean="0"/>
          </a:p>
          <a:p>
            <a:r>
              <a:rPr lang="de-DE" altLang="zh-CN" dirty="0" smtClean="0"/>
              <a:t>Yadollah </a:t>
            </a:r>
            <a:r>
              <a:rPr lang="de-DE" altLang="zh-CN" dirty="0" err="1"/>
              <a:t>Yaghoobzadeh</a:t>
            </a:r>
            <a:r>
              <a:rPr lang="de-DE" altLang="zh-CN" dirty="0"/>
              <a:t> </a:t>
            </a:r>
            <a:r>
              <a:rPr lang="de-DE" altLang="zh-CN" dirty="0" err="1"/>
              <a:t>and</a:t>
            </a:r>
            <a:r>
              <a:rPr lang="de-DE" altLang="zh-CN" dirty="0"/>
              <a:t> Hinrich </a:t>
            </a:r>
            <a:r>
              <a:rPr lang="de-DE" altLang="zh-CN" dirty="0" err="1"/>
              <a:t>Schu</a:t>
            </a:r>
            <a:r>
              <a:rPr lang="de-DE" altLang="zh-CN" dirty="0"/>
              <a:t> ̈</a:t>
            </a:r>
            <a:r>
              <a:rPr lang="de-DE" altLang="zh-CN" dirty="0" err="1" smtClean="0"/>
              <a:t>tze</a:t>
            </a:r>
            <a:endParaRPr lang="de-DE" altLang="zh-CN" dirty="0" smtClean="0"/>
          </a:p>
          <a:p>
            <a:r>
              <a:rPr lang="de-DE" altLang="zh-CN" dirty="0"/>
              <a:t>Center </a:t>
            </a:r>
            <a:r>
              <a:rPr lang="de-DE" altLang="zh-CN" dirty="0" err="1"/>
              <a:t>for</a:t>
            </a:r>
            <a:r>
              <a:rPr lang="de-DE" altLang="zh-CN" dirty="0"/>
              <a:t> Information </a:t>
            </a:r>
            <a:r>
              <a:rPr lang="de-DE" altLang="zh-CN" dirty="0" err="1"/>
              <a:t>and</a:t>
            </a:r>
            <a:r>
              <a:rPr lang="de-DE" altLang="zh-CN" dirty="0"/>
              <a:t> Language Processing University </a:t>
            </a:r>
            <a:r>
              <a:rPr lang="de-DE" altLang="zh-CN" dirty="0" err="1"/>
              <a:t>of</a:t>
            </a:r>
            <a:r>
              <a:rPr lang="de-DE" altLang="zh-CN" dirty="0"/>
              <a:t> </a:t>
            </a:r>
            <a:r>
              <a:rPr lang="de-DE" altLang="zh-CN" dirty="0" err="1"/>
              <a:t>Munich</a:t>
            </a:r>
            <a:r>
              <a:rPr lang="de-DE" altLang="zh-CN" dirty="0"/>
              <a:t>, </a:t>
            </a:r>
            <a:endParaRPr lang="de-DE" altLang="zh-CN" dirty="0" smtClean="0"/>
          </a:p>
          <a:p>
            <a:r>
              <a:rPr lang="de-DE" altLang="zh-CN" dirty="0" smtClean="0"/>
              <a:t>Germany </a:t>
            </a:r>
            <a:r>
              <a:rPr lang="de-DE" altLang="zh-CN" dirty="0" err="1"/>
              <a:t>yadollah@cis.lmu.de</a:t>
            </a:r>
            <a:r>
              <a:rPr lang="de-DE" altLang="zh-CN" dirty="0"/>
              <a:t> </a:t>
            </a:r>
            <a:endParaRPr lang="de-DE" altLang="zh-CN" dirty="0" smtClean="0"/>
          </a:p>
          <a:p>
            <a:r>
              <a:rPr lang="de-DE" altLang="zh-CN" dirty="0" smtClean="0"/>
              <a:t> </a:t>
            </a:r>
          </a:p>
          <a:p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835978" y="5708822"/>
            <a:ext cx="164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Aiting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Liu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098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Model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results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(1)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50338"/>
            <a:ext cx="5093043" cy="4351338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b="1" dirty="0" err="1" smtClean="0"/>
              <a:t>Nonconflation</a:t>
            </a:r>
            <a:r>
              <a:rPr lang="en-US" altLang="zh-CN" dirty="0" smtClean="0"/>
              <a:t> </a:t>
            </a:r>
            <a:r>
              <a:rPr lang="zh-CN" altLang="en-US" dirty="0" smtClean="0"/>
              <a:t>  </a:t>
            </a:r>
            <a:endParaRPr lang="en-US" altLang="zh-CN" dirty="0" smtClean="0"/>
          </a:p>
          <a:p>
            <a:r>
              <a:rPr lang="en-US" altLang="zh-CN" dirty="0">
                <a:solidFill>
                  <a:srgbClr val="FF0000"/>
                </a:solidFill>
              </a:rPr>
              <a:t>Grammar. </a:t>
            </a:r>
            <a:r>
              <a:rPr lang="fr-FR" altLang="zh-CN" dirty="0" smtClean="0"/>
              <a:t>Figure </a:t>
            </a:r>
            <a:r>
              <a:rPr lang="fr-FR" altLang="zh-CN" dirty="0"/>
              <a:t>1 </a:t>
            </a:r>
            <a:endParaRPr kumimoji="1" lang="en-US" altLang="zh-CN" dirty="0" smtClean="0"/>
          </a:p>
          <a:p>
            <a:r>
              <a:rPr lang="en-US" altLang="zh-CN" dirty="0">
                <a:solidFill>
                  <a:srgbClr val="FF0000"/>
                </a:solidFill>
              </a:rPr>
              <a:t>Dataset. </a:t>
            </a:r>
            <a:r>
              <a:rPr lang="en-US" altLang="zh-CN" dirty="0"/>
              <a:t>We generated a corpus of 100,000 </a:t>
            </a:r>
            <a:r>
              <a:rPr lang="en-US" altLang="zh-CN" dirty="0" smtClean="0"/>
              <a:t>sentences</a:t>
            </a:r>
            <a:r>
              <a:rPr lang="en-US" altLang="zh-CN" dirty="0"/>
              <a:t>. </a:t>
            </a:r>
            <a:r>
              <a:rPr lang="en-US" altLang="zh-CN" u="sng" dirty="0"/>
              <a:t>Words that can occur in a-a and b-b </a:t>
            </a:r>
            <a:r>
              <a:rPr lang="en-US" altLang="zh-CN" u="sng" dirty="0" smtClean="0"/>
              <a:t>contexts </a:t>
            </a:r>
            <a:r>
              <a:rPr lang="en-US" altLang="zh-CN" u="sng" dirty="0"/>
              <a:t>constitute the positive class, all other words the negative class. </a:t>
            </a:r>
            <a:r>
              <a:rPr lang="en-US" altLang="zh-CN" dirty="0"/>
              <a:t>The words v</a:t>
            </a:r>
            <a:r>
              <a:rPr lang="en-US" altLang="zh-CN" baseline="-25000" dirty="0"/>
              <a:t>3</a:t>
            </a:r>
            <a:r>
              <a:rPr lang="en-US" altLang="zh-CN" dirty="0"/>
              <a:t>, v</a:t>
            </a:r>
            <a:r>
              <a:rPr lang="en-US" altLang="zh-CN" baseline="-25000" dirty="0"/>
              <a:t>4</a:t>
            </a:r>
            <a:r>
              <a:rPr lang="en-US" altLang="zh-CN" dirty="0"/>
              <a:t>, w</a:t>
            </a:r>
            <a:r>
              <a:rPr lang="en-US" altLang="zh-CN" baseline="-25000" dirty="0"/>
              <a:t>3</a:t>
            </a:r>
            <a:r>
              <a:rPr lang="en-US" altLang="zh-CN" dirty="0"/>
              <a:t>, w</a:t>
            </a:r>
            <a:r>
              <a:rPr lang="en-US" altLang="zh-CN" baseline="-25000" dirty="0"/>
              <a:t>4</a:t>
            </a:r>
            <a:r>
              <a:rPr lang="en-US" altLang="zh-CN" dirty="0"/>
              <a:t> were assigned to the test set, all other words to the </a:t>
            </a:r>
            <a:r>
              <a:rPr lang="en-US" altLang="zh-CN" dirty="0" smtClean="0"/>
              <a:t>training </a:t>
            </a:r>
            <a:r>
              <a:rPr lang="en-US" altLang="zh-CN" dirty="0"/>
              <a:t>set.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Results. </a:t>
            </a:r>
          </a:p>
          <a:p>
            <a:r>
              <a:rPr lang="en-US" altLang="zh-CN" dirty="0"/>
              <a:t>PPMI and CBOW 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accuracy=50%</a:t>
            </a:r>
            <a:endParaRPr lang="en-US" altLang="zh-CN" dirty="0"/>
          </a:p>
          <a:p>
            <a:r>
              <a:rPr lang="en-US" altLang="zh-CN" dirty="0"/>
              <a:t>LBL, SSKIP, SSKIP and </a:t>
            </a:r>
            <a:r>
              <a:rPr lang="en-US" altLang="zh-CN" dirty="0" smtClean="0"/>
              <a:t>CWIN</a:t>
            </a:r>
            <a:r>
              <a:rPr lang="zh-CN" altLang="en-US" dirty="0" smtClean="0"/>
              <a:t> </a:t>
            </a:r>
            <a:r>
              <a:rPr lang="en-US" altLang="zh-CN" dirty="0" smtClean="0"/>
              <a:t>: 100%</a:t>
            </a:r>
            <a:endParaRPr lang="en-US" altLang="zh-CN" dirty="0"/>
          </a:p>
          <a:p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3" y="2260707"/>
            <a:ext cx="59055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results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(2)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377249" cy="4351338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b="1" dirty="0"/>
              <a:t>Robustness against sparseness</a:t>
            </a:r>
            <a:r>
              <a:rPr lang="en-US" altLang="zh-CN" dirty="0"/>
              <a:t>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Grammar. </a:t>
            </a:r>
            <a:r>
              <a:rPr lang="en-US" altLang="zh-CN" dirty="0"/>
              <a:t>Figure 2 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Dataset</a:t>
            </a:r>
            <a:r>
              <a:rPr lang="en-US" altLang="zh-CN" dirty="0">
                <a:solidFill>
                  <a:srgbClr val="FF0000"/>
                </a:solidFill>
              </a:rPr>
              <a:t>. </a:t>
            </a:r>
            <a:r>
              <a:rPr lang="en-US" altLang="zh-CN" dirty="0"/>
              <a:t>We generated a corpus of 100,000 </a:t>
            </a:r>
            <a:r>
              <a:rPr lang="en-US" altLang="zh-CN" dirty="0" smtClean="0"/>
              <a:t>sentences </a:t>
            </a:r>
            <a:r>
              <a:rPr lang="en-US" altLang="zh-CN" dirty="0"/>
              <a:t>using the PCFG (lines 1–8) and added the 20 rare sentences (lines 9–11). </a:t>
            </a:r>
            <a:r>
              <a:rPr lang="en-US" altLang="zh-CN" u="sng" dirty="0"/>
              <a:t>We label all words that can occur in c-d contexts as positive and all other words as negative.</a:t>
            </a:r>
            <a:r>
              <a:rPr lang="en-US" altLang="zh-CN" dirty="0"/>
              <a:t> The singleton words </a:t>
            </a:r>
            <a:r>
              <a:rPr lang="en-US" altLang="zh-CN" dirty="0" err="1"/>
              <a:t>u</a:t>
            </a:r>
            <a:r>
              <a:rPr lang="en-US" altLang="zh-CN" baseline="-25000" dirty="0" err="1"/>
              <a:t>i</a:t>
            </a:r>
            <a:r>
              <a:rPr lang="en-US" altLang="zh-CN" dirty="0"/>
              <a:t> and x</a:t>
            </a:r>
            <a:r>
              <a:rPr lang="en-US" altLang="zh-CN" baseline="-25000" dirty="0"/>
              <a:t>i </a:t>
            </a:r>
            <a:r>
              <a:rPr lang="en-US" altLang="zh-CN" dirty="0"/>
              <a:t>were assigned to the test set, all other words to the training set.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Results.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PPMI :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accuracy=50%</a:t>
            </a:r>
          </a:p>
          <a:p>
            <a:r>
              <a:rPr lang="en-US" altLang="zh-CN" dirty="0" smtClean="0"/>
              <a:t>learning-based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: 100%</a:t>
            </a:r>
            <a:endParaRPr lang="en-US" altLang="zh-CN" dirty="0"/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49" y="1205813"/>
            <a:ext cx="53467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5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results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(3)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488459" cy="4351338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b="1" dirty="0" smtClean="0"/>
              <a:t>Robustness </a:t>
            </a:r>
            <a:r>
              <a:rPr lang="en-US" altLang="zh-CN" b="1" dirty="0"/>
              <a:t>against ambiguity 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Grammar</a:t>
            </a:r>
            <a:r>
              <a:rPr lang="en-US" altLang="zh-CN" dirty="0">
                <a:solidFill>
                  <a:srgbClr val="FF0000"/>
                </a:solidFill>
              </a:rPr>
              <a:t>. </a:t>
            </a:r>
            <a:r>
              <a:rPr lang="en-US" altLang="zh-CN" dirty="0" smtClean="0"/>
              <a:t>Figure </a:t>
            </a:r>
            <a:r>
              <a:rPr lang="en-US" altLang="zh-CN" dirty="0"/>
              <a:t>3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Dataset. </a:t>
            </a:r>
            <a:r>
              <a:rPr lang="en-US" altLang="zh-CN" dirty="0"/>
              <a:t>The grammar specified in Figure 3 was used to generate a training corpus of 100,000 sentences. Label criterion: </a:t>
            </a:r>
            <a:r>
              <a:rPr lang="en-US" altLang="zh-CN" u="sng" dirty="0"/>
              <a:t>A word is labeled </a:t>
            </a:r>
            <a:r>
              <a:rPr lang="en-US" altLang="zh-CN" u="sng" dirty="0" smtClean="0"/>
              <a:t>positive </a:t>
            </a:r>
            <a:r>
              <a:rPr lang="en-US" altLang="zh-CN" u="sng" dirty="0"/>
              <a:t>if it can occur in a c-d context, as negative </a:t>
            </a:r>
            <a:r>
              <a:rPr lang="en-US" altLang="zh-CN" u="sng" dirty="0" smtClean="0"/>
              <a:t>otherwise</a:t>
            </a:r>
            <a:r>
              <a:rPr lang="en-US" altLang="zh-CN" u="sng" dirty="0"/>
              <a:t>. </a:t>
            </a:r>
            <a:r>
              <a:rPr lang="en-US" altLang="zh-CN" dirty="0"/>
              <a:t>The test set consists of the five ambiguous words w</a:t>
            </a:r>
            <a:r>
              <a:rPr lang="en-US" altLang="zh-CN" baseline="-25000" dirty="0"/>
              <a:t>0</a:t>
            </a:r>
            <a:r>
              <a:rPr lang="en-US" altLang="zh-CN" dirty="0"/>
              <a:t> . . . w</a:t>
            </a:r>
            <a:r>
              <a:rPr lang="en-US" altLang="zh-CN" baseline="-25000" dirty="0"/>
              <a:t>4</a:t>
            </a:r>
            <a:r>
              <a:rPr lang="en-US" altLang="zh-CN" dirty="0"/>
              <a:t>. All other words are assigned to the training set. 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Results</a:t>
            </a:r>
            <a:r>
              <a:rPr lang="en-US" altLang="zh-CN" dirty="0">
                <a:solidFill>
                  <a:srgbClr val="FF0000"/>
                </a:solidFill>
              </a:rPr>
              <a:t>. </a:t>
            </a:r>
            <a:r>
              <a:rPr lang="en-US" altLang="zh-CN" dirty="0"/>
              <a:t>Figure 4 </a:t>
            </a:r>
            <a:endParaRPr lang="en-US" altLang="zh-CN" dirty="0" smtClean="0"/>
          </a:p>
          <a:p>
            <a:r>
              <a:rPr lang="en-US" altLang="zh-CN" dirty="0" smtClean="0"/>
              <a:t>All models perform well for balanced sense frequencies; e.g., for </a:t>
            </a:r>
            <a:r>
              <a:rPr lang="el-GR" altLang="zh-CN" dirty="0" smtClean="0"/>
              <a:t>α</a:t>
            </a:r>
            <a:r>
              <a:rPr lang="en-US" altLang="zh-CN" dirty="0" smtClean="0"/>
              <a:t>=1.0, </a:t>
            </a:r>
            <a:r>
              <a:rPr lang="el-GR" altLang="zh-CN" dirty="0"/>
              <a:t>β</a:t>
            </a:r>
            <a:r>
              <a:rPr lang="en-US" altLang="zh-CN" dirty="0" smtClean="0"/>
              <a:t>=0.5, the SVMs were all close to 100% accurate in predicting that the </a:t>
            </a:r>
            <a:r>
              <a:rPr lang="en-US" altLang="zh-CN" dirty="0" err="1" smtClean="0"/>
              <a:t>w</a:t>
            </a:r>
            <a:r>
              <a:rPr lang="en-US" altLang="zh-CN" baseline="-25000" dirty="0" err="1" smtClean="0"/>
              <a:t>i</a:t>
            </a:r>
            <a:r>
              <a:rPr lang="en-US" altLang="zh-CN" dirty="0" smtClean="0"/>
              <a:t> can occur in a c-d context. PPMI accuracy falls steeply when </a:t>
            </a:r>
            <a:r>
              <a:rPr lang="el-GR" altLang="zh-CN" dirty="0"/>
              <a:t>α</a:t>
            </a:r>
            <a:r>
              <a:rPr lang="en-US" altLang="zh-CN" dirty="0" smtClean="0"/>
              <a:t> is increased from 1.4 to 1.5. It has a 100% error rate for </a:t>
            </a:r>
            <a:r>
              <a:rPr lang="el-GR" altLang="zh-CN" dirty="0" smtClean="0"/>
              <a:t>α≥</a:t>
            </a:r>
            <a:r>
              <a:rPr lang="en-US" altLang="zh-CN" dirty="0" smtClean="0"/>
              <a:t>1.5. Learning-based models perform better in the order CBOW (least robust), LBL, SSKIP, SKIP, CWIN (most robust). Even for </a:t>
            </a:r>
            <a:r>
              <a:rPr lang="el-GR" altLang="zh-CN" dirty="0"/>
              <a:t>α</a:t>
            </a:r>
            <a:r>
              <a:rPr lang="en-US" altLang="zh-CN" dirty="0" smtClean="0"/>
              <a:t> = 2.0, CWIN and SKIP are still close to 100% accurate.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27" y="234993"/>
            <a:ext cx="4010734" cy="31812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571" y="3416257"/>
            <a:ext cx="4003590" cy="31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results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(4)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84835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b="1" dirty="0"/>
              <a:t>Accurate and consistent representation of </a:t>
            </a:r>
            <a:r>
              <a:rPr lang="en-US" altLang="zh-CN" b="1" dirty="0" err="1"/>
              <a:t>multifacetedness</a:t>
            </a:r>
            <a:r>
              <a:rPr lang="en-US" altLang="zh-CN" b="1" dirty="0"/>
              <a:t>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Grammar. </a:t>
            </a:r>
            <a:r>
              <a:rPr lang="en-US" altLang="zh-CN" dirty="0" smtClean="0"/>
              <a:t>Figure </a:t>
            </a:r>
            <a:r>
              <a:rPr lang="en-US" altLang="zh-CN" dirty="0"/>
              <a:t>5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Dataset. </a:t>
            </a:r>
            <a:r>
              <a:rPr lang="en-US" altLang="zh-CN" dirty="0"/>
              <a:t>We perform 10 trials. In each trial, </a:t>
            </a:r>
            <a:r>
              <a:rPr lang="en-US" altLang="zh-CN" dirty="0" err="1" smtClean="0"/>
              <a:t>μ</a:t>
            </a:r>
            <a:r>
              <a:rPr lang="en-US" altLang="zh-CN" dirty="0" smtClean="0"/>
              <a:t> </a:t>
            </a:r>
            <a:r>
              <a:rPr lang="en-US" altLang="zh-CN" dirty="0"/>
              <a:t>is initialized randomly and a corpus of 100,000 </a:t>
            </a:r>
            <a:r>
              <a:rPr lang="en-US" altLang="zh-CN" dirty="0" smtClean="0"/>
              <a:t>sentences </a:t>
            </a:r>
            <a:r>
              <a:rPr lang="en-US" altLang="zh-CN" dirty="0"/>
              <a:t>is generated. The train set consists of </a:t>
            </a:r>
            <a:r>
              <a:rPr lang="en-US" altLang="zh-CN" dirty="0" smtClean="0"/>
              <a:t>the </a:t>
            </a:r>
            <a:r>
              <a:rPr lang="en-US" altLang="zh-CN" dirty="0"/>
              <a:t>feminine nouns (</a:t>
            </a:r>
            <a:r>
              <a:rPr lang="en-US" altLang="zh-CN" dirty="0" err="1" smtClean="0"/>
              <a:t>x</a:t>
            </a:r>
            <a:r>
              <a:rPr lang="en-US" altLang="zh-CN" baseline="-25000" dirty="0" err="1" smtClean="0"/>
              <a:t>i</a:t>
            </a:r>
            <a:r>
              <a:rPr lang="en-US" altLang="zh-CN" baseline="30000" dirty="0" err="1" smtClean="0"/>
              <a:t>nf</a:t>
            </a:r>
            <a:r>
              <a:rPr lang="en-US" altLang="zh-CN" dirty="0"/>
              <a:t>, line 7) and the masculine </a:t>
            </a:r>
            <a:r>
              <a:rPr lang="en-US" altLang="zh-CN" dirty="0" smtClean="0"/>
              <a:t>nouns </a:t>
            </a:r>
            <a:r>
              <a:rPr lang="en-US" altLang="zh-CN" dirty="0"/>
              <a:t>(</a:t>
            </a:r>
            <a:r>
              <a:rPr lang="en-US" altLang="zh-CN" dirty="0" err="1" smtClean="0"/>
              <a:t>x</a:t>
            </a:r>
            <a:r>
              <a:rPr lang="en-US" altLang="zh-CN" baseline="-25000" dirty="0" err="1" smtClean="0"/>
              <a:t>i</a:t>
            </a:r>
            <a:r>
              <a:rPr lang="en-US" altLang="zh-CN" baseline="30000" dirty="0" err="1" smtClean="0"/>
              <a:t>nm</a:t>
            </a:r>
            <a:r>
              <a:rPr lang="en-US" altLang="zh-CN" dirty="0"/>
              <a:t>, line 13). The test set consists of the </a:t>
            </a:r>
            <a:r>
              <a:rPr lang="en-US" altLang="zh-CN" dirty="0" smtClean="0"/>
              <a:t>feminine </a:t>
            </a:r>
            <a:r>
              <a:rPr lang="en-US" altLang="zh-CN" dirty="0"/>
              <a:t>(</a:t>
            </a:r>
            <a:r>
              <a:rPr lang="en-US" altLang="zh-CN" dirty="0" err="1" smtClean="0"/>
              <a:t>x</a:t>
            </a:r>
            <a:r>
              <a:rPr lang="en-US" altLang="zh-CN" baseline="-25000" dirty="0" err="1" smtClean="0"/>
              <a:t>i</a:t>
            </a:r>
            <a:r>
              <a:rPr lang="en-US" altLang="zh-CN" baseline="30000" dirty="0" err="1" smtClean="0"/>
              <a:t>af</a:t>
            </a:r>
            <a:r>
              <a:rPr lang="en-US" altLang="zh-CN" dirty="0"/>
              <a:t>) and masculine (</a:t>
            </a:r>
            <a:r>
              <a:rPr lang="en-US" altLang="zh-CN" dirty="0" err="1" smtClean="0"/>
              <a:t>x</a:t>
            </a:r>
            <a:r>
              <a:rPr lang="en-US" altLang="zh-CN" baseline="-25000" dirty="0" err="1" smtClean="0"/>
              <a:t>i</a:t>
            </a:r>
            <a:r>
              <a:rPr lang="en-US" altLang="zh-CN" baseline="30000" dirty="0" err="1" smtClean="0"/>
              <a:t>am</a:t>
            </a:r>
            <a:r>
              <a:rPr lang="en-US" altLang="zh-CN" dirty="0"/>
              <a:t>) adjectives.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Results. </a:t>
            </a:r>
            <a:r>
              <a:rPr lang="en-US" altLang="zh-CN" dirty="0" err="1"/>
              <a:t>Embeddings</a:t>
            </a:r>
            <a:r>
              <a:rPr lang="en-US" altLang="zh-CN" dirty="0"/>
              <a:t> have been learned, SVMs are trained on the binary classification task </a:t>
            </a:r>
            <a:r>
              <a:rPr lang="en-US" altLang="zh-CN" dirty="0" smtClean="0"/>
              <a:t>feminine </a:t>
            </a:r>
            <a:r>
              <a:rPr lang="en-US" altLang="zh-CN" dirty="0"/>
              <a:t>vs. masculine and evaluated on test. There was not a single error: accuracy of classifications is 100% for all embedding models. </a:t>
            </a:r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0"/>
            <a:ext cx="52832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9838"/>
            <a:ext cx="10515600" cy="1325563"/>
          </a:xfrm>
        </p:spPr>
        <p:txBody>
          <a:bodyPr/>
          <a:lstStyle/>
          <a:p>
            <a:r>
              <a:rPr lang="en-US" altLang="zh-CN" dirty="0"/>
              <a:t>Analysis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dirty="0"/>
              <a:t>(</a:t>
            </a:r>
            <a:r>
              <a:rPr lang="en-US" altLang="zh-CN" dirty="0" err="1"/>
              <a:t>i</a:t>
            </a:r>
            <a:r>
              <a:rPr lang="en-US" altLang="zh-CN" dirty="0"/>
              <a:t>) Two words with clearly different context </a:t>
            </a:r>
            <a:r>
              <a:rPr lang="en-US" altLang="zh-CN" dirty="0" smtClean="0"/>
              <a:t>distributions </a:t>
            </a:r>
            <a:r>
              <a:rPr lang="en-US" altLang="zh-CN" dirty="0"/>
              <a:t>should receive different representations. Aggregation models fail to do so by calculating </a:t>
            </a:r>
            <a:r>
              <a:rPr lang="en-US" altLang="zh-CN" dirty="0" smtClean="0"/>
              <a:t>global </a:t>
            </a:r>
            <a:r>
              <a:rPr lang="en-US" altLang="zh-CN" dirty="0"/>
              <a:t>statistics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(</a:t>
            </a:r>
            <a:r>
              <a:rPr lang="en-US" altLang="zh-CN" dirty="0"/>
              <a:t>ii) Embedding learning can have different </a:t>
            </a:r>
            <a:r>
              <a:rPr lang="en-US" altLang="zh-CN" dirty="0" smtClean="0"/>
              <a:t>effectiveness </a:t>
            </a:r>
            <a:r>
              <a:rPr lang="en-US" altLang="zh-CN" dirty="0"/>
              <a:t>for sparse vs. non-sparse events. Thus, models of representations should be evaluated with respect to their ability to deal with </a:t>
            </a:r>
            <a:r>
              <a:rPr lang="en-US" altLang="zh-CN" dirty="0" smtClean="0"/>
              <a:t>sparseness</a:t>
            </a:r>
            <a:r>
              <a:rPr lang="en-US" altLang="zh-CN" dirty="0"/>
              <a:t>; evaluation data sets should include rare as well as frequent words. </a:t>
            </a:r>
          </a:p>
          <a:p>
            <a:r>
              <a:rPr lang="en-US" altLang="zh-CN" dirty="0" smtClean="0"/>
              <a:t>(</a:t>
            </a:r>
            <a:r>
              <a:rPr lang="en-US" altLang="zh-CN" dirty="0"/>
              <a:t>iii) S</a:t>
            </a:r>
            <a:r>
              <a:rPr lang="en-US" altLang="zh-CN" dirty="0" smtClean="0"/>
              <a:t>ingle-representation </a:t>
            </a:r>
            <a:r>
              <a:rPr lang="en-US" altLang="zh-CN" dirty="0"/>
              <a:t>approaches can indeed </a:t>
            </a:r>
            <a:r>
              <a:rPr lang="en-US" altLang="zh-CN" dirty="0" smtClean="0"/>
              <a:t>represent </a:t>
            </a:r>
            <a:r>
              <a:rPr lang="en-US" altLang="zh-CN" dirty="0"/>
              <a:t>different senses of a word. </a:t>
            </a:r>
            <a:r>
              <a:rPr lang="en-US" altLang="zh-CN" dirty="0" smtClean="0"/>
              <a:t>However</a:t>
            </a:r>
            <a:r>
              <a:rPr lang="en-US" altLang="zh-CN" dirty="0"/>
              <a:t>, </a:t>
            </a:r>
            <a:r>
              <a:rPr lang="en-US" altLang="zh-CN" dirty="0" smtClean="0">
                <a:solidFill>
                  <a:srgbClr val="FF0000"/>
                </a:solidFill>
              </a:rPr>
              <a:t>even </a:t>
            </a:r>
            <a:r>
              <a:rPr lang="en-US" altLang="zh-CN" dirty="0">
                <a:solidFill>
                  <a:srgbClr val="FF0000"/>
                </a:solidFill>
              </a:rPr>
              <a:t>though single-representations do well on balanced senses, they can pose a challenge for </a:t>
            </a:r>
            <a:r>
              <a:rPr lang="en-US" altLang="zh-CN" dirty="0" smtClean="0">
                <a:solidFill>
                  <a:srgbClr val="FF0000"/>
                </a:solidFill>
              </a:rPr>
              <a:t>ambiguous </a:t>
            </a:r>
            <a:r>
              <a:rPr lang="en-US" altLang="zh-CN" dirty="0">
                <a:solidFill>
                  <a:srgbClr val="FF0000"/>
                </a:solidFill>
              </a:rPr>
              <a:t>words with skewed senses</a:t>
            </a:r>
            <a:r>
              <a:rPr lang="en-US" altLang="zh-CN" dirty="0"/>
              <a:t>. </a:t>
            </a:r>
          </a:p>
          <a:p>
            <a:r>
              <a:rPr lang="en-US" altLang="zh-CN" dirty="0"/>
              <a:t>(iv) Lexical information is complex and </a:t>
            </a:r>
            <a:r>
              <a:rPr lang="en-US" altLang="zh-CN" dirty="0" smtClean="0"/>
              <a:t>multi-faceted</a:t>
            </a:r>
            <a:r>
              <a:rPr lang="en-US" altLang="zh-CN" dirty="0"/>
              <a:t>. In point-based tests, all dimensions are considered together and their ability to evaluate specific facets or properties of a word is limited. </a:t>
            </a:r>
            <a:r>
              <a:rPr lang="en-US" altLang="zh-CN" dirty="0" smtClean="0"/>
              <a:t>Any </a:t>
            </a:r>
            <a:r>
              <a:rPr lang="en-US" altLang="zh-CN" dirty="0"/>
              <a:t>good or bad result on these tasks is not sufficient to conclude that the </a:t>
            </a:r>
            <a:r>
              <a:rPr lang="en-US" altLang="zh-CN" dirty="0" smtClean="0"/>
              <a:t>representation </a:t>
            </a:r>
            <a:r>
              <a:rPr lang="en-US" altLang="zh-CN" dirty="0"/>
              <a:t>is weak. </a:t>
            </a:r>
            <a:r>
              <a:rPr lang="en-US" altLang="zh-CN" dirty="0">
                <a:solidFill>
                  <a:srgbClr val="FF0000"/>
                </a:solidFill>
              </a:rPr>
              <a:t>The valid criterion of quality is whether information about the facet is consistently and accurately stored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51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Extrinsic </a:t>
            </a:r>
            <a:r>
              <a:rPr lang="en-US" altLang="zh-CN" dirty="0"/>
              <a:t>evaluation: entity typing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 support the case for sub-space evaluation and also to introduce a new extrinsic task that uses the </a:t>
            </a:r>
            <a:r>
              <a:rPr lang="en-US" altLang="zh-CN" dirty="0" err="1"/>
              <a:t>embeddings</a:t>
            </a:r>
            <a:r>
              <a:rPr lang="en-US" altLang="zh-CN" dirty="0"/>
              <a:t> directly in supervised classification, we address a </a:t>
            </a:r>
            <a:r>
              <a:rPr lang="en-US" altLang="zh-CN" i="1" dirty="0"/>
              <a:t>fine-grained entity typing </a:t>
            </a:r>
            <a:r>
              <a:rPr lang="en-US" altLang="zh-CN" dirty="0"/>
              <a:t>task. </a:t>
            </a:r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20" y="3196240"/>
            <a:ext cx="59817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</a:t>
            </a:r>
            <a:r>
              <a:rPr lang="en-US" altLang="zh-CN" dirty="0" smtClean="0"/>
              <a:t>uture </a:t>
            </a:r>
            <a:r>
              <a:rPr lang="en-US" altLang="zh-CN" dirty="0"/>
              <a:t>work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(</a:t>
            </a:r>
            <a:r>
              <a:rPr lang="en-US" altLang="zh-CN" dirty="0" err="1" smtClean="0"/>
              <a:t>i</a:t>
            </a:r>
            <a:r>
              <a:rPr lang="en-US" altLang="zh-CN" dirty="0"/>
              <a:t>) </a:t>
            </a:r>
            <a:r>
              <a:rPr lang="en-US" altLang="zh-CN" dirty="0" smtClean="0"/>
              <a:t>conducting experiments </a:t>
            </a:r>
            <a:r>
              <a:rPr lang="en-US" altLang="zh-CN" dirty="0"/>
              <a:t>on </a:t>
            </a:r>
            <a:r>
              <a:rPr lang="en-US" altLang="zh-CN" i="1" dirty="0">
                <a:solidFill>
                  <a:srgbClr val="FF0000"/>
                </a:solidFill>
              </a:rPr>
              <a:t>real natural language data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r>
              <a:rPr lang="en-US" altLang="zh-CN" dirty="0" smtClean="0"/>
              <a:t>(</a:t>
            </a:r>
            <a:r>
              <a:rPr lang="en-US" altLang="zh-CN" dirty="0"/>
              <a:t>ii) </a:t>
            </a:r>
            <a:r>
              <a:rPr lang="en-US" altLang="zh-CN" dirty="0" smtClean="0"/>
              <a:t>study </a:t>
            </a:r>
            <a:r>
              <a:rPr lang="en-US" altLang="zh-CN" dirty="0"/>
              <a:t>the </a:t>
            </a:r>
            <a:r>
              <a:rPr lang="en-US" altLang="zh-CN" i="1" dirty="0">
                <a:solidFill>
                  <a:srgbClr val="FF0000"/>
                </a:solidFill>
              </a:rPr>
              <a:t>coverage of our four criteria </a:t>
            </a:r>
            <a:r>
              <a:rPr lang="en-US" altLang="zh-CN" dirty="0"/>
              <a:t>in </a:t>
            </a:r>
            <a:r>
              <a:rPr lang="en-US" altLang="zh-CN" dirty="0" smtClean="0"/>
              <a:t>evaluating </a:t>
            </a:r>
            <a:r>
              <a:rPr lang="en-US" altLang="zh-CN" dirty="0"/>
              <a:t>word representations. </a:t>
            </a:r>
            <a:endParaRPr lang="en-US" altLang="zh-CN" dirty="0" smtClean="0"/>
          </a:p>
          <a:p>
            <a:r>
              <a:rPr lang="en-US" altLang="zh-CN" dirty="0" smtClean="0"/>
              <a:t>(</a:t>
            </a:r>
            <a:r>
              <a:rPr lang="en-US" altLang="zh-CN" dirty="0"/>
              <a:t>iii) </a:t>
            </a:r>
            <a:r>
              <a:rPr lang="en-US" altLang="zh-CN" dirty="0" smtClean="0"/>
              <a:t>modeled </a:t>
            </a:r>
            <a:r>
              <a:rPr lang="en-US" altLang="zh-CN" dirty="0"/>
              <a:t>the four criteria using </a:t>
            </a:r>
            <a:r>
              <a:rPr lang="en-US" altLang="zh-CN" dirty="0" smtClean="0">
                <a:solidFill>
                  <a:srgbClr val="FF0000"/>
                </a:solidFill>
              </a:rPr>
              <a:t>one </a:t>
            </a:r>
            <a:r>
              <a:rPr lang="en-US" altLang="zh-CN" dirty="0">
                <a:solidFill>
                  <a:srgbClr val="FF0000"/>
                </a:solidFill>
              </a:rPr>
              <a:t>single unified </a:t>
            </a:r>
            <a:r>
              <a:rPr lang="en-US" altLang="zh-CN" dirty="0" smtClean="0">
                <a:solidFill>
                  <a:srgbClr val="FF0000"/>
                </a:solidFill>
              </a:rPr>
              <a:t>PCFG</a:t>
            </a:r>
            <a:r>
              <a:rPr lang="en-US" altLang="zh-CN" dirty="0"/>
              <a:t> </a:t>
            </a:r>
            <a:r>
              <a:rPr lang="en-US" altLang="zh-CN" dirty="0" smtClean="0"/>
              <a:t>other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</a:t>
            </a:r>
            <a:r>
              <a:rPr lang="zh-CN" altLang="en-US" dirty="0" smtClean="0"/>
              <a:t> </a:t>
            </a:r>
            <a:r>
              <a:rPr lang="en-US" altLang="zh-CN" dirty="0" smtClean="0"/>
              <a:t>four</a:t>
            </a:r>
            <a:r>
              <a:rPr lang="zh-CN" altLang="en-US" dirty="0" smtClean="0"/>
              <a:t> </a:t>
            </a:r>
            <a:r>
              <a:rPr lang="en-US" altLang="zh-CN" dirty="0" smtClean="0"/>
              <a:t>separate </a:t>
            </a:r>
            <a:r>
              <a:rPr lang="en-US" altLang="zh-CN" dirty="0"/>
              <a:t>PCFGs</a:t>
            </a:r>
            <a:r>
              <a:rPr lang="en-US" altLang="zh-CN" dirty="0" smtClean="0"/>
              <a:t>. </a:t>
            </a:r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8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576984"/>
            <a:ext cx="10515600" cy="1325563"/>
          </a:xfrm>
        </p:spPr>
        <p:txBody>
          <a:bodyPr/>
          <a:lstStyle/>
          <a:p>
            <a:pPr algn="ctr"/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END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55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 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000" b="1" dirty="0"/>
              <a:t>Current intrinsic </a:t>
            </a:r>
            <a:r>
              <a:rPr lang="en-US" altLang="zh-CN" sz="3000" b="1" dirty="0" smtClean="0"/>
              <a:t>evaluations:</a:t>
            </a:r>
            <a:r>
              <a:rPr lang="zh-CN" altLang="en-US" sz="3000" b="1" dirty="0" smtClean="0"/>
              <a:t> </a:t>
            </a:r>
            <a:endParaRPr lang="en-US" altLang="zh-CN" sz="3000" b="1" dirty="0" smtClean="0"/>
          </a:p>
          <a:p>
            <a:r>
              <a:rPr lang="en-US" altLang="zh-CN" dirty="0" smtClean="0"/>
              <a:t>based on the overall similarity or </a:t>
            </a:r>
            <a:r>
              <a:rPr lang="en-US" altLang="zh-CN" i="1" dirty="0" smtClean="0">
                <a:solidFill>
                  <a:srgbClr val="FF0000"/>
                </a:solidFill>
              </a:rPr>
              <a:t>full-space</a:t>
            </a:r>
            <a:r>
              <a:rPr lang="en-US" altLang="zh-CN" i="1" dirty="0" smtClean="0"/>
              <a:t> similarity </a:t>
            </a:r>
            <a:r>
              <a:rPr lang="en-US" altLang="zh-CN" dirty="0" smtClean="0"/>
              <a:t>of words</a:t>
            </a:r>
            <a:r>
              <a:rPr lang="zh-CN" altLang="en-US" dirty="0" smtClean="0"/>
              <a:t> </a:t>
            </a:r>
            <a:r>
              <a:rPr lang="en-US" altLang="zh-CN" dirty="0" smtClean="0"/>
              <a:t>(point-based) </a:t>
            </a:r>
          </a:p>
          <a:p>
            <a:r>
              <a:rPr lang="en-US" altLang="zh-CN" sz="3000" b="1" dirty="0"/>
              <a:t>N</a:t>
            </a:r>
            <a:r>
              <a:rPr lang="en-US" altLang="zh-CN" sz="3000" b="1" dirty="0" smtClean="0"/>
              <a:t>ew intrinsic evaluation</a:t>
            </a:r>
            <a:r>
              <a:rPr lang="zh-CN" altLang="en-US" sz="3000" b="1" dirty="0" smtClean="0"/>
              <a:t> </a:t>
            </a:r>
            <a:r>
              <a:rPr lang="en-US" altLang="zh-CN" sz="3000" b="1" dirty="0" smtClean="0"/>
              <a:t>: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identify four fundamental criteria </a:t>
            </a:r>
            <a:r>
              <a:rPr lang="en-US" altLang="zh-CN" dirty="0" smtClean="0"/>
              <a:t>based on the characteristics of natural language that pose difficulties to NLP systems; 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develop tests</a:t>
            </a:r>
            <a:r>
              <a:rPr lang="en-US" altLang="zh-CN" dirty="0" smtClean="0"/>
              <a:t> that directly show whether or not representations contain </a:t>
            </a:r>
            <a:r>
              <a:rPr lang="en-US" altLang="zh-CN" i="1" dirty="0" smtClean="0"/>
              <a:t>the subspaces necessary to satisfy these criteria</a:t>
            </a:r>
            <a:r>
              <a:rPr lang="en-US" altLang="zh-CN" dirty="0" smtClean="0"/>
              <a:t>. </a:t>
            </a:r>
          </a:p>
          <a:p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85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We distinguish two different types of evaluation in this paper</a:t>
            </a:r>
            <a:r>
              <a:rPr lang="en-US" altLang="zh-CN" dirty="0" smtClean="0"/>
              <a:t>:</a:t>
            </a:r>
          </a:p>
          <a:p>
            <a:r>
              <a:rPr lang="en-US" altLang="zh-CN" dirty="0" smtClean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i</a:t>
            </a:r>
            <a:r>
              <a:rPr lang="en-US" altLang="zh-CN" dirty="0"/>
              <a:t>) </a:t>
            </a:r>
            <a:r>
              <a:rPr lang="en-US" altLang="zh-CN" i="1" dirty="0">
                <a:solidFill>
                  <a:srgbClr val="FF0000"/>
                </a:solidFill>
              </a:rPr>
              <a:t>extrinsic evaluation </a:t>
            </a:r>
            <a:r>
              <a:rPr lang="en-US" altLang="zh-CN" u="sng" dirty="0"/>
              <a:t>evaluates </a:t>
            </a:r>
            <a:r>
              <a:rPr lang="en-US" altLang="zh-CN" u="sng" dirty="0" err="1" smtClean="0"/>
              <a:t>embeddings</a:t>
            </a:r>
            <a:r>
              <a:rPr lang="zh-CN" altLang="en-US" u="sng" dirty="0"/>
              <a:t> </a:t>
            </a:r>
            <a:r>
              <a:rPr lang="en-US" altLang="zh-CN" u="sng" dirty="0" smtClean="0"/>
              <a:t>in </a:t>
            </a:r>
            <a:r>
              <a:rPr lang="en-US" altLang="zh-CN" u="sng" dirty="0"/>
              <a:t>an NLP application or </a:t>
            </a:r>
            <a:r>
              <a:rPr lang="en-US" altLang="zh-CN" u="sng" dirty="0" smtClean="0"/>
              <a:t>task.</a:t>
            </a:r>
            <a:r>
              <a:rPr lang="en-US" altLang="zh-CN" u="sng" dirty="0"/>
              <a:t> </a:t>
            </a:r>
            <a:r>
              <a:rPr lang="en-US" altLang="zh-CN" dirty="0" smtClean="0"/>
              <a:t>It </a:t>
            </a:r>
            <a:r>
              <a:rPr lang="en-US" altLang="zh-CN" dirty="0"/>
              <a:t>does not allow us to understand the properties of representations without further analysis; e.g., if an evaluation shows that embedding A works </a:t>
            </a:r>
            <a:r>
              <a:rPr lang="en-US" altLang="zh-CN" dirty="0" smtClean="0"/>
              <a:t>better </a:t>
            </a:r>
            <a:r>
              <a:rPr lang="en-US" altLang="zh-CN" dirty="0"/>
              <a:t>than embedding B on a task, then that is not an analysis of the causes of the improvement. </a:t>
            </a:r>
            <a:endParaRPr lang="en-US" altLang="zh-CN" dirty="0" smtClean="0"/>
          </a:p>
          <a:p>
            <a:r>
              <a:rPr lang="en-US" altLang="zh-CN" dirty="0" smtClean="0"/>
              <a:t>(</a:t>
            </a:r>
            <a:r>
              <a:rPr lang="en-US" altLang="zh-CN" dirty="0"/>
              <a:t>ii) </a:t>
            </a:r>
            <a:r>
              <a:rPr lang="en-US" altLang="zh-CN" i="1" dirty="0">
                <a:solidFill>
                  <a:srgbClr val="FF0000"/>
                </a:solidFill>
              </a:rPr>
              <a:t>intrinsic </a:t>
            </a:r>
            <a:r>
              <a:rPr lang="en-US" altLang="zh-CN" i="1" dirty="0" smtClean="0">
                <a:solidFill>
                  <a:srgbClr val="FF0000"/>
                </a:solidFill>
              </a:rPr>
              <a:t>evalu</a:t>
            </a:r>
            <a:r>
              <a:rPr lang="en-US" altLang="zh-CN" i="1" dirty="0">
                <a:solidFill>
                  <a:srgbClr val="FF0000"/>
                </a:solidFill>
              </a:rPr>
              <a:t>ation </a:t>
            </a:r>
            <a:r>
              <a:rPr lang="en-US" altLang="zh-CN" u="sng" dirty="0"/>
              <a:t>tests the quality of representations </a:t>
            </a:r>
            <a:r>
              <a:rPr lang="en-US" altLang="zh-CN" u="sng" dirty="0" smtClean="0"/>
              <a:t>independent </a:t>
            </a:r>
            <a:r>
              <a:rPr lang="en-US" altLang="zh-CN" u="sng" dirty="0"/>
              <a:t>of a specific NLP task. </a:t>
            </a:r>
            <a:r>
              <a:rPr lang="en-US" altLang="zh-CN" dirty="0" smtClean="0"/>
              <a:t>Currently</a:t>
            </a:r>
            <a:r>
              <a:rPr lang="en-US" altLang="zh-CN" dirty="0"/>
              <a:t>, this evaluation mostly is done by testing overall distance/similarity of words in the embedding space, i.e., it is based on viewing word representations as points and then computing </a:t>
            </a:r>
            <a:r>
              <a:rPr lang="en-US" altLang="zh-CN" i="1" dirty="0"/>
              <a:t>full-space similarity</a:t>
            </a:r>
            <a:r>
              <a:rPr lang="en-US" altLang="zh-CN" dirty="0"/>
              <a:t>. The </a:t>
            </a:r>
            <a:r>
              <a:rPr lang="en-US" altLang="zh-CN" dirty="0" smtClean="0"/>
              <a:t>assumption </a:t>
            </a:r>
            <a:r>
              <a:rPr lang="en-US" altLang="zh-CN" dirty="0"/>
              <a:t>is that the high dimensional space is smooth and similar words are close to each other. 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295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Related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works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(1)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b="1" dirty="0" err="1"/>
              <a:t>Baroni</a:t>
            </a:r>
            <a:r>
              <a:rPr lang="en-US" altLang="zh-CN" b="1" dirty="0"/>
              <a:t> et al. (2014) </a:t>
            </a:r>
            <a:r>
              <a:rPr lang="en-US" altLang="zh-CN" dirty="0"/>
              <a:t>evaluate </a:t>
            </a:r>
            <a:r>
              <a:rPr lang="en-US" altLang="zh-CN" dirty="0" err="1"/>
              <a:t>embeddings</a:t>
            </a:r>
            <a:r>
              <a:rPr lang="en-US" altLang="zh-CN" dirty="0"/>
              <a:t> on </a:t>
            </a:r>
            <a:r>
              <a:rPr lang="en-US" altLang="zh-CN" dirty="0" smtClean="0">
                <a:solidFill>
                  <a:srgbClr val="FF0000"/>
                </a:solidFill>
              </a:rPr>
              <a:t>different </a:t>
            </a:r>
            <a:r>
              <a:rPr lang="en-US" altLang="zh-CN" dirty="0">
                <a:solidFill>
                  <a:srgbClr val="FF0000"/>
                </a:solidFill>
              </a:rPr>
              <a:t>intrinsic tests</a:t>
            </a:r>
            <a:r>
              <a:rPr lang="en-US" altLang="zh-CN" dirty="0"/>
              <a:t>: similarity, analogy, synonym detection, categorization and </a:t>
            </a:r>
            <a:r>
              <a:rPr lang="en-US" altLang="zh-CN" dirty="0" err="1"/>
              <a:t>selectional</a:t>
            </a:r>
            <a:r>
              <a:rPr lang="en-US" altLang="zh-CN" dirty="0"/>
              <a:t> </a:t>
            </a:r>
            <a:r>
              <a:rPr lang="en-US" altLang="zh-CN" dirty="0" smtClean="0"/>
              <a:t>preference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r>
              <a:rPr lang="en-US" altLang="zh-CN" b="1" dirty="0"/>
              <a:t>Schnabel et al. (2015) </a:t>
            </a:r>
            <a:r>
              <a:rPr lang="en-US" altLang="zh-CN" dirty="0"/>
              <a:t>introduce tasks with </a:t>
            </a:r>
            <a:r>
              <a:rPr lang="en-US" altLang="zh-CN" dirty="0">
                <a:solidFill>
                  <a:srgbClr val="FF0000"/>
                </a:solidFill>
              </a:rPr>
              <a:t>more fine-grained datasets</a:t>
            </a:r>
            <a:r>
              <a:rPr lang="en-US" altLang="zh-CN" dirty="0"/>
              <a:t>. These tasks are </a:t>
            </a:r>
            <a:r>
              <a:rPr lang="en-US" altLang="zh-CN" dirty="0" smtClean="0"/>
              <a:t>unsupervised </a:t>
            </a:r>
            <a:r>
              <a:rPr lang="en-US" altLang="zh-CN" dirty="0"/>
              <a:t>and generally based on cosine similarity; this means that only the overall direction of </a:t>
            </a:r>
            <a:r>
              <a:rPr lang="en-US" altLang="zh-CN" dirty="0" smtClean="0"/>
              <a:t>vectors </a:t>
            </a:r>
            <a:r>
              <a:rPr lang="en-US" altLang="zh-CN" dirty="0"/>
              <a:t>is considered or, equivalently, that </a:t>
            </a:r>
            <a:r>
              <a:rPr lang="en-US" altLang="zh-CN" i="1" dirty="0"/>
              <a:t>words are modeled as points </a:t>
            </a:r>
            <a:r>
              <a:rPr lang="en-US" altLang="zh-CN" dirty="0"/>
              <a:t>in a space and </a:t>
            </a:r>
            <a:r>
              <a:rPr lang="en-US" altLang="zh-CN" dirty="0">
                <a:solidFill>
                  <a:srgbClr val="FF0000"/>
                </a:solidFill>
              </a:rPr>
              <a:t>only their full- space distance/closeness is considered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r>
              <a:rPr lang="en-US" altLang="zh-CN" b="1" dirty="0" err="1"/>
              <a:t>Tsvetkov</a:t>
            </a:r>
            <a:r>
              <a:rPr lang="en-US" altLang="zh-CN" b="1" dirty="0"/>
              <a:t> et al. (2015) </a:t>
            </a:r>
            <a:r>
              <a:rPr lang="en-US" altLang="zh-CN" dirty="0"/>
              <a:t>evaluate </a:t>
            </a:r>
            <a:r>
              <a:rPr lang="en-US" altLang="zh-CN" dirty="0" err="1"/>
              <a:t>embeddings</a:t>
            </a:r>
            <a:r>
              <a:rPr lang="en-US" altLang="zh-CN" dirty="0"/>
              <a:t> based on their correlations with WordNet-based linguistic </a:t>
            </a:r>
            <a:r>
              <a:rPr lang="en-US" altLang="zh-CN" dirty="0" err="1"/>
              <a:t>embeddings</a:t>
            </a:r>
            <a:r>
              <a:rPr lang="en-US" altLang="zh-CN" dirty="0"/>
              <a:t>. However, correlation </a:t>
            </a:r>
            <a:r>
              <a:rPr lang="en-US" altLang="zh-CN" dirty="0">
                <a:solidFill>
                  <a:srgbClr val="FF0000"/>
                </a:solidFill>
              </a:rPr>
              <a:t>does not directly evaluate how accurately and completely an application can extract a particular piece of information from an embedding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59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Related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works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(2)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Extrinsic evaluations </a:t>
            </a:r>
            <a:r>
              <a:rPr lang="en-US" altLang="zh-CN" dirty="0"/>
              <a:t>are also common (cf. (Li and </a:t>
            </a:r>
            <a:r>
              <a:rPr lang="en-US" altLang="zh-CN" dirty="0" err="1"/>
              <a:t>Jurafsky</a:t>
            </a:r>
            <a:r>
              <a:rPr lang="en-US" altLang="zh-CN" dirty="0"/>
              <a:t>, 2015; </a:t>
            </a:r>
            <a:r>
              <a:rPr lang="en-US" altLang="zh-CN" dirty="0" err="1"/>
              <a:t>Ko</a:t>
            </a:r>
            <a:r>
              <a:rPr lang="en-US" altLang="zh-CN" dirty="0"/>
              <a:t> ̈</a:t>
            </a:r>
            <a:r>
              <a:rPr lang="en-US" altLang="zh-CN" dirty="0" err="1"/>
              <a:t>hn</a:t>
            </a:r>
            <a:r>
              <a:rPr lang="en-US" altLang="zh-CN" dirty="0"/>
              <a:t>, 2015; Lai et al., 2015)).</a:t>
            </a:r>
          </a:p>
          <a:p>
            <a:r>
              <a:rPr lang="en-US" altLang="zh-CN" b="1" dirty="0"/>
              <a:t>Li and </a:t>
            </a:r>
            <a:r>
              <a:rPr lang="en-US" altLang="zh-CN" b="1" dirty="0" err="1"/>
              <a:t>Jurafsky</a:t>
            </a:r>
            <a:r>
              <a:rPr lang="en-US" altLang="zh-CN" b="1" dirty="0"/>
              <a:t> (2015) </a:t>
            </a:r>
            <a:r>
              <a:rPr lang="en-US" altLang="zh-CN" dirty="0"/>
              <a:t>conclude that </a:t>
            </a:r>
            <a:r>
              <a:rPr lang="en-US" altLang="zh-CN" dirty="0" smtClean="0"/>
              <a:t>embedding </a:t>
            </a:r>
            <a:r>
              <a:rPr lang="en-US" altLang="zh-CN" dirty="0"/>
              <a:t>evaluation must go beyond human-judgement tasks like similarity and analogy. They </a:t>
            </a:r>
            <a:r>
              <a:rPr lang="en-US" altLang="zh-CN" dirty="0">
                <a:solidFill>
                  <a:srgbClr val="FF0000"/>
                </a:solidFill>
              </a:rPr>
              <a:t>suggest to evaluate on NLP tasks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r>
              <a:rPr lang="en-US" altLang="zh-CN" b="1" dirty="0" err="1" smtClean="0"/>
              <a:t>Ko</a:t>
            </a:r>
            <a:r>
              <a:rPr lang="en-US" altLang="zh-CN" b="1" dirty="0" smtClean="0"/>
              <a:t> </a:t>
            </a:r>
            <a:r>
              <a:rPr lang="en-US" altLang="zh-CN" b="1" dirty="0"/>
              <a:t>̈</a:t>
            </a:r>
            <a:r>
              <a:rPr lang="en-US" altLang="zh-CN" b="1" dirty="0" err="1"/>
              <a:t>hn</a:t>
            </a:r>
            <a:r>
              <a:rPr lang="en-US" altLang="zh-CN" b="1" dirty="0"/>
              <a:t> (2015) </a:t>
            </a:r>
            <a:r>
              <a:rPr lang="en-US" altLang="zh-CN" dirty="0"/>
              <a:t>gives similar suggestions and also </a:t>
            </a:r>
            <a:r>
              <a:rPr lang="en-US" altLang="zh-CN" dirty="0">
                <a:solidFill>
                  <a:srgbClr val="FF0000"/>
                </a:solidFill>
              </a:rPr>
              <a:t>recommends the use of </a:t>
            </a:r>
            <a:r>
              <a:rPr lang="en-US" altLang="zh-CN" dirty="0" smtClean="0">
                <a:solidFill>
                  <a:srgbClr val="FF0000"/>
                </a:solidFill>
              </a:rPr>
              <a:t>supervised </a:t>
            </a:r>
            <a:r>
              <a:rPr lang="en-US" altLang="zh-CN" dirty="0">
                <a:solidFill>
                  <a:srgbClr val="FF0000"/>
                </a:solidFill>
              </a:rPr>
              <a:t>methods for evaluation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r>
              <a:rPr lang="en-US" altLang="zh-CN" b="1" dirty="0" smtClean="0"/>
              <a:t>Lai </a:t>
            </a:r>
            <a:r>
              <a:rPr lang="en-US" altLang="zh-CN" b="1" dirty="0"/>
              <a:t>et al. (2015) </a:t>
            </a:r>
            <a:r>
              <a:rPr lang="en-US" altLang="zh-CN" dirty="0"/>
              <a:t>evaluate </a:t>
            </a:r>
            <a:r>
              <a:rPr lang="en-US" altLang="zh-CN" dirty="0" err="1"/>
              <a:t>embeddings</a:t>
            </a:r>
            <a:r>
              <a:rPr lang="en-US" altLang="zh-CN" dirty="0"/>
              <a:t> in different tasks with </a:t>
            </a:r>
            <a:r>
              <a:rPr lang="en-US" altLang="zh-CN" dirty="0" smtClean="0"/>
              <a:t>different </a:t>
            </a:r>
            <a:r>
              <a:rPr lang="en-US" altLang="zh-CN" dirty="0"/>
              <a:t>setups and show the contradictory results of embedding models on different tasks. </a:t>
            </a:r>
            <a:r>
              <a:rPr lang="en-US" altLang="zh-CN" dirty="0" smtClean="0"/>
              <a:t>Idiosyncrasies </a:t>
            </a:r>
            <a:r>
              <a:rPr lang="en-US" altLang="zh-CN" dirty="0"/>
              <a:t>of different downstream tasks can affect extrinsic evaluations and result in contradictions. </a:t>
            </a:r>
          </a:p>
        </p:txBody>
      </p:sp>
    </p:spTree>
    <p:extLst>
      <p:ext uri="{BB962C8B-B14F-4D97-AF65-F5344CB8AC3E}">
        <p14:creationId xmlns:p14="http://schemas.microsoft.com/office/powerpoint/2010/main" val="15326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Criteria for word representations </a:t>
            </a:r>
            <a:r>
              <a:rPr lang="en-US" altLang="zh-CN" dirty="0" smtClean="0"/>
              <a:t>(1)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w</a:t>
            </a:r>
            <a:r>
              <a:rPr lang="en-US" altLang="zh-CN" b="1" dirty="0" smtClean="0"/>
              <a:t>ord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:</a:t>
            </a:r>
            <a:r>
              <a:rPr lang="zh-CN" altLang="en-US" b="1" dirty="0" smtClean="0"/>
              <a:t> </a:t>
            </a:r>
            <a:r>
              <a:rPr lang="en-US" altLang="zh-CN" dirty="0" smtClean="0"/>
              <a:t>a </a:t>
            </a:r>
            <a:r>
              <a:rPr lang="en-US" altLang="zh-CN" dirty="0"/>
              <a:t>combination of different </a:t>
            </a:r>
            <a:r>
              <a:rPr lang="en-US" altLang="zh-CN" dirty="0" smtClean="0"/>
              <a:t>properties(features). </a:t>
            </a:r>
          </a:p>
          <a:p>
            <a:r>
              <a:rPr lang="en-US" altLang="zh-CN" b="1" i="1" dirty="0" smtClean="0">
                <a:solidFill>
                  <a:srgbClr val="FF0000"/>
                </a:solidFill>
              </a:rPr>
              <a:t>facet :</a:t>
            </a:r>
            <a:r>
              <a:rPr lang="zh-CN" altLang="en-US" b="1" i="1" dirty="0" smtClean="0">
                <a:solidFill>
                  <a:srgbClr val="FF0000"/>
                </a:solidFill>
              </a:rPr>
              <a:t> </a:t>
            </a:r>
            <a:r>
              <a:rPr lang="en-US" altLang="zh-CN" dirty="0"/>
              <a:t>morphological, lexical, syntactic, semantic, world </a:t>
            </a:r>
            <a:r>
              <a:rPr lang="en-US" altLang="zh-CN" dirty="0" smtClean="0"/>
              <a:t>knowledge </a:t>
            </a:r>
            <a:r>
              <a:rPr lang="en-US" altLang="zh-CN" dirty="0"/>
              <a:t>and other </a:t>
            </a:r>
            <a:r>
              <a:rPr lang="en-US" altLang="zh-CN" dirty="0" smtClean="0"/>
              <a:t>properties(features). </a:t>
            </a:r>
          </a:p>
          <a:p>
            <a:r>
              <a:rPr lang="en-US" altLang="zh-CN" b="1" dirty="0" smtClean="0"/>
              <a:t>The ultimate goal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learn representations </a:t>
            </a:r>
            <a:r>
              <a:rPr lang="en-US" altLang="zh-CN" dirty="0"/>
              <a:t>for </a:t>
            </a:r>
            <a:r>
              <a:rPr lang="en-US" altLang="zh-CN" dirty="0" smtClean="0"/>
              <a:t>words </a:t>
            </a:r>
            <a:r>
              <a:rPr lang="en-US" altLang="zh-CN" dirty="0"/>
              <a:t>that </a:t>
            </a:r>
            <a:r>
              <a:rPr lang="en-US" altLang="zh-CN" u="sng" dirty="0"/>
              <a:t>accurately and consistently contain these facets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r>
              <a:rPr lang="en-US" altLang="zh-CN" dirty="0" smtClean="0"/>
              <a:t>Take </a:t>
            </a:r>
            <a:r>
              <a:rPr lang="en-US" altLang="zh-CN" dirty="0"/>
              <a:t>the facet gender (GEN) as an example. We call a representation 100% </a:t>
            </a:r>
            <a:r>
              <a:rPr lang="en-US" altLang="zh-CN" b="1" i="1" dirty="0" smtClean="0"/>
              <a:t>accurate</a:t>
            </a:r>
            <a:r>
              <a:rPr lang="en-US" altLang="zh-CN" i="1" dirty="0" smtClean="0"/>
              <a:t> </a:t>
            </a:r>
            <a:r>
              <a:rPr lang="en-US" altLang="zh-CN" dirty="0"/>
              <a:t>for GEN if information it contains about GEN is always accurate; we call the representation 100% </a:t>
            </a:r>
            <a:r>
              <a:rPr lang="en-US" altLang="zh-CN" b="1" i="1" dirty="0"/>
              <a:t>consistent</a:t>
            </a:r>
            <a:r>
              <a:rPr lang="en-US" altLang="zh-CN" i="1" dirty="0"/>
              <a:t> </a:t>
            </a:r>
            <a:r>
              <a:rPr lang="en-US" altLang="zh-CN" dirty="0"/>
              <a:t>for GEN if the representation of every word that has a GEN facet contains this </a:t>
            </a:r>
            <a:r>
              <a:rPr lang="en-US" altLang="zh-CN" dirty="0" smtClean="0"/>
              <a:t>information</a:t>
            </a:r>
            <a:r>
              <a:rPr lang="en-US" altLang="zh-CN" dirty="0"/>
              <a:t>. 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409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Criteria for word representations </a:t>
            </a:r>
            <a:r>
              <a:rPr lang="en-US" altLang="zh-CN" dirty="0" smtClean="0"/>
              <a:t>(2)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zh-CN" sz="4000" b="1" dirty="0" err="1"/>
              <a:t>Nonconflation</a:t>
            </a:r>
            <a:r>
              <a:rPr lang="en-US" altLang="zh-CN" sz="4000" b="1" dirty="0"/>
              <a:t>.</a:t>
            </a:r>
          </a:p>
          <a:p>
            <a:r>
              <a:rPr lang="en-US" altLang="zh-CN" sz="4000" dirty="0"/>
              <a:t>A word embedding must keep the evidence from different local contexts separate – “do not conflate” – because each context can infer specific facets of the word. </a:t>
            </a:r>
          </a:p>
          <a:p>
            <a:r>
              <a:rPr lang="en-US" altLang="zh-CN" sz="4000" b="1" dirty="0"/>
              <a:t>Robustness against sparseness. </a:t>
            </a:r>
          </a:p>
          <a:p>
            <a:r>
              <a:rPr lang="en-US" altLang="zh-CN" sz="4000" dirty="0"/>
              <a:t>Rare words are common in natural language and embedding models must learn useful representations based on a small number of contexts. </a:t>
            </a:r>
          </a:p>
          <a:p>
            <a:r>
              <a:rPr lang="en-US" altLang="zh-CN" sz="4000" b="1" dirty="0"/>
              <a:t>Robustness against ambiguity. </a:t>
            </a:r>
          </a:p>
          <a:p>
            <a:r>
              <a:rPr lang="en-US" altLang="zh-CN" sz="4000" dirty="0" err="1"/>
              <a:t>Embeddings</a:t>
            </a:r>
            <a:r>
              <a:rPr lang="en-US" altLang="zh-CN" sz="4000" dirty="0"/>
              <a:t> should fully represent all senses of an ambiguous word. </a:t>
            </a:r>
          </a:p>
          <a:p>
            <a:r>
              <a:rPr lang="en-US" altLang="zh-CN" sz="4000" b="1" dirty="0"/>
              <a:t>Accurate and consistent representation of </a:t>
            </a:r>
            <a:r>
              <a:rPr lang="en-US" altLang="zh-CN" sz="4000" b="1" dirty="0" err="1"/>
              <a:t>multifacetedness</a:t>
            </a:r>
            <a:r>
              <a:rPr lang="en-US" altLang="zh-CN" sz="4000" b="1" dirty="0"/>
              <a:t>. </a:t>
            </a:r>
          </a:p>
          <a:p>
            <a:r>
              <a:rPr lang="en-US" altLang="zh-CN" sz="4000" dirty="0"/>
              <a:t>(</a:t>
            </a:r>
            <a:r>
              <a:rPr lang="en-US" altLang="zh-CN" sz="4000" dirty="0" err="1"/>
              <a:t>i</a:t>
            </a:r>
            <a:r>
              <a:rPr lang="en-US" altLang="zh-CN" sz="4000" dirty="0"/>
              <a:t>) Words have a large number of facets, including phonetic, morphological, syntactic, semantic and topical properties. (ii) Each facet by itself constitutes a small part of the </a:t>
            </a:r>
            <a:r>
              <a:rPr lang="en-US" altLang="zh-CN" sz="4000" dirty="0" smtClean="0"/>
              <a:t>over-all </a:t>
            </a:r>
            <a:r>
              <a:rPr lang="en-US" altLang="zh-CN" sz="4000" dirty="0"/>
              <a:t>information that a representation should capture about a word. </a:t>
            </a:r>
          </a:p>
        </p:txBody>
      </p:sp>
    </p:spTree>
    <p:extLst>
      <p:ext uri="{BB962C8B-B14F-4D97-AF65-F5344CB8AC3E}">
        <p14:creationId xmlns:p14="http://schemas.microsoft.com/office/powerpoint/2010/main" val="189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setup and results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We now design experiments to directly evaluate </a:t>
            </a:r>
            <a:r>
              <a:rPr lang="en-US" altLang="zh-CN" dirty="0" err="1"/>
              <a:t>embeddings</a:t>
            </a:r>
            <a:r>
              <a:rPr lang="en-US" altLang="zh-CN" dirty="0"/>
              <a:t> on the four criteria. We proceed as follows. </a:t>
            </a:r>
            <a:endParaRPr lang="en-US" altLang="zh-CN" dirty="0" smtClean="0"/>
          </a:p>
          <a:p>
            <a:r>
              <a:rPr lang="en-US" altLang="zh-CN" dirty="0" smtClean="0"/>
              <a:t>(1)</a:t>
            </a:r>
            <a:r>
              <a:rPr lang="zh-CN" altLang="en-US" dirty="0" smtClean="0"/>
              <a:t> </a:t>
            </a:r>
            <a:r>
              <a:rPr lang="en-US" altLang="zh-CN" dirty="0">
                <a:solidFill>
                  <a:srgbClr val="FF0000"/>
                </a:solidFill>
              </a:rPr>
              <a:t>D</a:t>
            </a:r>
            <a:r>
              <a:rPr lang="en-US" altLang="zh-CN" dirty="0" smtClean="0">
                <a:solidFill>
                  <a:srgbClr val="FF0000"/>
                </a:solidFill>
              </a:rPr>
              <a:t>esign </a:t>
            </a:r>
            <a:r>
              <a:rPr lang="en-US" altLang="zh-CN" dirty="0">
                <a:solidFill>
                  <a:srgbClr val="FF0000"/>
                </a:solidFill>
              </a:rPr>
              <a:t>a probabilistic context free grammar (PCFG) that generates a </a:t>
            </a:r>
            <a:r>
              <a:rPr lang="en-US" altLang="zh-CN" dirty="0" smtClean="0">
                <a:solidFill>
                  <a:srgbClr val="FF0000"/>
                </a:solidFill>
              </a:rPr>
              <a:t>corpus</a:t>
            </a:r>
            <a:r>
              <a:rPr lang="en-US" altLang="zh-CN" dirty="0" smtClean="0"/>
              <a:t>. </a:t>
            </a:r>
          </a:p>
          <a:p>
            <a:r>
              <a:rPr lang="en-US" altLang="zh-CN" dirty="0" smtClean="0"/>
              <a:t>(2)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Train </a:t>
            </a:r>
            <a:r>
              <a:rPr lang="en-US" altLang="zh-CN" dirty="0">
                <a:solidFill>
                  <a:srgbClr val="FF0000"/>
                </a:solidFill>
              </a:rPr>
              <a:t>our embedding models on the </a:t>
            </a:r>
            <a:r>
              <a:rPr lang="en-US" altLang="zh-CN" dirty="0" smtClean="0">
                <a:solidFill>
                  <a:srgbClr val="FF0000"/>
                </a:solidFill>
              </a:rPr>
              <a:t>corpus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r>
              <a:rPr lang="en-US" altLang="zh-CN" dirty="0" smtClean="0"/>
              <a:t>(3)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 </a:t>
            </a:r>
            <a:r>
              <a:rPr lang="en-US" altLang="zh-CN" dirty="0" err="1" smtClean="0"/>
              <a:t>embeddings</a:t>
            </a:r>
            <a:r>
              <a:rPr lang="en-US" altLang="zh-CN" dirty="0" smtClean="0"/>
              <a:t> obtained are then evaluated in a classification setting, in which we </a:t>
            </a:r>
            <a:r>
              <a:rPr lang="en-US" altLang="zh-CN" dirty="0" smtClean="0">
                <a:solidFill>
                  <a:srgbClr val="FF0000"/>
                </a:solidFill>
              </a:rPr>
              <a:t>apply a linear </a:t>
            </a:r>
            <a:r>
              <a:rPr lang="en-US" altLang="zh-CN" dirty="0">
                <a:solidFill>
                  <a:srgbClr val="FF0000"/>
                </a:solidFill>
              </a:rPr>
              <a:t>SVM (Fan et al., 2008) to classify </a:t>
            </a:r>
            <a:r>
              <a:rPr lang="en-US" altLang="zh-CN" dirty="0" err="1">
                <a:solidFill>
                  <a:srgbClr val="FF0000"/>
                </a:solidFill>
              </a:rPr>
              <a:t>embeddings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r>
              <a:rPr lang="en-US" altLang="zh-CN" dirty="0" smtClean="0"/>
              <a:t>(4)</a:t>
            </a:r>
            <a:r>
              <a:rPr lang="zh-CN" altLang="en-US" dirty="0" smtClean="0"/>
              <a:t> </a:t>
            </a:r>
            <a:r>
              <a:rPr lang="en-US" altLang="zh-CN" dirty="0"/>
              <a:t>C</a:t>
            </a:r>
            <a:r>
              <a:rPr lang="en-US" altLang="zh-CN" dirty="0" smtClean="0"/>
              <a:t>ompare </a:t>
            </a:r>
            <a:r>
              <a:rPr lang="en-US" altLang="zh-CN" dirty="0"/>
              <a:t>the classification results for different embedding models and analyze and </a:t>
            </a:r>
            <a:r>
              <a:rPr lang="en-US" altLang="zh-CN" dirty="0" smtClean="0"/>
              <a:t>summarize </a:t>
            </a:r>
            <a:r>
              <a:rPr lang="en-US" altLang="zh-CN" dirty="0"/>
              <a:t>them. 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4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Selecting embedding </a:t>
            </a:r>
            <a:r>
              <a:rPr lang="en-US" altLang="zh-CN" dirty="0" smtClean="0"/>
              <a:t>models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count-based model </a:t>
            </a:r>
            <a:r>
              <a:rPr lang="en-US" altLang="zh-CN" b="1" dirty="0" smtClean="0"/>
              <a:t>:</a:t>
            </a:r>
            <a:r>
              <a:rPr lang="zh-CN" altLang="en-US" b="1" dirty="0" smtClean="0"/>
              <a:t> </a:t>
            </a:r>
            <a:r>
              <a:rPr lang="en-US" altLang="zh-CN" dirty="0" smtClean="0"/>
              <a:t>PPMI(</a:t>
            </a:r>
            <a:r>
              <a:rPr lang="en-US" altLang="zh-CN" dirty="0"/>
              <a:t>positive pointwise mutual information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r>
              <a:rPr lang="en-US" altLang="zh-CN" b="1" dirty="0"/>
              <a:t>learning-based model </a:t>
            </a:r>
            <a:r>
              <a:rPr lang="en-US" altLang="zh-CN" b="1" dirty="0" smtClean="0"/>
              <a:t>:</a:t>
            </a:r>
            <a:endParaRPr lang="en-US" altLang="zh-CN" b="1" dirty="0"/>
          </a:p>
          <a:p>
            <a:r>
              <a:rPr lang="en-US" altLang="zh-CN" dirty="0" smtClean="0"/>
              <a:t>SKIP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CBOW</a:t>
            </a:r>
            <a:r>
              <a:rPr lang="en-US" altLang="zh-CN" dirty="0"/>
              <a:t> 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word2vec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SSKIP</a:t>
            </a:r>
            <a:r>
              <a:rPr lang="zh-CN" altLang="en-US" dirty="0" smtClean="0"/>
              <a:t> </a:t>
            </a:r>
            <a:r>
              <a:rPr lang="en-US" altLang="zh-CN" dirty="0" smtClean="0"/>
              <a:t>(Structured </a:t>
            </a:r>
            <a:r>
              <a:rPr lang="en-US" altLang="zh-CN" dirty="0" err="1" smtClean="0"/>
              <a:t>SkipGram</a:t>
            </a:r>
            <a:r>
              <a:rPr lang="en-US" altLang="zh-CN" dirty="0" smtClean="0"/>
              <a:t>)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CWIN(continuous </a:t>
            </a:r>
            <a:r>
              <a:rPr lang="en-US" altLang="zh-CN" dirty="0"/>
              <a:t>window model 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wang2vec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LBL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vectorized</a:t>
            </a:r>
            <a:r>
              <a:rPr lang="en-US" altLang="zh-CN" dirty="0" smtClean="0"/>
              <a:t> </a:t>
            </a:r>
            <a:r>
              <a:rPr lang="en-US" altLang="zh-CN" dirty="0"/>
              <a:t>log-bilinear </a:t>
            </a:r>
            <a:r>
              <a:rPr lang="en-US" altLang="zh-CN" dirty="0" smtClean="0"/>
              <a:t>language model)(</a:t>
            </a:r>
            <a:r>
              <a:rPr lang="en-US" altLang="zh-CN" i="1" dirty="0" smtClean="0"/>
              <a:t>Lai </a:t>
            </a:r>
            <a:r>
              <a:rPr lang="en-US" altLang="zh-CN" i="1" dirty="0"/>
              <a:t>et al. (</a:t>
            </a:r>
            <a:r>
              <a:rPr lang="en-US" altLang="zh-CN" i="1" dirty="0" smtClean="0"/>
              <a:t>2015)’s implementation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538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1614</Words>
  <Application>Microsoft Macintosh PowerPoint</Application>
  <PresentationFormat>宽屏</PresentationFormat>
  <Paragraphs>89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Arial</vt:lpstr>
      <vt:lpstr>DengXian</vt:lpstr>
      <vt:lpstr>DengXian Light</vt:lpstr>
      <vt:lpstr>Office 主题</vt:lpstr>
      <vt:lpstr>Intrinsic Subspace Evaluation of Word Embedding Representations </vt:lpstr>
      <vt:lpstr>Motivation </vt:lpstr>
      <vt:lpstr>Introduction</vt:lpstr>
      <vt:lpstr>Related works (1)</vt:lpstr>
      <vt:lpstr>Related works (2)</vt:lpstr>
      <vt:lpstr>Criteria for word representations (1)</vt:lpstr>
      <vt:lpstr>Criteria for word representations (2)</vt:lpstr>
      <vt:lpstr>Experimental setup and results </vt:lpstr>
      <vt:lpstr>Selecting embedding models </vt:lpstr>
      <vt:lpstr>Model and results (1)</vt:lpstr>
      <vt:lpstr>Model and results (2)</vt:lpstr>
      <vt:lpstr>Model and results (3)</vt:lpstr>
      <vt:lpstr>Model and results (4)</vt:lpstr>
      <vt:lpstr>Analysis </vt:lpstr>
      <vt:lpstr>Extrinsic evaluation: entity typing </vt:lpstr>
      <vt:lpstr>Future work </vt:lpstr>
      <vt:lpstr>THE END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Intrinsic Subspace Evaluation of Word Embedding Representations </dc:title>
  <dc:creator>刘艾婷</dc:creator>
  <cp:lastModifiedBy>刘艾婷</cp:lastModifiedBy>
  <cp:revision>61</cp:revision>
  <dcterms:created xsi:type="dcterms:W3CDTF">2016-07-26T08:49:50Z</dcterms:created>
  <dcterms:modified xsi:type="dcterms:W3CDTF">2016-08-01T01:30:03Z</dcterms:modified>
</cp:coreProperties>
</file>