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4"/>
  </p:notesMasterIdLst>
  <p:sldIdLst>
    <p:sldId id="256" r:id="rId2"/>
    <p:sldId id="257" r:id="rId3"/>
    <p:sldId id="258" r:id="rId4"/>
    <p:sldId id="294" r:id="rId5"/>
    <p:sldId id="284" r:id="rId6"/>
    <p:sldId id="289" r:id="rId7"/>
    <p:sldId id="290" r:id="rId8"/>
    <p:sldId id="291" r:id="rId9"/>
    <p:sldId id="298" r:id="rId10"/>
    <p:sldId id="307" r:id="rId11"/>
    <p:sldId id="300" r:id="rId12"/>
    <p:sldId id="308" r:id="rId13"/>
    <p:sldId id="299" r:id="rId14"/>
    <p:sldId id="304" r:id="rId15"/>
    <p:sldId id="282" r:id="rId16"/>
    <p:sldId id="302" r:id="rId17"/>
    <p:sldId id="309" r:id="rId18"/>
    <p:sldId id="283" r:id="rId19"/>
    <p:sldId id="303" r:id="rId20"/>
    <p:sldId id="305" r:id="rId21"/>
    <p:sldId id="297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892" autoAdjust="0"/>
  </p:normalViewPr>
  <p:slideViewPr>
    <p:cSldViewPr snapToGrid="0">
      <p:cViewPr>
        <p:scale>
          <a:sx n="78" d="100"/>
          <a:sy n="78" d="100"/>
        </p:scale>
        <p:origin x="1185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40AA2B5-69E1-4DC7-8889-18FC69FC94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BCF6EDB-550D-4F2F-B398-E848F545B2D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D156FA1-51E0-4648-872F-CB69E26DDA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4101" name="备注占位符 4">
            <a:extLst>
              <a:ext uri="{FF2B5EF4-FFF2-40B4-BE49-F238E27FC236}">
                <a16:creationId xmlns:a16="http://schemas.microsoft.com/office/drawing/2014/main" id="{9C48D628-26D8-474B-B78B-E15A91C89203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096824-E8BF-4E62-A0ED-51C8333AD7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CC5BBE-AE77-43E7-8C90-F1DE04C15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 noProof="1">
                <a:latin typeface="Calibri" panose="020F0502020204030204" charset="0"/>
                <a:cs typeface="+mn-ea"/>
              </a:defRPr>
            </a:lvl1pPr>
          </a:lstStyle>
          <a:p>
            <a:pPr>
              <a:defRPr/>
            </a:pPr>
            <a:fld id="{E0B3134D-B2F8-4F46-AE72-9682CDE58FFF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id="{350D4FF4-8944-4BA4-BEA2-997B7C95C8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id="{8FC83105-1100-4188-A28D-0FB4BAEEC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087C7B-0613-4A68-97A6-C8A809211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84601D-CEEB-419D-AB20-6B60C26100E2}" type="slidenum">
              <a:rPr lang="zh-CN" altLang="en-US" smtClean="0"/>
              <a:pPr>
                <a:defRPr/>
              </a:pPr>
              <a:t>1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5704D43A-F6CE-4913-A24D-B8351A72AD2D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6176BD73-699F-47D0-BCC5-3A903A8149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19" name="灯片编号占位符 3">
            <a:extLst>
              <a:ext uri="{FF2B5EF4-FFF2-40B4-BE49-F238E27FC236}">
                <a16:creationId xmlns:a16="http://schemas.microsoft.com/office/drawing/2014/main" id="{CB545228-332A-4729-9E1B-CC469D1A5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C5996D6-744B-48F6-9B9E-A7442C3026DB}" type="slidenum">
              <a:rPr altLang="en-US" dirty="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162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5704D43A-F6CE-4913-A24D-B8351A72AD2D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6176BD73-699F-47D0-BCC5-3A903A8149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19" name="灯片编号占位符 3">
            <a:extLst>
              <a:ext uri="{FF2B5EF4-FFF2-40B4-BE49-F238E27FC236}">
                <a16:creationId xmlns:a16="http://schemas.microsoft.com/office/drawing/2014/main" id="{CB545228-332A-4729-9E1B-CC469D1A5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C5996D6-744B-48F6-9B9E-A7442C3026DB}" type="slidenum">
              <a:rPr altLang="en-US" dirty="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005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5704D43A-F6CE-4913-A24D-B8351A72AD2D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6176BD73-699F-47D0-BCC5-3A903A8149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19" name="灯片编号占位符 3">
            <a:extLst>
              <a:ext uri="{FF2B5EF4-FFF2-40B4-BE49-F238E27FC236}">
                <a16:creationId xmlns:a16="http://schemas.microsoft.com/office/drawing/2014/main" id="{CB545228-332A-4729-9E1B-CC469D1A5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C5996D6-744B-48F6-9B9E-A7442C3026DB}" type="slidenum">
              <a:rPr altLang="en-US" dirty="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398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5704D43A-F6CE-4913-A24D-B8351A72AD2D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6176BD73-699F-47D0-BCC5-3A903A8149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19" name="灯片编号占位符 3">
            <a:extLst>
              <a:ext uri="{FF2B5EF4-FFF2-40B4-BE49-F238E27FC236}">
                <a16:creationId xmlns:a16="http://schemas.microsoft.com/office/drawing/2014/main" id="{CB545228-332A-4729-9E1B-CC469D1A5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C5996D6-744B-48F6-9B9E-A7442C3026DB}" type="slidenum">
              <a:rPr altLang="en-US" dirty="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345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5704D43A-F6CE-4913-A24D-B8351A72AD2D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6176BD73-699F-47D0-BCC5-3A903A8149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19" name="灯片编号占位符 3">
            <a:extLst>
              <a:ext uri="{FF2B5EF4-FFF2-40B4-BE49-F238E27FC236}">
                <a16:creationId xmlns:a16="http://schemas.microsoft.com/office/drawing/2014/main" id="{CB545228-332A-4729-9E1B-CC469D1A5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C5996D6-744B-48F6-9B9E-A7442C3026DB}" type="slidenum">
              <a:rPr altLang="en-US" dirty="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356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宋体" panose="02010600030101010101" pitchFamily="2" charset="-122"/>
              </a:rPr>
              <a:t>接下来是第三部分，我们当前完成的工作进度。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B3134D-B2F8-4F46-AE72-9682CDE58FFF}" type="slidenum">
              <a:rPr lang="zh-CN" altLang="en-US" smtClean="0"/>
              <a:pPr>
                <a:defRPr/>
              </a:pPr>
              <a:t>15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154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5704D43A-F6CE-4913-A24D-B8351A72AD2D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6176BD73-699F-47D0-BCC5-3A903A8149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19" name="灯片编号占位符 3">
            <a:extLst>
              <a:ext uri="{FF2B5EF4-FFF2-40B4-BE49-F238E27FC236}">
                <a16:creationId xmlns:a16="http://schemas.microsoft.com/office/drawing/2014/main" id="{CB545228-332A-4729-9E1B-CC469D1A5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C5996D6-744B-48F6-9B9E-A7442C3026DB}" type="slidenum">
              <a:rPr altLang="en-US" dirty="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607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5704D43A-F6CE-4913-A24D-B8351A72AD2D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6176BD73-699F-47D0-BCC5-3A903A8149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19" name="灯片编号占位符 3">
            <a:extLst>
              <a:ext uri="{FF2B5EF4-FFF2-40B4-BE49-F238E27FC236}">
                <a16:creationId xmlns:a16="http://schemas.microsoft.com/office/drawing/2014/main" id="{CB545228-332A-4729-9E1B-CC469D1A5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C5996D6-744B-48F6-9B9E-A7442C3026DB}" type="slidenum">
              <a:rPr altLang="en-US" dirty="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227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宋体" panose="02010600030101010101" pitchFamily="2" charset="-122"/>
              </a:rPr>
              <a:t>接下来是最后一个部分，我们的未来计划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B3134D-B2F8-4F46-AE72-9682CDE58FFF}" type="slidenum">
              <a:rPr lang="zh-CN" altLang="en-US" smtClean="0"/>
              <a:pPr>
                <a:defRPr/>
              </a:pPr>
              <a:t>18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378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5704D43A-F6CE-4913-A24D-B8351A72AD2D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6176BD73-699F-47D0-BCC5-3A903A8149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19" name="灯片编号占位符 3">
            <a:extLst>
              <a:ext uri="{FF2B5EF4-FFF2-40B4-BE49-F238E27FC236}">
                <a16:creationId xmlns:a16="http://schemas.microsoft.com/office/drawing/2014/main" id="{CB545228-332A-4729-9E1B-CC469D1A5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C5996D6-744B-48F6-9B9E-A7442C3026DB}" type="slidenum">
              <a:rPr altLang="en-US" dirty="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23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>
            <a:extLst>
              <a:ext uri="{FF2B5EF4-FFF2-40B4-BE49-F238E27FC236}">
                <a16:creationId xmlns:a16="http://schemas.microsoft.com/office/drawing/2014/main" id="{C18FFF5E-7C77-4FDF-BC5A-38AA9A3446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>
            <a:extLst>
              <a:ext uri="{FF2B5EF4-FFF2-40B4-BE49-F238E27FC236}">
                <a16:creationId xmlns:a16="http://schemas.microsoft.com/office/drawing/2014/main" id="{6872BB81-4CE8-4E48-B547-5B25EF2C59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宋体" panose="02010600030101010101" pitchFamily="2" charset="-122"/>
              </a:rPr>
              <a:t>PPT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宋体" panose="02010600030101010101" pitchFamily="2" charset="-122"/>
              </a:rPr>
              <a:t>由四个部分组成，分别是项目灵感和简介，系统工作流程，当前工作进度与未来计划。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7C3021-5789-4337-8CF3-4DEC419C90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409E41-B4FA-42FA-961C-DCE860E6502C}" type="slidenum">
              <a:rPr lang="zh-CN" altLang="en-US" smtClean="0"/>
              <a:pPr>
                <a:defRPr/>
              </a:pPr>
              <a:t>2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5704D43A-F6CE-4913-A24D-B8351A72AD2D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6176BD73-699F-47D0-BCC5-3A903A8149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19" name="灯片编号占位符 3">
            <a:extLst>
              <a:ext uri="{FF2B5EF4-FFF2-40B4-BE49-F238E27FC236}">
                <a16:creationId xmlns:a16="http://schemas.microsoft.com/office/drawing/2014/main" id="{CB545228-332A-4729-9E1B-CC469D1A5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C5996D6-744B-48F6-9B9E-A7442C3026DB}" type="slidenum">
              <a:rPr altLang="en-US" dirty="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27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5704D43A-F6CE-4913-A24D-B8351A72AD2D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6176BD73-699F-47D0-BCC5-3A903A8149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19" name="灯片编号占位符 3">
            <a:extLst>
              <a:ext uri="{FF2B5EF4-FFF2-40B4-BE49-F238E27FC236}">
                <a16:creationId xmlns:a16="http://schemas.microsoft.com/office/drawing/2014/main" id="{CB545228-332A-4729-9E1B-CC469D1A5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C5996D6-744B-48F6-9B9E-A7442C3026DB}" type="slidenum">
              <a:rPr altLang="en-US" dirty="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121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7D2BBD1B-B381-46CB-9796-51C7E68884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6996B92-B8C1-4D43-B5ED-9B87F1C6E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0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宋体" panose="02010600030101010101" pitchFamily="2" charset="-122"/>
              </a:rPr>
              <a:t>谢谢老师，我们的介绍结束了！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7603B9-65BB-40E1-89E0-F0D040473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5B0C70-3277-4263-8DF2-4ED345D9E34A}" type="slidenum">
              <a:rPr lang="zh-CN" altLang="en-US" smtClean="0"/>
              <a:pPr>
                <a:defRPr/>
              </a:pPr>
              <a:t>22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B3134D-B2F8-4F46-AE72-9682CDE58FFF}" type="slidenum">
              <a:rPr lang="zh-CN" altLang="en-US" smtClean="0"/>
              <a:pPr>
                <a:defRPr/>
              </a:pPr>
              <a:t>3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47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B3134D-B2F8-4F46-AE72-9682CDE58FFF}" type="slidenum">
              <a:rPr lang="zh-CN" altLang="en-US" smtClean="0"/>
              <a:pPr>
                <a:defRPr/>
              </a:pPr>
              <a:t>4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624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5704D43A-F6CE-4913-A24D-B8351A72AD2D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6176BD73-699F-47D0-BCC5-3A903A8149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19" name="灯片编号占位符 3">
            <a:extLst>
              <a:ext uri="{FF2B5EF4-FFF2-40B4-BE49-F238E27FC236}">
                <a16:creationId xmlns:a16="http://schemas.microsoft.com/office/drawing/2014/main" id="{CB545228-332A-4729-9E1B-CC469D1A5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C5996D6-744B-48F6-9B9E-A7442C3026DB}" type="slidenum">
              <a:rPr altLang="en-US" dirty="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5704D43A-F6CE-4913-A24D-B8351A72AD2D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6176BD73-699F-47D0-BCC5-3A903A8149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19" name="灯片编号占位符 3">
            <a:extLst>
              <a:ext uri="{FF2B5EF4-FFF2-40B4-BE49-F238E27FC236}">
                <a16:creationId xmlns:a16="http://schemas.microsoft.com/office/drawing/2014/main" id="{CB545228-332A-4729-9E1B-CC469D1A5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C5996D6-744B-48F6-9B9E-A7442C3026DB}" type="slidenum">
              <a:rPr altLang="en-US" dirty="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730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5704D43A-F6CE-4913-A24D-B8351A72AD2D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6176BD73-699F-47D0-BCC5-3A903A8149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19" name="灯片编号占位符 3">
            <a:extLst>
              <a:ext uri="{FF2B5EF4-FFF2-40B4-BE49-F238E27FC236}">
                <a16:creationId xmlns:a16="http://schemas.microsoft.com/office/drawing/2014/main" id="{CB545228-332A-4729-9E1B-CC469D1A5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C5996D6-744B-48F6-9B9E-A7442C3026DB}" type="slidenum">
              <a:rPr altLang="en-US" dirty="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303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5704D43A-F6CE-4913-A24D-B8351A72AD2D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6176BD73-699F-47D0-BCC5-3A903A8149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19" name="灯片编号占位符 3">
            <a:extLst>
              <a:ext uri="{FF2B5EF4-FFF2-40B4-BE49-F238E27FC236}">
                <a16:creationId xmlns:a16="http://schemas.microsoft.com/office/drawing/2014/main" id="{CB545228-332A-4729-9E1B-CC469D1A5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C5996D6-744B-48F6-9B9E-A7442C3026DB}" type="slidenum">
              <a:rPr altLang="en-US" dirty="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226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5704D43A-F6CE-4913-A24D-B8351A72AD2D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6176BD73-699F-47D0-BCC5-3A903A8149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19" name="灯片编号占位符 3">
            <a:extLst>
              <a:ext uri="{FF2B5EF4-FFF2-40B4-BE49-F238E27FC236}">
                <a16:creationId xmlns:a16="http://schemas.microsoft.com/office/drawing/2014/main" id="{CB545228-332A-4729-9E1B-CC469D1A5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C5996D6-744B-48F6-9B9E-A7442C3026DB}" type="slidenum">
              <a:rPr altLang="en-US" dirty="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30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2529-C14C-4AF2-8E31-3C429DBDFA4B}" type="slidenum">
              <a:rPr lang="zh-CN" altLang="en-US" smtClean="0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60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2529-C14C-4AF2-8E31-3C429DBDFA4B}" type="slidenum">
              <a:rPr lang="zh-CN" altLang="en-US" smtClean="0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14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2529-C14C-4AF2-8E31-3C429DBDFA4B}" type="slidenum">
              <a:rPr lang="zh-CN" altLang="en-US" smtClean="0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026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E94A36E2-775B-4C9C-AFE9-2B5A95C24E58}"/>
              </a:ext>
            </a:extLst>
          </p:cNvPr>
          <p:cNvSpPr/>
          <p:nvPr/>
        </p:nvSpPr>
        <p:spPr>
          <a:xfrm>
            <a:off x="8478441" y="6086475"/>
            <a:ext cx="223838" cy="2984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80A81A3D-3DA5-4E91-BB5B-BFDD0BBD600F}"/>
              </a:ext>
            </a:extLst>
          </p:cNvPr>
          <p:cNvSpPr/>
          <p:nvPr/>
        </p:nvSpPr>
        <p:spPr>
          <a:xfrm>
            <a:off x="8702279" y="6034089"/>
            <a:ext cx="107156" cy="14128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4CF6B17-39FD-4BF9-AC5F-ED42DF50E2E8}"/>
              </a:ext>
            </a:extLst>
          </p:cNvPr>
          <p:cNvSpPr/>
          <p:nvPr/>
        </p:nvSpPr>
        <p:spPr>
          <a:xfrm>
            <a:off x="8767763" y="6248401"/>
            <a:ext cx="45244" cy="60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F0C077-31AD-4023-BCC9-1A47674645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29625" y="6048376"/>
            <a:ext cx="32266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entury Gothic" panose="020B050202020202020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C45A326F-BD51-46BC-85E9-7F921FC645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6" name="日期占位符 1">
            <a:extLst>
              <a:ext uri="{FF2B5EF4-FFF2-40B4-BE49-F238E27FC236}">
                <a16:creationId xmlns:a16="http://schemas.microsoft.com/office/drawing/2014/main" id="{42A8847E-EA78-4F11-8B7E-69F1CF2415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2">
            <a:extLst>
              <a:ext uri="{FF2B5EF4-FFF2-40B4-BE49-F238E27FC236}">
                <a16:creationId xmlns:a16="http://schemas.microsoft.com/office/drawing/2014/main" id="{E57346AC-A157-4F81-A9AA-D9B1425583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38279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2529-C14C-4AF2-8E31-3C429DBDFA4B}" type="slidenum">
              <a:rPr lang="zh-CN" altLang="en-US" smtClean="0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11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2529-C14C-4AF2-8E31-3C429DBDFA4B}" type="slidenum">
              <a:rPr lang="zh-CN" altLang="en-US" smtClean="0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37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2529-C14C-4AF2-8E31-3C429DBDFA4B}" type="slidenum">
              <a:rPr lang="zh-CN" altLang="en-US" smtClean="0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6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2529-C14C-4AF2-8E31-3C429DBDFA4B}" type="slidenum">
              <a:rPr lang="zh-CN" altLang="en-US" smtClean="0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06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2529-C14C-4AF2-8E31-3C429DBDFA4B}" type="slidenum">
              <a:rPr lang="zh-CN" altLang="en-US" smtClean="0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7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2529-C14C-4AF2-8E31-3C429DBDFA4B}" type="slidenum">
              <a:rPr lang="zh-CN" altLang="en-US" smtClean="0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20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2529-C14C-4AF2-8E31-3C429DBDFA4B}" type="slidenum">
              <a:rPr lang="zh-CN" altLang="en-US" smtClean="0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82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2529-C14C-4AF2-8E31-3C429DBDFA4B}" type="slidenum">
              <a:rPr lang="zh-CN" altLang="en-US" smtClean="0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8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272529-C14C-4AF2-8E31-3C429DBDFA4B}" type="slidenum">
              <a:rPr lang="zh-CN" altLang="en-US" smtClean="0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74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remyjordan.me/autoencoder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arxiv.org/pdf/1312.6114.pdf" TargetMode="External"/><Relationship Id="rId5" Type="http://schemas.openxmlformats.org/officeDocument/2006/relationships/hyperlink" Target="https://arxiv.org/pdf/1606.05908.pdf" TargetMode="External"/><Relationship Id="rId4" Type="http://schemas.openxmlformats.org/officeDocument/2006/relationships/hyperlink" Target="https://www.jeremyjordan.me/variational-autoencoder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任意多边形 1">
            <a:extLst>
              <a:ext uri="{FF2B5EF4-FFF2-40B4-BE49-F238E27FC236}">
                <a16:creationId xmlns:a16="http://schemas.microsoft.com/office/drawing/2014/main" id="{45CF926B-1EB4-4CDA-8795-223038B41B10}"/>
              </a:ext>
            </a:extLst>
          </p:cNvPr>
          <p:cNvSpPr/>
          <p:nvPr/>
        </p:nvSpPr>
        <p:spPr bwMode="auto">
          <a:xfrm rot="13500000" flipH="1">
            <a:off x="3837806" y="1482056"/>
            <a:ext cx="1759744" cy="1759744"/>
          </a:xfrm>
          <a:custGeom>
            <a:avLst/>
            <a:gdLst>
              <a:gd name="connsiteX0" fmla="*/ 650363 w 4518605"/>
              <a:gd name="connsiteY0" fmla="*/ 3854920 h 4518605"/>
              <a:gd name="connsiteX1" fmla="*/ 657342 w 4518605"/>
              <a:gd name="connsiteY1" fmla="*/ 3861263 h 4518605"/>
              <a:gd name="connsiteX2" fmla="*/ 663685 w 4518605"/>
              <a:gd name="connsiteY2" fmla="*/ 3868242 h 4518605"/>
              <a:gd name="connsiteX3" fmla="*/ 664321 w 4518605"/>
              <a:gd name="connsiteY3" fmla="*/ 3867606 h 4518605"/>
              <a:gd name="connsiteX4" fmla="*/ 811278 w 4518605"/>
              <a:gd name="connsiteY4" fmla="*/ 4001169 h 4518605"/>
              <a:gd name="connsiteX5" fmla="*/ 2252641 w 4518605"/>
              <a:gd name="connsiteY5" fmla="*/ 4518605 h 4518605"/>
              <a:gd name="connsiteX6" fmla="*/ 4518605 w 4518605"/>
              <a:gd name="connsiteY6" fmla="*/ 2252641 h 4518605"/>
              <a:gd name="connsiteX7" fmla="*/ 4341017 w 4518605"/>
              <a:gd name="connsiteY7" fmla="*/ 234852 h 4518605"/>
              <a:gd name="connsiteX8" fmla="*/ 4376100 w 4518605"/>
              <a:gd name="connsiteY8" fmla="*/ 155826 h 4518605"/>
              <a:gd name="connsiteX9" fmla="*/ 4410691 w 4518605"/>
              <a:gd name="connsiteY9" fmla="*/ 121235 h 4518605"/>
              <a:gd name="connsiteX10" fmla="*/ 4386735 w 4518605"/>
              <a:gd name="connsiteY10" fmla="*/ 131870 h 4518605"/>
              <a:gd name="connsiteX11" fmla="*/ 4397370 w 4518605"/>
              <a:gd name="connsiteY11" fmla="*/ 107914 h 4518605"/>
              <a:gd name="connsiteX12" fmla="*/ 4362779 w 4518605"/>
              <a:gd name="connsiteY12" fmla="*/ 142505 h 4518605"/>
              <a:gd name="connsiteX13" fmla="*/ 4283753 w 4518605"/>
              <a:gd name="connsiteY13" fmla="*/ 177588 h 4518605"/>
              <a:gd name="connsiteX14" fmla="*/ 2265964 w 4518605"/>
              <a:gd name="connsiteY14" fmla="*/ 0 h 4518605"/>
              <a:gd name="connsiteX15" fmla="*/ 0 w 4518605"/>
              <a:gd name="connsiteY15" fmla="*/ 2265964 h 4518605"/>
              <a:gd name="connsiteX16" fmla="*/ 517436 w 4518605"/>
              <a:gd name="connsiteY16" fmla="*/ 3707327 h 4518605"/>
              <a:gd name="connsiteX17" fmla="*/ 650999 w 4518605"/>
              <a:gd name="connsiteY17" fmla="*/ 3854284 h 451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18605" h="4518605">
                <a:moveTo>
                  <a:pt x="650363" y="3854920"/>
                </a:moveTo>
                <a:lnTo>
                  <a:pt x="657342" y="3861263"/>
                </a:lnTo>
                <a:lnTo>
                  <a:pt x="663685" y="3868242"/>
                </a:lnTo>
                <a:lnTo>
                  <a:pt x="664321" y="3867606"/>
                </a:lnTo>
                <a:lnTo>
                  <a:pt x="811278" y="4001169"/>
                </a:lnTo>
                <a:cubicBezTo>
                  <a:pt x="1202970" y="4324422"/>
                  <a:pt x="1705128" y="4518605"/>
                  <a:pt x="2252641" y="4518605"/>
                </a:cubicBezTo>
                <a:cubicBezTo>
                  <a:pt x="3504098" y="4518605"/>
                  <a:pt x="4518605" y="3504098"/>
                  <a:pt x="4518605" y="2252641"/>
                </a:cubicBezTo>
                <a:cubicBezTo>
                  <a:pt x="4518605" y="1544527"/>
                  <a:pt x="4104232" y="871931"/>
                  <a:pt x="4341017" y="234852"/>
                </a:cubicBezTo>
                <a:lnTo>
                  <a:pt x="4376100" y="155826"/>
                </a:lnTo>
                <a:lnTo>
                  <a:pt x="4410691" y="121235"/>
                </a:lnTo>
                <a:lnTo>
                  <a:pt x="4386735" y="131870"/>
                </a:lnTo>
                <a:lnTo>
                  <a:pt x="4397370" y="107914"/>
                </a:lnTo>
                <a:lnTo>
                  <a:pt x="4362779" y="142505"/>
                </a:lnTo>
                <a:lnTo>
                  <a:pt x="4283753" y="177588"/>
                </a:lnTo>
                <a:cubicBezTo>
                  <a:pt x="3646674" y="414373"/>
                  <a:pt x="2974078" y="0"/>
                  <a:pt x="2265964" y="0"/>
                </a:cubicBezTo>
                <a:cubicBezTo>
                  <a:pt x="1014507" y="0"/>
                  <a:pt x="0" y="1014507"/>
                  <a:pt x="0" y="2265964"/>
                </a:cubicBezTo>
                <a:cubicBezTo>
                  <a:pt x="0" y="2813477"/>
                  <a:pt x="194183" y="3315635"/>
                  <a:pt x="517436" y="3707327"/>
                </a:cubicBezTo>
                <a:lnTo>
                  <a:pt x="650999" y="38542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8118FF3E-4DCA-45D1-BDD0-46F9497448F3}"/>
              </a:ext>
            </a:extLst>
          </p:cNvPr>
          <p:cNvSpPr/>
          <p:nvPr/>
        </p:nvSpPr>
        <p:spPr>
          <a:xfrm rot="11047877" flipV="1">
            <a:off x="6231732" y="5147072"/>
            <a:ext cx="132160" cy="1321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2DFEC5D1-39A9-4ECB-9DAF-D7688886A218}"/>
              </a:ext>
            </a:extLst>
          </p:cNvPr>
          <p:cNvSpPr/>
          <p:nvPr/>
        </p:nvSpPr>
        <p:spPr>
          <a:xfrm rot="11047877">
            <a:off x="2918223" y="4783932"/>
            <a:ext cx="92869" cy="928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7F4F47D9-04A8-484B-B943-2E53658ABFD9}"/>
              </a:ext>
            </a:extLst>
          </p:cNvPr>
          <p:cNvSpPr/>
          <p:nvPr/>
        </p:nvSpPr>
        <p:spPr>
          <a:xfrm rot="11047877">
            <a:off x="3220641" y="5898357"/>
            <a:ext cx="92869" cy="928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F9B37AE8-4F0B-45D0-B4D8-E12E27ADED29}"/>
              </a:ext>
            </a:extLst>
          </p:cNvPr>
          <p:cNvSpPr/>
          <p:nvPr/>
        </p:nvSpPr>
        <p:spPr>
          <a:xfrm rot="11047877">
            <a:off x="6619875" y="5262563"/>
            <a:ext cx="95250" cy="95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A619EA0A-ECF4-47BF-AFD0-5BF018CD0C69}"/>
              </a:ext>
            </a:extLst>
          </p:cNvPr>
          <p:cNvSpPr/>
          <p:nvPr/>
        </p:nvSpPr>
        <p:spPr>
          <a:xfrm rot="11047877">
            <a:off x="5308998" y="5699523"/>
            <a:ext cx="339328" cy="3393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FFFE9920-2DA2-43CC-B795-A1643C5031F6}"/>
              </a:ext>
            </a:extLst>
          </p:cNvPr>
          <p:cNvSpPr/>
          <p:nvPr/>
        </p:nvSpPr>
        <p:spPr>
          <a:xfrm rot="11047877" flipH="1">
            <a:off x="6543675" y="4214813"/>
            <a:ext cx="103585" cy="1035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24B9EB1C-CBDC-4820-A20A-9BA03CF8361F}"/>
              </a:ext>
            </a:extLst>
          </p:cNvPr>
          <p:cNvSpPr/>
          <p:nvPr/>
        </p:nvSpPr>
        <p:spPr>
          <a:xfrm rot="11047877" flipH="1">
            <a:off x="3674269" y="5729288"/>
            <a:ext cx="104775" cy="1035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085F02FA-75BE-4F2F-BBE8-D4C4CF253C41}"/>
              </a:ext>
            </a:extLst>
          </p:cNvPr>
          <p:cNvSpPr/>
          <p:nvPr/>
        </p:nvSpPr>
        <p:spPr>
          <a:xfrm rot="11047877" flipH="1">
            <a:off x="5997179" y="4037410"/>
            <a:ext cx="316706" cy="3167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03E5B983-3245-49DB-85A5-90CEB321E190}"/>
              </a:ext>
            </a:extLst>
          </p:cNvPr>
          <p:cNvSpPr/>
          <p:nvPr/>
        </p:nvSpPr>
        <p:spPr>
          <a:xfrm>
            <a:off x="127398" y="3121819"/>
            <a:ext cx="388144" cy="3893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71E7790C-4C82-42E0-BA09-B18F8C678C31}"/>
              </a:ext>
            </a:extLst>
          </p:cNvPr>
          <p:cNvSpPr/>
          <p:nvPr/>
        </p:nvSpPr>
        <p:spPr>
          <a:xfrm>
            <a:off x="5048251" y="5922169"/>
            <a:ext cx="203597" cy="2035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3378EC3D-3F17-4A7A-B0C0-7EB1939B1EB8}"/>
              </a:ext>
            </a:extLst>
          </p:cNvPr>
          <p:cNvSpPr/>
          <p:nvPr/>
        </p:nvSpPr>
        <p:spPr>
          <a:xfrm>
            <a:off x="7660481" y="3286126"/>
            <a:ext cx="376238" cy="3750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F495BDB3-FA22-4A58-84E9-0E9280CC1B88}"/>
              </a:ext>
            </a:extLst>
          </p:cNvPr>
          <p:cNvSpPr/>
          <p:nvPr/>
        </p:nvSpPr>
        <p:spPr>
          <a:xfrm flipV="1">
            <a:off x="7583092" y="4120754"/>
            <a:ext cx="288131" cy="2881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50FEF246-78E6-4E25-90DB-88EF9C8C3D3D}"/>
              </a:ext>
            </a:extLst>
          </p:cNvPr>
          <p:cNvSpPr/>
          <p:nvPr/>
        </p:nvSpPr>
        <p:spPr>
          <a:xfrm flipV="1">
            <a:off x="3348038" y="5008960"/>
            <a:ext cx="288131" cy="2881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4072D13F-751E-447A-9D92-AF6426272FBB}"/>
              </a:ext>
            </a:extLst>
          </p:cNvPr>
          <p:cNvSpPr/>
          <p:nvPr/>
        </p:nvSpPr>
        <p:spPr>
          <a:xfrm>
            <a:off x="1363267" y="5541169"/>
            <a:ext cx="353615" cy="3536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1AC1FE12-C7AF-407E-8FB9-27B3AADB294D}"/>
              </a:ext>
            </a:extLst>
          </p:cNvPr>
          <p:cNvSpPr/>
          <p:nvPr/>
        </p:nvSpPr>
        <p:spPr>
          <a:xfrm>
            <a:off x="8882063" y="3408760"/>
            <a:ext cx="203597" cy="2035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2C64B673-0499-417D-9931-0B2C4972BF06}"/>
              </a:ext>
            </a:extLst>
          </p:cNvPr>
          <p:cNvSpPr/>
          <p:nvPr/>
        </p:nvSpPr>
        <p:spPr>
          <a:xfrm>
            <a:off x="8327232" y="3992166"/>
            <a:ext cx="202406" cy="2035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90231FE1-5808-4DDB-BC32-D98F4814E58B}"/>
              </a:ext>
            </a:extLst>
          </p:cNvPr>
          <p:cNvSpPr/>
          <p:nvPr/>
        </p:nvSpPr>
        <p:spPr>
          <a:xfrm>
            <a:off x="7211616" y="5392341"/>
            <a:ext cx="203597" cy="2035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69B17CB9-0E2B-452E-9D5A-553E634C6409}"/>
              </a:ext>
            </a:extLst>
          </p:cNvPr>
          <p:cNvSpPr/>
          <p:nvPr/>
        </p:nvSpPr>
        <p:spPr>
          <a:xfrm>
            <a:off x="2145507" y="5680473"/>
            <a:ext cx="411956" cy="4119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81B73314-2D94-48BB-8436-ADAF5A7E07B8}"/>
              </a:ext>
            </a:extLst>
          </p:cNvPr>
          <p:cNvSpPr/>
          <p:nvPr/>
        </p:nvSpPr>
        <p:spPr>
          <a:xfrm>
            <a:off x="5369719" y="5135167"/>
            <a:ext cx="411956" cy="4119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7" name="椭圆 106">
            <a:extLst>
              <a:ext uri="{FF2B5EF4-FFF2-40B4-BE49-F238E27FC236}">
                <a16:creationId xmlns:a16="http://schemas.microsoft.com/office/drawing/2014/main" id="{301E37E5-8B10-4628-9608-E1700D366E70}"/>
              </a:ext>
            </a:extLst>
          </p:cNvPr>
          <p:cNvSpPr/>
          <p:nvPr/>
        </p:nvSpPr>
        <p:spPr>
          <a:xfrm>
            <a:off x="7213998" y="2696766"/>
            <a:ext cx="211931" cy="2143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BBF507B1-4FC8-41A8-9C2F-B96D7307E493}"/>
              </a:ext>
            </a:extLst>
          </p:cNvPr>
          <p:cNvSpPr/>
          <p:nvPr/>
        </p:nvSpPr>
        <p:spPr>
          <a:xfrm>
            <a:off x="127397" y="4418410"/>
            <a:ext cx="413147" cy="4119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9" name="椭圆 108">
            <a:extLst>
              <a:ext uri="{FF2B5EF4-FFF2-40B4-BE49-F238E27FC236}">
                <a16:creationId xmlns:a16="http://schemas.microsoft.com/office/drawing/2014/main" id="{2A2DAD9D-E94A-47DF-ACE0-3F665EB5A00C}"/>
              </a:ext>
            </a:extLst>
          </p:cNvPr>
          <p:cNvSpPr/>
          <p:nvPr/>
        </p:nvSpPr>
        <p:spPr>
          <a:xfrm flipH="1">
            <a:off x="1071563" y="4816079"/>
            <a:ext cx="276225" cy="2762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0" name="椭圆 109">
            <a:extLst>
              <a:ext uri="{FF2B5EF4-FFF2-40B4-BE49-F238E27FC236}">
                <a16:creationId xmlns:a16="http://schemas.microsoft.com/office/drawing/2014/main" id="{15E1266C-216E-4208-A49D-DAAE16A56CAA}"/>
              </a:ext>
            </a:extLst>
          </p:cNvPr>
          <p:cNvSpPr/>
          <p:nvPr/>
        </p:nvSpPr>
        <p:spPr>
          <a:xfrm>
            <a:off x="2338388" y="5023247"/>
            <a:ext cx="456010" cy="4560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0EFCC163-1DA4-44C8-8972-FE7541F02FF3}"/>
              </a:ext>
            </a:extLst>
          </p:cNvPr>
          <p:cNvSpPr/>
          <p:nvPr/>
        </p:nvSpPr>
        <p:spPr>
          <a:xfrm>
            <a:off x="4847035" y="5445919"/>
            <a:ext cx="258365" cy="2595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A360589A-B1C9-49A0-B8C8-2EDF00A73250}"/>
              </a:ext>
            </a:extLst>
          </p:cNvPr>
          <p:cNvSpPr/>
          <p:nvPr/>
        </p:nvSpPr>
        <p:spPr>
          <a:xfrm>
            <a:off x="6375797" y="4622006"/>
            <a:ext cx="185738" cy="1857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3714A058-F735-4732-92AC-5844F4AE4F16}"/>
              </a:ext>
            </a:extLst>
          </p:cNvPr>
          <p:cNvSpPr/>
          <p:nvPr/>
        </p:nvSpPr>
        <p:spPr>
          <a:xfrm>
            <a:off x="6394848" y="5609035"/>
            <a:ext cx="825103" cy="8251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548CAD17-10F1-421C-9419-D331CBACE441}"/>
              </a:ext>
            </a:extLst>
          </p:cNvPr>
          <p:cNvSpPr/>
          <p:nvPr/>
        </p:nvSpPr>
        <p:spPr>
          <a:xfrm>
            <a:off x="3838576" y="5794772"/>
            <a:ext cx="546497" cy="5464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7" name="椭圆 116">
            <a:extLst>
              <a:ext uri="{FF2B5EF4-FFF2-40B4-BE49-F238E27FC236}">
                <a16:creationId xmlns:a16="http://schemas.microsoft.com/office/drawing/2014/main" id="{DBF50A6D-296B-4F0A-9675-02A68C054AEC}"/>
              </a:ext>
            </a:extLst>
          </p:cNvPr>
          <p:cNvSpPr/>
          <p:nvPr/>
        </p:nvSpPr>
        <p:spPr>
          <a:xfrm flipH="1">
            <a:off x="2565797" y="4224337"/>
            <a:ext cx="232172" cy="2333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48B02103-868C-447F-91F1-21475FC8F0EE}"/>
              </a:ext>
            </a:extLst>
          </p:cNvPr>
          <p:cNvSpPr/>
          <p:nvPr/>
        </p:nvSpPr>
        <p:spPr>
          <a:xfrm>
            <a:off x="7138987" y="4875610"/>
            <a:ext cx="263129" cy="2643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id="{571CD03C-3317-4CCE-B514-C39DBE63EA3F}"/>
              </a:ext>
            </a:extLst>
          </p:cNvPr>
          <p:cNvSpPr/>
          <p:nvPr/>
        </p:nvSpPr>
        <p:spPr>
          <a:xfrm>
            <a:off x="5953125" y="5922169"/>
            <a:ext cx="271463" cy="2702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1790860D-03ED-4B83-B487-D33FA961A9B5}"/>
              </a:ext>
            </a:extLst>
          </p:cNvPr>
          <p:cNvSpPr/>
          <p:nvPr/>
        </p:nvSpPr>
        <p:spPr>
          <a:xfrm>
            <a:off x="7728348" y="5044679"/>
            <a:ext cx="391715" cy="3917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E0972C09-CB82-430A-9B7A-5B39E9716622}"/>
              </a:ext>
            </a:extLst>
          </p:cNvPr>
          <p:cNvSpPr/>
          <p:nvPr/>
        </p:nvSpPr>
        <p:spPr>
          <a:xfrm flipH="1">
            <a:off x="4339829" y="5567363"/>
            <a:ext cx="236934" cy="23693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D39C3A0B-DBBF-4588-B385-3C54403F10F9}"/>
              </a:ext>
            </a:extLst>
          </p:cNvPr>
          <p:cNvSpPr/>
          <p:nvPr/>
        </p:nvSpPr>
        <p:spPr>
          <a:xfrm flipH="1">
            <a:off x="590550" y="3995738"/>
            <a:ext cx="311944" cy="31313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72F2B634-6657-4DA0-9EE6-2B81A4611801}"/>
              </a:ext>
            </a:extLst>
          </p:cNvPr>
          <p:cNvSpPr/>
          <p:nvPr/>
        </p:nvSpPr>
        <p:spPr>
          <a:xfrm rot="11047877">
            <a:off x="3177779" y="5564982"/>
            <a:ext cx="92869" cy="928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0E1926DD-AF0C-4A6E-886D-F31589FD24DD}"/>
              </a:ext>
            </a:extLst>
          </p:cNvPr>
          <p:cNvSpPr/>
          <p:nvPr/>
        </p:nvSpPr>
        <p:spPr>
          <a:xfrm>
            <a:off x="3652838" y="5118498"/>
            <a:ext cx="502444" cy="5024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7D4753DB-3706-4BED-B8C8-932F88719A21}"/>
              </a:ext>
            </a:extLst>
          </p:cNvPr>
          <p:cNvSpPr/>
          <p:nvPr/>
        </p:nvSpPr>
        <p:spPr>
          <a:xfrm>
            <a:off x="5975748" y="5363766"/>
            <a:ext cx="329803" cy="3298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8" name="椭圆 127">
            <a:extLst>
              <a:ext uri="{FF2B5EF4-FFF2-40B4-BE49-F238E27FC236}">
                <a16:creationId xmlns:a16="http://schemas.microsoft.com/office/drawing/2014/main" id="{C18C884E-A885-4903-9334-5C16B375D712}"/>
              </a:ext>
            </a:extLst>
          </p:cNvPr>
          <p:cNvSpPr/>
          <p:nvPr/>
        </p:nvSpPr>
        <p:spPr>
          <a:xfrm>
            <a:off x="4566048" y="5834063"/>
            <a:ext cx="411956" cy="4119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9" name="椭圆 128">
            <a:extLst>
              <a:ext uri="{FF2B5EF4-FFF2-40B4-BE49-F238E27FC236}">
                <a16:creationId xmlns:a16="http://schemas.microsoft.com/office/drawing/2014/main" id="{B6C9A396-D5B2-4FB7-9BD3-9F3E34023CCE}"/>
              </a:ext>
            </a:extLst>
          </p:cNvPr>
          <p:cNvSpPr/>
          <p:nvPr/>
        </p:nvSpPr>
        <p:spPr>
          <a:xfrm>
            <a:off x="8739188" y="4299347"/>
            <a:ext cx="546497" cy="54768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0" name="椭圆 129">
            <a:extLst>
              <a:ext uri="{FF2B5EF4-FFF2-40B4-BE49-F238E27FC236}">
                <a16:creationId xmlns:a16="http://schemas.microsoft.com/office/drawing/2014/main" id="{B012416F-98EE-43B6-857E-8EEA5041CCED}"/>
              </a:ext>
            </a:extLst>
          </p:cNvPr>
          <p:cNvSpPr/>
          <p:nvPr/>
        </p:nvSpPr>
        <p:spPr>
          <a:xfrm>
            <a:off x="7903369" y="5656660"/>
            <a:ext cx="309563" cy="3095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1" name="椭圆 130">
            <a:extLst>
              <a:ext uri="{FF2B5EF4-FFF2-40B4-BE49-F238E27FC236}">
                <a16:creationId xmlns:a16="http://schemas.microsoft.com/office/drawing/2014/main" id="{0DC27187-9FD5-4995-B4CB-F8AD3FBC593A}"/>
              </a:ext>
            </a:extLst>
          </p:cNvPr>
          <p:cNvSpPr/>
          <p:nvPr/>
        </p:nvSpPr>
        <p:spPr>
          <a:xfrm>
            <a:off x="348853" y="5307807"/>
            <a:ext cx="547688" cy="5464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5161EE1E-9319-4E7B-914A-E8F8794C9273}"/>
              </a:ext>
            </a:extLst>
          </p:cNvPr>
          <p:cNvSpPr/>
          <p:nvPr/>
        </p:nvSpPr>
        <p:spPr>
          <a:xfrm>
            <a:off x="3093244" y="5255419"/>
            <a:ext cx="211931" cy="2131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4" name="椭圆 133">
            <a:extLst>
              <a:ext uri="{FF2B5EF4-FFF2-40B4-BE49-F238E27FC236}">
                <a16:creationId xmlns:a16="http://schemas.microsoft.com/office/drawing/2014/main" id="{5D12D3CA-174E-4108-A967-86EF7A55D65F}"/>
              </a:ext>
            </a:extLst>
          </p:cNvPr>
          <p:cNvSpPr/>
          <p:nvPr/>
        </p:nvSpPr>
        <p:spPr>
          <a:xfrm rot="11047877" flipH="1">
            <a:off x="5404247" y="4911329"/>
            <a:ext cx="103584" cy="10358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5" name="椭圆 134">
            <a:extLst>
              <a:ext uri="{FF2B5EF4-FFF2-40B4-BE49-F238E27FC236}">
                <a16:creationId xmlns:a16="http://schemas.microsoft.com/office/drawing/2014/main" id="{0167B006-E7BB-42E9-BA85-06AADFA06F90}"/>
              </a:ext>
            </a:extLst>
          </p:cNvPr>
          <p:cNvSpPr/>
          <p:nvPr/>
        </p:nvSpPr>
        <p:spPr>
          <a:xfrm>
            <a:off x="2834879" y="5582841"/>
            <a:ext cx="742950" cy="7429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6" name="椭圆 135">
            <a:extLst>
              <a:ext uri="{FF2B5EF4-FFF2-40B4-BE49-F238E27FC236}">
                <a16:creationId xmlns:a16="http://schemas.microsoft.com/office/drawing/2014/main" id="{B28E23DA-CB7A-4FC2-B0D7-5DF899AC40D5}"/>
              </a:ext>
            </a:extLst>
          </p:cNvPr>
          <p:cNvSpPr/>
          <p:nvPr/>
        </p:nvSpPr>
        <p:spPr>
          <a:xfrm>
            <a:off x="1359694" y="3511154"/>
            <a:ext cx="367904" cy="36790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1" name="椭圆 210">
            <a:extLst>
              <a:ext uri="{FF2B5EF4-FFF2-40B4-BE49-F238E27FC236}">
                <a16:creationId xmlns:a16="http://schemas.microsoft.com/office/drawing/2014/main" id="{7E888703-3CED-4E9A-9E12-035E25C3228F}"/>
              </a:ext>
            </a:extLst>
          </p:cNvPr>
          <p:cNvSpPr/>
          <p:nvPr/>
        </p:nvSpPr>
        <p:spPr>
          <a:xfrm flipH="1">
            <a:off x="8765381" y="2461022"/>
            <a:ext cx="333375" cy="3333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2" name="椭圆 211">
            <a:extLst>
              <a:ext uri="{FF2B5EF4-FFF2-40B4-BE49-F238E27FC236}">
                <a16:creationId xmlns:a16="http://schemas.microsoft.com/office/drawing/2014/main" id="{2B7094B0-ECBD-417E-8240-70A34A942336}"/>
              </a:ext>
            </a:extLst>
          </p:cNvPr>
          <p:cNvSpPr/>
          <p:nvPr/>
        </p:nvSpPr>
        <p:spPr>
          <a:xfrm>
            <a:off x="0" y="2251472"/>
            <a:ext cx="471488" cy="4702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3" name="椭圆 212">
            <a:extLst>
              <a:ext uri="{FF2B5EF4-FFF2-40B4-BE49-F238E27FC236}">
                <a16:creationId xmlns:a16="http://schemas.microsoft.com/office/drawing/2014/main" id="{21417925-D5E9-49B1-BEE9-912E278713D1}"/>
              </a:ext>
            </a:extLst>
          </p:cNvPr>
          <p:cNvSpPr/>
          <p:nvPr/>
        </p:nvSpPr>
        <p:spPr>
          <a:xfrm flipH="1">
            <a:off x="1833563" y="2956323"/>
            <a:ext cx="200025" cy="2012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4" name="椭圆 213">
            <a:extLst>
              <a:ext uri="{FF2B5EF4-FFF2-40B4-BE49-F238E27FC236}">
                <a16:creationId xmlns:a16="http://schemas.microsoft.com/office/drawing/2014/main" id="{45E840A9-504B-4E31-A5CD-5C75772B803E}"/>
              </a:ext>
            </a:extLst>
          </p:cNvPr>
          <p:cNvSpPr/>
          <p:nvPr/>
        </p:nvSpPr>
        <p:spPr>
          <a:xfrm rot="11047877" flipV="1">
            <a:off x="7499748" y="1870473"/>
            <a:ext cx="111919" cy="1119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" name="椭圆 214">
            <a:extLst>
              <a:ext uri="{FF2B5EF4-FFF2-40B4-BE49-F238E27FC236}">
                <a16:creationId xmlns:a16="http://schemas.microsoft.com/office/drawing/2014/main" id="{AFA3E2A4-7B94-4F90-A7B4-66CA66B9CF62}"/>
              </a:ext>
            </a:extLst>
          </p:cNvPr>
          <p:cNvSpPr/>
          <p:nvPr/>
        </p:nvSpPr>
        <p:spPr>
          <a:xfrm flipH="1">
            <a:off x="1977628" y="4348163"/>
            <a:ext cx="451247" cy="4500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6" name="椭圆 215">
            <a:extLst>
              <a:ext uri="{FF2B5EF4-FFF2-40B4-BE49-F238E27FC236}">
                <a16:creationId xmlns:a16="http://schemas.microsoft.com/office/drawing/2014/main" id="{7C8FA2BE-E7F2-443D-9C01-577399480652}"/>
              </a:ext>
            </a:extLst>
          </p:cNvPr>
          <p:cNvSpPr/>
          <p:nvPr/>
        </p:nvSpPr>
        <p:spPr>
          <a:xfrm>
            <a:off x="1868092" y="5194698"/>
            <a:ext cx="286940" cy="2869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7" name="椭圆 216">
            <a:extLst>
              <a:ext uri="{FF2B5EF4-FFF2-40B4-BE49-F238E27FC236}">
                <a16:creationId xmlns:a16="http://schemas.microsoft.com/office/drawing/2014/main" id="{1286AD79-80C6-4C90-A273-1660013F0F00}"/>
              </a:ext>
            </a:extLst>
          </p:cNvPr>
          <p:cNvSpPr/>
          <p:nvPr/>
        </p:nvSpPr>
        <p:spPr>
          <a:xfrm>
            <a:off x="5776913" y="4539854"/>
            <a:ext cx="478631" cy="4786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26E5C7B3-699F-4737-8BF9-9E8AE19A69EE}"/>
              </a:ext>
            </a:extLst>
          </p:cNvPr>
          <p:cNvSpPr/>
          <p:nvPr/>
        </p:nvSpPr>
        <p:spPr>
          <a:xfrm>
            <a:off x="6869906" y="4214813"/>
            <a:ext cx="406004" cy="407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9" name="椭圆 218">
            <a:extLst>
              <a:ext uri="{FF2B5EF4-FFF2-40B4-BE49-F238E27FC236}">
                <a16:creationId xmlns:a16="http://schemas.microsoft.com/office/drawing/2014/main" id="{FA44D754-275F-44B7-A930-C64CDBCDBC24}"/>
              </a:ext>
            </a:extLst>
          </p:cNvPr>
          <p:cNvSpPr/>
          <p:nvPr/>
        </p:nvSpPr>
        <p:spPr>
          <a:xfrm>
            <a:off x="8728473" y="3713560"/>
            <a:ext cx="406003" cy="407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0" name="椭圆 219">
            <a:extLst>
              <a:ext uri="{FF2B5EF4-FFF2-40B4-BE49-F238E27FC236}">
                <a16:creationId xmlns:a16="http://schemas.microsoft.com/office/drawing/2014/main" id="{959A7D76-7244-4B26-823E-AEF4A06B3393}"/>
              </a:ext>
            </a:extLst>
          </p:cNvPr>
          <p:cNvSpPr/>
          <p:nvPr/>
        </p:nvSpPr>
        <p:spPr>
          <a:xfrm flipV="1">
            <a:off x="7261623" y="3657600"/>
            <a:ext cx="205978" cy="2071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1" name="椭圆 220">
            <a:extLst>
              <a:ext uri="{FF2B5EF4-FFF2-40B4-BE49-F238E27FC236}">
                <a16:creationId xmlns:a16="http://schemas.microsoft.com/office/drawing/2014/main" id="{A5A20088-24A7-4A71-B941-79E5D0C369C5}"/>
              </a:ext>
            </a:extLst>
          </p:cNvPr>
          <p:cNvSpPr/>
          <p:nvPr/>
        </p:nvSpPr>
        <p:spPr>
          <a:xfrm>
            <a:off x="4920854" y="5010151"/>
            <a:ext cx="307181" cy="30718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96" name="图片 195">
            <a:extLst>
              <a:ext uri="{FF2B5EF4-FFF2-40B4-BE49-F238E27FC236}">
                <a16:creationId xmlns:a16="http://schemas.microsoft.com/office/drawing/2014/main" id="{096A4BCE-1353-4B8D-B4F2-71CFFF72CB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905" t="33759" r="32570" b="22025"/>
          <a:stretch>
            <a:fillRect/>
          </a:stretch>
        </p:blipFill>
        <p:spPr>
          <a:xfrm rot="1501864">
            <a:off x="5979949" y="1872849"/>
            <a:ext cx="305672" cy="305672"/>
          </a:xfrm>
          <a:custGeom>
            <a:avLst/>
            <a:gdLst>
              <a:gd name="connsiteX0" fmla="*/ 588998 w 1177996"/>
              <a:gd name="connsiteY0" fmla="*/ 0 h 1177994"/>
              <a:gd name="connsiteX1" fmla="*/ 1177996 w 1177996"/>
              <a:gd name="connsiteY1" fmla="*/ 588997 h 1177994"/>
              <a:gd name="connsiteX2" fmla="*/ 588998 w 1177996"/>
              <a:gd name="connsiteY2" fmla="*/ 1177994 h 1177994"/>
              <a:gd name="connsiteX3" fmla="*/ 0 w 1177996"/>
              <a:gd name="connsiteY3" fmla="*/ 588997 h 1177994"/>
              <a:gd name="connsiteX4" fmla="*/ 588998 w 1177996"/>
              <a:gd name="connsiteY4" fmla="*/ 0 h 117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7996" h="1177994">
                <a:moveTo>
                  <a:pt x="588998" y="0"/>
                </a:moveTo>
                <a:cubicBezTo>
                  <a:pt x="914293" y="0"/>
                  <a:pt x="1177996" y="263703"/>
                  <a:pt x="1177996" y="588997"/>
                </a:cubicBezTo>
                <a:cubicBezTo>
                  <a:pt x="1177996" y="914291"/>
                  <a:pt x="914293" y="1177994"/>
                  <a:pt x="588998" y="1177994"/>
                </a:cubicBezTo>
                <a:cubicBezTo>
                  <a:pt x="263703" y="1177994"/>
                  <a:pt x="0" y="914291"/>
                  <a:pt x="0" y="588997"/>
                </a:cubicBezTo>
                <a:cubicBezTo>
                  <a:pt x="0" y="263703"/>
                  <a:pt x="263703" y="0"/>
                  <a:pt x="588998" y="0"/>
                </a:cubicBezTo>
                <a:close/>
              </a:path>
            </a:pathLst>
          </a:custGeom>
        </p:spPr>
      </p:pic>
      <p:sp>
        <p:nvSpPr>
          <p:cNvPr id="197" name="椭圆 196">
            <a:extLst>
              <a:ext uri="{FF2B5EF4-FFF2-40B4-BE49-F238E27FC236}">
                <a16:creationId xmlns:a16="http://schemas.microsoft.com/office/drawing/2014/main" id="{09A67CBA-98DA-4AA4-821D-489A5D2394BD}"/>
              </a:ext>
            </a:extLst>
          </p:cNvPr>
          <p:cNvSpPr/>
          <p:nvPr/>
        </p:nvSpPr>
        <p:spPr>
          <a:xfrm>
            <a:off x="8446294" y="4922044"/>
            <a:ext cx="203597" cy="2035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8" name="椭圆 197">
            <a:extLst>
              <a:ext uri="{FF2B5EF4-FFF2-40B4-BE49-F238E27FC236}">
                <a16:creationId xmlns:a16="http://schemas.microsoft.com/office/drawing/2014/main" id="{A741E0B6-9856-401A-BE66-0710D600E8DB}"/>
              </a:ext>
            </a:extLst>
          </p:cNvPr>
          <p:cNvSpPr/>
          <p:nvPr/>
        </p:nvSpPr>
        <p:spPr>
          <a:xfrm flipV="1">
            <a:off x="8504635" y="5574506"/>
            <a:ext cx="207169" cy="2059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1" name="椭圆 200">
            <a:extLst>
              <a:ext uri="{FF2B5EF4-FFF2-40B4-BE49-F238E27FC236}">
                <a16:creationId xmlns:a16="http://schemas.microsoft.com/office/drawing/2014/main" id="{C9FB57D8-8638-4F57-91C4-CC4A39F2BA05}"/>
              </a:ext>
            </a:extLst>
          </p:cNvPr>
          <p:cNvSpPr/>
          <p:nvPr/>
        </p:nvSpPr>
        <p:spPr>
          <a:xfrm>
            <a:off x="6076950" y="1832373"/>
            <a:ext cx="358379" cy="3583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2" name="椭圆 221">
            <a:extLst>
              <a:ext uri="{FF2B5EF4-FFF2-40B4-BE49-F238E27FC236}">
                <a16:creationId xmlns:a16="http://schemas.microsoft.com/office/drawing/2014/main" id="{B1E73AFC-3196-496A-BEBA-DC0B9D67AA16}"/>
              </a:ext>
            </a:extLst>
          </p:cNvPr>
          <p:cNvSpPr/>
          <p:nvPr/>
        </p:nvSpPr>
        <p:spPr>
          <a:xfrm>
            <a:off x="2583657" y="3455194"/>
            <a:ext cx="507206" cy="5083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5E25E6C-3F41-4425-BED7-F7C92EE2243E}"/>
              </a:ext>
            </a:extLst>
          </p:cNvPr>
          <p:cNvSpPr/>
          <p:nvPr/>
        </p:nvSpPr>
        <p:spPr>
          <a:xfrm>
            <a:off x="3840583" y="2007719"/>
            <a:ext cx="1651799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Report</a:t>
            </a:r>
            <a:endParaRPr lang="zh-CN" altLang="en-US" sz="405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A04B8B-BEB3-419B-ACB4-865F0EA79E6B}"/>
              </a:ext>
            </a:extLst>
          </p:cNvPr>
          <p:cNvSpPr txBox="1"/>
          <p:nvPr/>
        </p:nvSpPr>
        <p:spPr>
          <a:xfrm>
            <a:off x="5511429" y="3520033"/>
            <a:ext cx="154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Yang Zhang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510"/>
    </mc:Choice>
    <mc:Fallback>
      <p:transition advTm="6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5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197" grpId="0" animBg="1"/>
      <p:bldP spid="198" grpId="0" animBg="1"/>
      <p:bldP spid="201" grpId="0" animBg="1"/>
      <p:bldP spid="2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灯片编号占位符 69">
            <a:extLst>
              <a:ext uri="{FF2B5EF4-FFF2-40B4-BE49-F238E27FC236}">
                <a16:creationId xmlns:a16="http://schemas.microsoft.com/office/drawing/2014/main" id="{92A8C372-8E7E-48F6-A41F-1BD428301C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51057" y="5393532"/>
            <a:ext cx="279797" cy="2738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Tx/>
              <a:defRPr/>
            </a:pPr>
            <a:fld id="{ED95B513-9539-41EF-A36A-B5E4A4CE9EEF}" type="slidenum"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pPr eaLnBrk="1" hangingPunct="1">
                <a:buClrTx/>
                <a:defRPr/>
              </a:pPr>
              <a:t>10</a:t>
            </a:fld>
            <a:endParaRPr lang="zh-CN" altLang="en-US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2E93F39-7705-4BF0-8B92-EC0C819B40CA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485960" cy="369332"/>
            <a:chOff x="0" y="242888"/>
            <a:chExt cx="648115" cy="49212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006B63E-47A6-4B2B-BDFC-0B738213ED4F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文本框 18">
              <a:extLst>
                <a:ext uri="{FF2B5EF4-FFF2-40B4-BE49-F238E27FC236}">
                  <a16:creationId xmlns:a16="http://schemas.microsoft.com/office/drawing/2014/main" id="{0E05F299-DEAE-42BB-9CB5-568DA4EDB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743" y="242888"/>
              <a:ext cx="246372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96FCA03-C609-4207-93F2-1C5484024D87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2388325" cy="369332"/>
            <a:chOff x="0" y="242888"/>
            <a:chExt cx="3185258" cy="49212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408B0C8-95C7-4C69-A6FB-0809E4C78434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文本框 3">
              <a:extLst>
                <a:ext uri="{FF2B5EF4-FFF2-40B4-BE49-F238E27FC236}">
                  <a16:creationId xmlns:a16="http://schemas.microsoft.com/office/drawing/2014/main" id="{08D35E01-2D4F-4D5B-840A-950196DA0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51" y="242888"/>
              <a:ext cx="2807907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 dirty="0">
                  <a:solidFill>
                    <a:srgbClr val="404040"/>
                  </a:solidFill>
                </a:rPr>
                <a:t>Network structure</a:t>
              </a:r>
              <a:endParaRPr lang="zh-CN" altLang="en-US" sz="1800" b="1" dirty="0">
                <a:solidFill>
                  <a:srgbClr val="404040"/>
                </a:solidFill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B6BB8AC-A076-4B56-8FE1-CC1F93EDD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112" y="1281986"/>
            <a:ext cx="4707792" cy="8842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DB45CA9-CCDF-4035-918D-81DC6A817D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175"/>
          <a:stretch/>
        </p:blipFill>
        <p:spPr>
          <a:xfrm>
            <a:off x="1142342" y="2166253"/>
            <a:ext cx="7107467" cy="6766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CFCD1FB-7D41-411B-8EDA-01E84850C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533" y="2923758"/>
            <a:ext cx="7180276" cy="38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1372"/>
    </mc:Choice>
    <mc:Fallback>
      <p:transition advTm="31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灯片编号占位符 69">
            <a:extLst>
              <a:ext uri="{FF2B5EF4-FFF2-40B4-BE49-F238E27FC236}">
                <a16:creationId xmlns:a16="http://schemas.microsoft.com/office/drawing/2014/main" id="{92A8C372-8E7E-48F6-A41F-1BD428301C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51057" y="5393532"/>
            <a:ext cx="279797" cy="2738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Tx/>
              <a:defRPr/>
            </a:pPr>
            <a:fld id="{ED95B513-9539-41EF-A36A-B5E4A4CE9EEF}" type="slidenum"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pPr eaLnBrk="1" hangingPunct="1">
                <a:buClrTx/>
                <a:defRPr/>
              </a:pPr>
              <a:t>11</a:t>
            </a:fld>
            <a:endParaRPr lang="zh-CN" altLang="en-US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2E93F39-7705-4BF0-8B92-EC0C819B40CA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485960" cy="369332"/>
            <a:chOff x="0" y="242888"/>
            <a:chExt cx="648115" cy="49212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006B63E-47A6-4B2B-BDFC-0B738213ED4F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文本框 18">
              <a:extLst>
                <a:ext uri="{FF2B5EF4-FFF2-40B4-BE49-F238E27FC236}">
                  <a16:creationId xmlns:a16="http://schemas.microsoft.com/office/drawing/2014/main" id="{0E05F299-DEAE-42BB-9CB5-568DA4EDB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743" y="242888"/>
              <a:ext cx="246372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96FCA03-C609-4207-93F2-1C5484024D87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1419790" cy="369332"/>
            <a:chOff x="0" y="242888"/>
            <a:chExt cx="1893543" cy="49212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408B0C8-95C7-4C69-A6FB-0809E4C78434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文本框 3">
              <a:extLst>
                <a:ext uri="{FF2B5EF4-FFF2-40B4-BE49-F238E27FC236}">
                  <a16:creationId xmlns:a16="http://schemas.microsoft.com/office/drawing/2014/main" id="{08D35E01-2D4F-4D5B-840A-950196DA0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51" y="242888"/>
              <a:ext cx="1516192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 dirty="0">
                  <a:solidFill>
                    <a:srgbClr val="404040"/>
                  </a:solidFill>
                </a:rPr>
                <a:t>Optimize</a:t>
              </a:r>
              <a:endParaRPr lang="zh-CN" altLang="en-US" sz="1800" b="1" dirty="0">
                <a:solidFill>
                  <a:srgbClr val="404040"/>
                </a:solidFill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B6BB8AC-A076-4B56-8FE1-CC1F93EDD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104" y="437242"/>
            <a:ext cx="4707792" cy="884267"/>
          </a:xfrm>
          <a:prstGeom prst="rect">
            <a:avLst/>
          </a:prstGeom>
        </p:spPr>
      </p:pic>
      <p:sp>
        <p:nvSpPr>
          <p:cNvPr id="16" name="矩形 61">
            <a:extLst>
              <a:ext uri="{FF2B5EF4-FFF2-40B4-BE49-F238E27FC236}">
                <a16:creationId xmlns:a16="http://schemas.microsoft.com/office/drawing/2014/main" id="{6A0B255A-6384-490E-AE5B-6F15757B5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56" y="3736688"/>
            <a:ext cx="8001000" cy="295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1800" dirty="0"/>
          </a:p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/>
              <a:t>Computing p(x) is quite difficult.</a:t>
            </a:r>
          </a:p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1800" dirty="0"/>
          </a:p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/>
              <a:t>So</a:t>
            </a:r>
            <a:r>
              <a:rPr lang="zh-CN" altLang="en-US" sz="1800" dirty="0"/>
              <a:t>，</a:t>
            </a:r>
            <a:r>
              <a:rPr lang="en-US" altLang="zh-CN" sz="1800" dirty="0"/>
              <a:t>the right hand side of Equation 5 is a lower bound to P(x). Our goal is changed to optimize the lower bound to P(x)</a:t>
            </a:r>
          </a:p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1800" dirty="0"/>
          </a:p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404040"/>
                </a:solidFill>
              </a:rPr>
              <a:t>	</a:t>
            </a:r>
            <a:r>
              <a:rPr lang="en-US" altLang="zh-CN" sz="1400" dirty="0">
                <a:solidFill>
                  <a:srgbClr val="404040"/>
                </a:solidFill>
              </a:rPr>
              <a:t>And, many predecessors look at it in terms of information-theory… </a:t>
            </a:r>
            <a:endParaRPr lang="zh-CN" altLang="en-US" sz="1400" dirty="0">
              <a:solidFill>
                <a:srgbClr val="404040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F2DFD9A-B61D-4BF9-9364-C507B58DF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553" y="5499771"/>
            <a:ext cx="1200701" cy="11906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DB45CA9-CCDF-4035-918D-81DC6A817D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175"/>
          <a:stretch/>
        </p:blipFill>
        <p:spPr>
          <a:xfrm>
            <a:off x="1076890" y="3610922"/>
            <a:ext cx="7107467" cy="6766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BC92423-BF00-47E0-8894-F8BD3E6C57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2835" y="1321509"/>
            <a:ext cx="4707792" cy="224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0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1372"/>
    </mc:Choice>
    <mc:Fallback>
      <p:transition advTm="31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灯片编号占位符 69">
            <a:extLst>
              <a:ext uri="{FF2B5EF4-FFF2-40B4-BE49-F238E27FC236}">
                <a16:creationId xmlns:a16="http://schemas.microsoft.com/office/drawing/2014/main" id="{92A8C372-8E7E-48F6-A41F-1BD428301C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51057" y="5393532"/>
            <a:ext cx="279797" cy="2738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Tx/>
              <a:defRPr/>
            </a:pPr>
            <a:fld id="{ED95B513-9539-41EF-A36A-B5E4A4CE9EEF}" type="slidenum"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pPr eaLnBrk="1" hangingPunct="1">
                <a:buClrTx/>
                <a:defRPr/>
              </a:pPr>
              <a:t>12</a:t>
            </a:fld>
            <a:endParaRPr lang="zh-CN" altLang="en-US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2E93F39-7705-4BF0-8B92-EC0C819B40CA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485960" cy="369332"/>
            <a:chOff x="0" y="242888"/>
            <a:chExt cx="648115" cy="49212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006B63E-47A6-4B2B-BDFC-0B738213ED4F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文本框 18">
              <a:extLst>
                <a:ext uri="{FF2B5EF4-FFF2-40B4-BE49-F238E27FC236}">
                  <a16:creationId xmlns:a16="http://schemas.microsoft.com/office/drawing/2014/main" id="{0E05F299-DEAE-42BB-9CB5-568DA4EDB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743" y="242888"/>
              <a:ext cx="246372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96FCA03-C609-4207-93F2-1C5484024D87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1419790" cy="369332"/>
            <a:chOff x="0" y="242888"/>
            <a:chExt cx="1893543" cy="49212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408B0C8-95C7-4C69-A6FB-0809E4C78434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文本框 3">
              <a:extLst>
                <a:ext uri="{FF2B5EF4-FFF2-40B4-BE49-F238E27FC236}">
                  <a16:creationId xmlns:a16="http://schemas.microsoft.com/office/drawing/2014/main" id="{08D35E01-2D4F-4D5B-840A-950196DA0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51" y="242888"/>
              <a:ext cx="1516192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 dirty="0">
                  <a:solidFill>
                    <a:srgbClr val="404040"/>
                  </a:solidFill>
                </a:rPr>
                <a:t>Optimize</a:t>
              </a:r>
              <a:endParaRPr lang="zh-CN" altLang="en-US" sz="1800" b="1" dirty="0">
                <a:solidFill>
                  <a:srgbClr val="404040"/>
                </a:solidFill>
              </a:endParaRPr>
            </a:p>
          </p:txBody>
        </p:sp>
      </p:grpSp>
      <p:sp>
        <p:nvSpPr>
          <p:cNvPr id="16" name="矩形 61">
            <a:extLst>
              <a:ext uri="{FF2B5EF4-FFF2-40B4-BE49-F238E27FC236}">
                <a16:creationId xmlns:a16="http://schemas.microsoft.com/office/drawing/2014/main" id="{6A0B255A-6384-490E-AE5B-6F15757B5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60" y="3262796"/>
            <a:ext cx="8001000" cy="188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404040"/>
                </a:solidFill>
              </a:rPr>
              <a:t>Reconstruction error</a:t>
            </a:r>
          </a:p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2000" dirty="0">
              <a:solidFill>
                <a:srgbClr val="404040"/>
              </a:solidFill>
            </a:endParaRPr>
          </a:p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404040"/>
                </a:solidFill>
              </a:rPr>
              <a:t>KL</a:t>
            </a:r>
            <a:r>
              <a:rPr lang="en-US" altLang="zh-CN" sz="2000" dirty="0">
                <a:solidFill>
                  <a:srgbClr val="404040"/>
                </a:solidFill>
              </a:rPr>
              <a:t>: encourages our learned distribution q(</a:t>
            </a:r>
            <a:r>
              <a:rPr lang="en-US" altLang="zh-CN" sz="2000" dirty="0" err="1">
                <a:solidFill>
                  <a:srgbClr val="404040"/>
                </a:solidFill>
              </a:rPr>
              <a:t>z|x</a:t>
            </a:r>
            <a:r>
              <a:rPr lang="en-US" altLang="zh-CN" sz="2000" dirty="0">
                <a:solidFill>
                  <a:srgbClr val="404040"/>
                </a:solidFill>
              </a:rPr>
              <a:t>) to be similar to the</a:t>
            </a:r>
          </a:p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404040"/>
                </a:solidFill>
              </a:rPr>
              <a:t>true prior distribution p(z)</a:t>
            </a:r>
            <a:endParaRPr lang="zh-CN" altLang="en-US" sz="2000" dirty="0">
              <a:solidFill>
                <a:srgbClr val="40404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39B8F34-1C1D-493E-90A6-C8873AE30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43"/>
          <a:stretch/>
        </p:blipFill>
        <p:spPr>
          <a:xfrm>
            <a:off x="1895094" y="1847850"/>
            <a:ext cx="6103214" cy="141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2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1372"/>
    </mc:Choice>
    <mc:Fallback>
      <p:transition advTm="31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灯片编号占位符 69">
            <a:extLst>
              <a:ext uri="{FF2B5EF4-FFF2-40B4-BE49-F238E27FC236}">
                <a16:creationId xmlns:a16="http://schemas.microsoft.com/office/drawing/2014/main" id="{92A8C372-8E7E-48F6-A41F-1BD428301C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51057" y="5393532"/>
            <a:ext cx="279797" cy="2738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Tx/>
              <a:defRPr/>
            </a:pPr>
            <a:fld id="{ED95B513-9539-41EF-A36A-B5E4A4CE9EEF}" type="slidenum"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pPr eaLnBrk="1" hangingPunct="1">
                <a:buClrTx/>
                <a:defRPr/>
              </a:pPr>
              <a:t>13</a:t>
            </a:fld>
            <a:endParaRPr lang="zh-CN" altLang="en-US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2E93F39-7705-4BF0-8B92-EC0C819B40CA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485960" cy="369332"/>
            <a:chOff x="0" y="242888"/>
            <a:chExt cx="648115" cy="49212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006B63E-47A6-4B2B-BDFC-0B738213ED4F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文本框 18">
              <a:extLst>
                <a:ext uri="{FF2B5EF4-FFF2-40B4-BE49-F238E27FC236}">
                  <a16:creationId xmlns:a16="http://schemas.microsoft.com/office/drawing/2014/main" id="{0E05F299-DEAE-42BB-9CB5-568DA4EDB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743" y="242888"/>
              <a:ext cx="246372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96FCA03-C609-4207-93F2-1C5484024D87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2937706" cy="369332"/>
            <a:chOff x="0" y="242888"/>
            <a:chExt cx="3917955" cy="49212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408B0C8-95C7-4C69-A6FB-0809E4C78434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文本框 3">
              <a:extLst>
                <a:ext uri="{FF2B5EF4-FFF2-40B4-BE49-F238E27FC236}">
                  <a16:creationId xmlns:a16="http://schemas.microsoft.com/office/drawing/2014/main" id="{08D35E01-2D4F-4D5B-840A-950196DA0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51" y="242888"/>
              <a:ext cx="3540604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800" b="1" dirty="0">
                  <a:solidFill>
                    <a:srgbClr val="404040"/>
                  </a:solidFill>
                </a:rPr>
                <a:t>reparameterization trick</a:t>
              </a:r>
              <a:endParaRPr lang="zh-CN" altLang="en-US" sz="1800" b="1" dirty="0">
                <a:solidFill>
                  <a:srgbClr val="404040"/>
                </a:solidFill>
              </a:endParaRPr>
            </a:p>
          </p:txBody>
        </p:sp>
      </p:grpSp>
      <p:sp>
        <p:nvSpPr>
          <p:cNvPr id="16" name="矩形 61">
            <a:extLst>
              <a:ext uri="{FF2B5EF4-FFF2-40B4-BE49-F238E27FC236}">
                <a16:creationId xmlns:a16="http://schemas.microsoft.com/office/drawing/2014/main" id="{B2473AC2-4F8C-446E-B7F1-0B1BFB561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060" y="1039416"/>
            <a:ext cx="8001000" cy="129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1800" b="1" dirty="0"/>
          </a:p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b="1" dirty="0"/>
              <a:t>Backpropagation can be applied only to the </a:t>
            </a:r>
            <a:r>
              <a:rPr lang="en-US" altLang="zh-CN" sz="1800" b="1" dirty="0">
                <a:solidFill>
                  <a:srgbClr val="FF0000"/>
                </a:solidFill>
              </a:rPr>
              <a:t>right</a:t>
            </a:r>
            <a:r>
              <a:rPr lang="en-US" altLang="zh-CN" sz="1800" b="1" dirty="0"/>
              <a:t> network.</a:t>
            </a:r>
          </a:p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18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CB65FD4-16CC-4277-BB02-31F40E9F0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6" y="2000250"/>
            <a:ext cx="8391383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1372"/>
    </mc:Choice>
    <mc:Fallback>
      <p:transition advTm="31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灯片编号占位符 69">
            <a:extLst>
              <a:ext uri="{FF2B5EF4-FFF2-40B4-BE49-F238E27FC236}">
                <a16:creationId xmlns:a16="http://schemas.microsoft.com/office/drawing/2014/main" id="{92A8C372-8E7E-48F6-A41F-1BD428301C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51057" y="5393532"/>
            <a:ext cx="279797" cy="2738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Tx/>
              <a:defRPr/>
            </a:pPr>
            <a:fld id="{ED95B513-9539-41EF-A36A-B5E4A4CE9EEF}" type="slidenum"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pPr eaLnBrk="1" hangingPunct="1">
                <a:buClrTx/>
                <a:defRPr/>
              </a:pPr>
              <a:t>14</a:t>
            </a:fld>
            <a:endParaRPr lang="zh-CN" altLang="en-US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2E93F39-7705-4BF0-8B92-EC0C819B40CA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485960" cy="369332"/>
            <a:chOff x="0" y="242888"/>
            <a:chExt cx="648115" cy="49212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006B63E-47A6-4B2B-BDFC-0B738213ED4F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文本框 18">
              <a:extLst>
                <a:ext uri="{FF2B5EF4-FFF2-40B4-BE49-F238E27FC236}">
                  <a16:creationId xmlns:a16="http://schemas.microsoft.com/office/drawing/2014/main" id="{0E05F299-DEAE-42BB-9CB5-568DA4EDB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743" y="242888"/>
              <a:ext cx="246372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96FCA03-C609-4207-93F2-1C5484024D87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3347946" cy="369332"/>
            <a:chOff x="0" y="242888"/>
            <a:chExt cx="4465084" cy="49212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408B0C8-95C7-4C69-A6FB-0809E4C78434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文本框 3">
              <a:extLst>
                <a:ext uri="{FF2B5EF4-FFF2-40B4-BE49-F238E27FC236}">
                  <a16:creationId xmlns:a16="http://schemas.microsoft.com/office/drawing/2014/main" id="{08D35E01-2D4F-4D5B-840A-950196DA0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51" y="242888"/>
              <a:ext cx="4087733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800" b="1" dirty="0">
                  <a:solidFill>
                    <a:srgbClr val="404040"/>
                  </a:solidFill>
                </a:rPr>
                <a:t>Visualization of latent space</a:t>
              </a:r>
              <a:endParaRPr lang="zh-CN" altLang="en-US" sz="1800" b="1" dirty="0">
                <a:solidFill>
                  <a:srgbClr val="404040"/>
                </a:solidFill>
              </a:endParaRPr>
            </a:p>
          </p:txBody>
        </p:sp>
      </p:grpSp>
      <p:pic>
        <p:nvPicPr>
          <p:cNvPr id="1026" name="Picture 2" descr="Screen-Shot-2018-03-18-at-7.22.24-PM">
            <a:extLst>
              <a:ext uri="{FF2B5EF4-FFF2-40B4-BE49-F238E27FC236}">
                <a16:creationId xmlns:a16="http://schemas.microsoft.com/office/drawing/2014/main" id="{808A573B-110E-4053-97CA-7797FEBB0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9125"/>
            <a:ext cx="9144000" cy="36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5E96E05-2396-4880-8A83-FD2F56E0FF6C}"/>
              </a:ext>
            </a:extLst>
          </p:cNvPr>
          <p:cNvSpPr txBox="1"/>
          <p:nvPr/>
        </p:nvSpPr>
        <p:spPr>
          <a:xfrm>
            <a:off x="301230" y="2099270"/>
            <a:ext cx="870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 we're capable of learning </a:t>
            </a:r>
            <a:r>
              <a:rPr lang="en-US" altLang="zh-CN" sz="2000" i="1" dirty="0">
                <a:solidFill>
                  <a:srgbClr val="FF0000"/>
                </a:solidFill>
              </a:rPr>
              <a:t>smooth </a:t>
            </a:r>
            <a:r>
              <a:rPr lang="en-US" altLang="zh-CN" sz="2000" dirty="0">
                <a:solidFill>
                  <a:srgbClr val="FF0000"/>
                </a:solidFill>
              </a:rPr>
              <a:t>latent state </a:t>
            </a:r>
            <a:r>
              <a:rPr lang="en-US" altLang="zh-CN" sz="2000" dirty="0"/>
              <a:t>representations of the input data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25625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1372"/>
    </mc:Choice>
    <mc:Fallback>
      <p:transition advTm="31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F34B64B8-484F-4391-878F-977FF923F72A}"/>
              </a:ext>
            </a:extLst>
          </p:cNvPr>
          <p:cNvGrpSpPr>
            <a:grpSpLocks/>
          </p:cNvGrpSpPr>
          <p:nvPr/>
        </p:nvGrpSpPr>
        <p:grpSpPr bwMode="auto">
          <a:xfrm>
            <a:off x="1046560" y="2387034"/>
            <a:ext cx="1998889" cy="1760084"/>
            <a:chOff x="1394854" y="2039505"/>
            <a:chExt cx="2666166" cy="2347189"/>
          </a:xfrm>
        </p:grpSpPr>
        <p:sp>
          <p:nvSpPr>
            <p:cNvPr id="2" name="任意多边形 1">
              <a:extLst>
                <a:ext uri="{FF2B5EF4-FFF2-40B4-BE49-F238E27FC236}">
                  <a16:creationId xmlns:a16="http://schemas.microsoft.com/office/drawing/2014/main" id="{7178D913-0699-4AC4-A573-470E87F8C1F2}"/>
                </a:ext>
              </a:extLst>
            </p:cNvPr>
            <p:cNvSpPr/>
            <p:nvPr/>
          </p:nvSpPr>
          <p:spPr>
            <a:xfrm rot="13500000" flipH="1">
              <a:off x="1714058" y="2039732"/>
              <a:ext cx="2347189" cy="2346735"/>
            </a:xfrm>
            <a:custGeom>
              <a:avLst/>
              <a:gdLst>
                <a:gd name="connsiteX0" fmla="*/ 650363 w 4518605"/>
                <a:gd name="connsiteY0" fmla="*/ 3854920 h 4518605"/>
                <a:gd name="connsiteX1" fmla="*/ 657342 w 4518605"/>
                <a:gd name="connsiteY1" fmla="*/ 3861263 h 4518605"/>
                <a:gd name="connsiteX2" fmla="*/ 663685 w 4518605"/>
                <a:gd name="connsiteY2" fmla="*/ 3868242 h 4518605"/>
                <a:gd name="connsiteX3" fmla="*/ 664321 w 4518605"/>
                <a:gd name="connsiteY3" fmla="*/ 3867606 h 4518605"/>
                <a:gd name="connsiteX4" fmla="*/ 811278 w 4518605"/>
                <a:gd name="connsiteY4" fmla="*/ 4001169 h 4518605"/>
                <a:gd name="connsiteX5" fmla="*/ 2252641 w 4518605"/>
                <a:gd name="connsiteY5" fmla="*/ 4518605 h 4518605"/>
                <a:gd name="connsiteX6" fmla="*/ 4518605 w 4518605"/>
                <a:gd name="connsiteY6" fmla="*/ 2252641 h 4518605"/>
                <a:gd name="connsiteX7" fmla="*/ 4341017 w 4518605"/>
                <a:gd name="connsiteY7" fmla="*/ 234852 h 4518605"/>
                <a:gd name="connsiteX8" fmla="*/ 4376100 w 4518605"/>
                <a:gd name="connsiteY8" fmla="*/ 155826 h 4518605"/>
                <a:gd name="connsiteX9" fmla="*/ 4410691 w 4518605"/>
                <a:gd name="connsiteY9" fmla="*/ 121235 h 4518605"/>
                <a:gd name="connsiteX10" fmla="*/ 4386735 w 4518605"/>
                <a:gd name="connsiteY10" fmla="*/ 131870 h 4518605"/>
                <a:gd name="connsiteX11" fmla="*/ 4397370 w 4518605"/>
                <a:gd name="connsiteY11" fmla="*/ 107914 h 4518605"/>
                <a:gd name="connsiteX12" fmla="*/ 4362779 w 4518605"/>
                <a:gd name="connsiteY12" fmla="*/ 142505 h 4518605"/>
                <a:gd name="connsiteX13" fmla="*/ 4283753 w 4518605"/>
                <a:gd name="connsiteY13" fmla="*/ 177588 h 4518605"/>
                <a:gd name="connsiteX14" fmla="*/ 2265964 w 4518605"/>
                <a:gd name="connsiteY14" fmla="*/ 0 h 4518605"/>
                <a:gd name="connsiteX15" fmla="*/ 0 w 4518605"/>
                <a:gd name="connsiteY15" fmla="*/ 2265964 h 4518605"/>
                <a:gd name="connsiteX16" fmla="*/ 517436 w 4518605"/>
                <a:gd name="connsiteY16" fmla="*/ 3707327 h 4518605"/>
                <a:gd name="connsiteX17" fmla="*/ 650999 w 4518605"/>
                <a:gd name="connsiteY17" fmla="*/ 3854284 h 45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18605" h="4518605">
                  <a:moveTo>
                    <a:pt x="650363" y="3854920"/>
                  </a:moveTo>
                  <a:lnTo>
                    <a:pt x="657342" y="3861263"/>
                  </a:lnTo>
                  <a:lnTo>
                    <a:pt x="663685" y="3868242"/>
                  </a:lnTo>
                  <a:lnTo>
                    <a:pt x="664321" y="3867606"/>
                  </a:lnTo>
                  <a:lnTo>
                    <a:pt x="811278" y="4001169"/>
                  </a:lnTo>
                  <a:cubicBezTo>
                    <a:pt x="1202970" y="4324422"/>
                    <a:pt x="1705128" y="4518605"/>
                    <a:pt x="2252641" y="4518605"/>
                  </a:cubicBezTo>
                  <a:cubicBezTo>
                    <a:pt x="3504098" y="4518605"/>
                    <a:pt x="4518605" y="3504098"/>
                    <a:pt x="4518605" y="2252641"/>
                  </a:cubicBezTo>
                  <a:cubicBezTo>
                    <a:pt x="4518605" y="1544527"/>
                    <a:pt x="4104232" y="871931"/>
                    <a:pt x="4341017" y="234852"/>
                  </a:cubicBezTo>
                  <a:lnTo>
                    <a:pt x="4376100" y="155826"/>
                  </a:lnTo>
                  <a:lnTo>
                    <a:pt x="4410691" y="121235"/>
                  </a:lnTo>
                  <a:lnTo>
                    <a:pt x="4386735" y="131870"/>
                  </a:lnTo>
                  <a:lnTo>
                    <a:pt x="4397370" y="107914"/>
                  </a:lnTo>
                  <a:lnTo>
                    <a:pt x="4362779" y="142505"/>
                  </a:lnTo>
                  <a:lnTo>
                    <a:pt x="4283753" y="177588"/>
                  </a:lnTo>
                  <a:cubicBezTo>
                    <a:pt x="3646674" y="414373"/>
                    <a:pt x="2974078" y="0"/>
                    <a:pt x="2265964" y="0"/>
                  </a:cubicBezTo>
                  <a:cubicBezTo>
                    <a:pt x="1014507" y="0"/>
                    <a:pt x="0" y="1014507"/>
                    <a:pt x="0" y="2265964"/>
                  </a:cubicBezTo>
                  <a:cubicBezTo>
                    <a:pt x="0" y="2813477"/>
                    <a:pt x="194183" y="3315635"/>
                    <a:pt x="517436" y="3707327"/>
                  </a:cubicBezTo>
                  <a:lnTo>
                    <a:pt x="650999" y="38542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500" name="文本框 5">
              <a:extLst>
                <a:ext uri="{FF2B5EF4-FFF2-40B4-BE49-F238E27FC236}">
                  <a16:creationId xmlns:a16="http://schemas.microsoft.com/office/drawing/2014/main" id="{C868AB65-52B4-46A6-B1E0-67B10D5C9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958" y="2186816"/>
              <a:ext cx="2025232" cy="2047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375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02</a:t>
              </a:r>
              <a:endParaRPr lang="zh-CN" altLang="en-US" sz="9375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204EE35-08C5-415F-8BEC-04F5E34F1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3447" t="18711" r="10242" b="14206"/>
            <a:stretch>
              <a:fillRect/>
            </a:stretch>
          </p:blipFill>
          <p:spPr>
            <a:xfrm>
              <a:off x="1394854" y="2289337"/>
              <a:ext cx="2036614" cy="2036614"/>
            </a:xfrm>
            <a:custGeom>
              <a:avLst/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sp>
        <p:nvSpPr>
          <p:cNvPr id="14" name="椭圆 13">
            <a:extLst>
              <a:ext uri="{FF2B5EF4-FFF2-40B4-BE49-F238E27FC236}">
                <a16:creationId xmlns:a16="http://schemas.microsoft.com/office/drawing/2014/main" id="{523FF3F0-10FB-45E5-BB49-E1EE94B8CB23}"/>
              </a:ext>
            </a:extLst>
          </p:cNvPr>
          <p:cNvSpPr/>
          <p:nvPr/>
        </p:nvSpPr>
        <p:spPr>
          <a:xfrm rot="10800000">
            <a:off x="684610" y="3927872"/>
            <a:ext cx="347663" cy="3476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F5D0110-4696-4585-AA89-75FF81813717}"/>
              </a:ext>
            </a:extLst>
          </p:cNvPr>
          <p:cNvGrpSpPr>
            <a:grpSpLocks/>
          </p:cNvGrpSpPr>
          <p:nvPr/>
        </p:nvGrpSpPr>
        <p:grpSpPr bwMode="auto">
          <a:xfrm>
            <a:off x="3101579" y="2689622"/>
            <a:ext cx="6152149" cy="1194973"/>
            <a:chOff x="277329" y="1093495"/>
            <a:chExt cx="6569940" cy="1593364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F7F93940-5309-4AED-A6E1-7729D548DFD9}"/>
                </a:ext>
              </a:extLst>
            </p:cNvPr>
            <p:cNvCxnSpPr/>
            <p:nvPr/>
          </p:nvCxnSpPr>
          <p:spPr>
            <a:xfrm>
              <a:off x="410834" y="2206380"/>
              <a:ext cx="52944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96" name="文本框 17">
              <a:extLst>
                <a:ext uri="{FF2B5EF4-FFF2-40B4-BE49-F238E27FC236}">
                  <a16:creationId xmlns:a16="http://schemas.microsoft.com/office/drawing/2014/main" id="{1117EEFB-C63B-426B-8CD6-009136DCB9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329" y="1418946"/>
              <a:ext cx="6569940" cy="800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3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some experiments</a:t>
              </a:r>
              <a:endParaRPr lang="zh-CN" altLang="en-US" sz="33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7" name="文本框 18">
              <a:extLst>
                <a:ext uri="{FF2B5EF4-FFF2-40B4-BE49-F238E27FC236}">
                  <a16:creationId xmlns:a16="http://schemas.microsoft.com/office/drawing/2014/main" id="{2ADD62CB-D403-486F-BC4E-9B1FBD8814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916" y="1093495"/>
              <a:ext cx="5141865" cy="430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500" dirty="0">
                <a:solidFill>
                  <a:srgbClr val="7F7F7F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498" name="文本框 19">
              <a:extLst>
                <a:ext uri="{FF2B5EF4-FFF2-40B4-BE49-F238E27FC236}">
                  <a16:creationId xmlns:a16="http://schemas.microsoft.com/office/drawing/2014/main" id="{74943654-9156-404E-A12F-7BC574AD0A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329" y="2317511"/>
              <a:ext cx="5427948" cy="36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200" dirty="0">
                <a:solidFill>
                  <a:srgbClr val="7F7F7F"/>
                </a:solidFill>
              </a:endParaRPr>
            </a:p>
          </p:txBody>
        </p:sp>
      </p:grpSp>
      <p:sp>
        <p:nvSpPr>
          <p:cNvPr id="26" name="椭圆 25">
            <a:extLst>
              <a:ext uri="{FF2B5EF4-FFF2-40B4-BE49-F238E27FC236}">
                <a16:creationId xmlns:a16="http://schemas.microsoft.com/office/drawing/2014/main" id="{D0468E84-99F0-4BAE-A407-8F66261D8475}"/>
              </a:ext>
            </a:extLst>
          </p:cNvPr>
          <p:cNvSpPr/>
          <p:nvPr/>
        </p:nvSpPr>
        <p:spPr>
          <a:xfrm>
            <a:off x="1398985" y="3951685"/>
            <a:ext cx="110728" cy="1119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B5DE7E67-D58C-41E9-A6B5-C082CA6D8EBA}"/>
              </a:ext>
            </a:extLst>
          </p:cNvPr>
          <p:cNvSpPr/>
          <p:nvPr/>
        </p:nvSpPr>
        <p:spPr>
          <a:xfrm>
            <a:off x="2788444" y="4129088"/>
            <a:ext cx="182166" cy="1821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304E4FD5-10BE-4734-AB2F-32F96AAADF28}"/>
              </a:ext>
            </a:extLst>
          </p:cNvPr>
          <p:cNvSpPr/>
          <p:nvPr/>
        </p:nvSpPr>
        <p:spPr>
          <a:xfrm>
            <a:off x="3049191" y="3917156"/>
            <a:ext cx="114300" cy="114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36DC1B48-275B-4048-ADE5-DB8ACC6A63A1}"/>
              </a:ext>
            </a:extLst>
          </p:cNvPr>
          <p:cNvSpPr/>
          <p:nvPr/>
        </p:nvSpPr>
        <p:spPr>
          <a:xfrm rot="11047877">
            <a:off x="2331244" y="4470797"/>
            <a:ext cx="290513" cy="2905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B462D26B-394C-4A20-A945-12303799A626}"/>
              </a:ext>
            </a:extLst>
          </p:cNvPr>
          <p:cNvSpPr/>
          <p:nvPr/>
        </p:nvSpPr>
        <p:spPr>
          <a:xfrm rot="11047877">
            <a:off x="1746647" y="4174332"/>
            <a:ext cx="127397" cy="1273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A0C7FE15-A13F-4B47-8A0C-CB8EFA8D17F2}"/>
              </a:ext>
            </a:extLst>
          </p:cNvPr>
          <p:cNvSpPr/>
          <p:nvPr/>
        </p:nvSpPr>
        <p:spPr>
          <a:xfrm>
            <a:off x="989410" y="2640806"/>
            <a:ext cx="258365" cy="258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B6B506C9-D0C8-4180-9F14-40FA1B54BFE6}"/>
              </a:ext>
            </a:extLst>
          </p:cNvPr>
          <p:cNvSpPr/>
          <p:nvPr/>
        </p:nvSpPr>
        <p:spPr>
          <a:xfrm rot="10800000">
            <a:off x="1019175" y="3344466"/>
            <a:ext cx="396479" cy="3952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23BECAA8-C309-48D7-BA43-A1AA7852251C}"/>
              </a:ext>
            </a:extLst>
          </p:cNvPr>
          <p:cNvSpPr/>
          <p:nvPr/>
        </p:nvSpPr>
        <p:spPr>
          <a:xfrm>
            <a:off x="8199835" y="3152775"/>
            <a:ext cx="115490" cy="114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AF9AD6CD-EF97-470D-AA27-83BB7A09EF2B}"/>
              </a:ext>
            </a:extLst>
          </p:cNvPr>
          <p:cNvSpPr/>
          <p:nvPr/>
        </p:nvSpPr>
        <p:spPr>
          <a:xfrm>
            <a:off x="8354617" y="3267075"/>
            <a:ext cx="182165" cy="1821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9F105F0D-F515-4C85-B5F7-00DDA9AFAB72}"/>
              </a:ext>
            </a:extLst>
          </p:cNvPr>
          <p:cNvSpPr/>
          <p:nvPr/>
        </p:nvSpPr>
        <p:spPr>
          <a:xfrm>
            <a:off x="1549004" y="4772025"/>
            <a:ext cx="114300" cy="114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418"/>
    </mc:Choice>
    <mc:Fallback>
      <p:transition advTm="5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30" grpId="0" animBg="1"/>
      <p:bldP spid="32" grpId="0" animBg="1"/>
      <p:bldP spid="36" grpId="0" animBg="1"/>
      <p:bldP spid="41" grpId="0" animBg="1"/>
      <p:bldP spid="43" grpId="0" animBg="1"/>
      <p:bldP spid="15" grpId="0" animBg="1"/>
      <p:bldP spid="48" grpId="0" animBg="1"/>
      <p:bldP spid="49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灯片编号占位符 69">
            <a:extLst>
              <a:ext uri="{FF2B5EF4-FFF2-40B4-BE49-F238E27FC236}">
                <a16:creationId xmlns:a16="http://schemas.microsoft.com/office/drawing/2014/main" id="{92A8C372-8E7E-48F6-A41F-1BD428301C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51057" y="5393532"/>
            <a:ext cx="279797" cy="2738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Tx/>
              <a:defRPr/>
            </a:pPr>
            <a:fld id="{ED95B513-9539-41EF-A36A-B5E4A4CE9EEF}" type="slidenum"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pPr eaLnBrk="1" hangingPunct="1">
                <a:buClrTx/>
                <a:defRPr/>
              </a:pPr>
              <a:t>16</a:t>
            </a:fld>
            <a:endParaRPr lang="zh-CN" altLang="en-US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2E93F39-7705-4BF0-8B92-EC0C819B40CA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485960" cy="369332"/>
            <a:chOff x="0" y="242888"/>
            <a:chExt cx="648115" cy="49212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006B63E-47A6-4B2B-BDFC-0B738213ED4F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文本框 18">
              <a:extLst>
                <a:ext uri="{FF2B5EF4-FFF2-40B4-BE49-F238E27FC236}">
                  <a16:creationId xmlns:a16="http://schemas.microsoft.com/office/drawing/2014/main" id="{0E05F299-DEAE-42BB-9CB5-568DA4EDB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743" y="242888"/>
              <a:ext cx="246372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96FCA03-C609-4207-93F2-1C5484024D87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1693070" cy="369332"/>
            <a:chOff x="0" y="242888"/>
            <a:chExt cx="2258011" cy="49212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408B0C8-95C7-4C69-A6FB-0809E4C78434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文本框 3">
              <a:extLst>
                <a:ext uri="{FF2B5EF4-FFF2-40B4-BE49-F238E27FC236}">
                  <a16:creationId xmlns:a16="http://schemas.microsoft.com/office/drawing/2014/main" id="{08D35E01-2D4F-4D5B-840A-950196DA0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51" y="242888"/>
              <a:ext cx="1880660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800" b="1" dirty="0">
                  <a:solidFill>
                    <a:srgbClr val="404040"/>
                  </a:solidFill>
                </a:rPr>
                <a:t>VAE for SRE</a:t>
              </a:r>
              <a:endParaRPr lang="zh-CN" altLang="en-US" sz="1800" b="1" dirty="0">
                <a:solidFill>
                  <a:srgbClr val="404040"/>
                </a:solidFill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9BBA545F-99DA-470D-B231-20935508AE19}"/>
              </a:ext>
            </a:extLst>
          </p:cNvPr>
          <p:cNvSpPr txBox="1"/>
          <p:nvPr/>
        </p:nvSpPr>
        <p:spPr>
          <a:xfrm>
            <a:off x="823885" y="5305438"/>
            <a:ext cx="768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i</a:t>
            </a:r>
            <a:r>
              <a:rPr lang="en-US" altLang="zh-CN" dirty="0"/>
              <a:t>-vector</a:t>
            </a:r>
            <a:r>
              <a:rPr lang="zh-CN" altLang="en-US" dirty="0"/>
              <a:t>模型完美地符合</a:t>
            </a:r>
            <a:r>
              <a:rPr lang="en-US" altLang="zh-CN" dirty="0"/>
              <a:t>PLDA</a:t>
            </a:r>
            <a:r>
              <a:rPr lang="zh-CN" altLang="en-US" dirty="0"/>
              <a:t>模型的高斯假 设。而对于</a:t>
            </a:r>
            <a:r>
              <a:rPr lang="en-US" altLang="zh-CN" dirty="0"/>
              <a:t>d-vector</a:t>
            </a:r>
            <a:r>
              <a:rPr lang="zh-CN" altLang="en-US" dirty="0"/>
              <a:t>模型，无论是句子级别还是说话人级别，其呈现出明显的非高 斯性。显然，</a:t>
            </a:r>
            <a:r>
              <a:rPr lang="en-US" altLang="zh-CN" dirty="0"/>
              <a:t>d-vector</a:t>
            </a:r>
            <a:r>
              <a:rPr lang="zh-CN" altLang="en-US" dirty="0"/>
              <a:t>模型不符合</a:t>
            </a:r>
            <a:r>
              <a:rPr lang="en-US" altLang="zh-CN" dirty="0"/>
              <a:t>PLDA</a:t>
            </a:r>
            <a:r>
              <a:rPr lang="zh-CN" altLang="en-US" dirty="0"/>
              <a:t>模型的高斯假设，因此其</a:t>
            </a:r>
            <a:r>
              <a:rPr lang="en-US" altLang="zh-CN" dirty="0"/>
              <a:t>PLDA</a:t>
            </a:r>
            <a:r>
              <a:rPr lang="zh-CN" altLang="en-US" dirty="0"/>
              <a:t>打分结果 并不理想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C342471-7CAD-454A-A5B0-08CAEDA5D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85" y="1552561"/>
            <a:ext cx="7496230" cy="375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83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1372"/>
    </mc:Choice>
    <mc:Fallback>
      <p:transition advTm="31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灯片编号占位符 69">
            <a:extLst>
              <a:ext uri="{FF2B5EF4-FFF2-40B4-BE49-F238E27FC236}">
                <a16:creationId xmlns:a16="http://schemas.microsoft.com/office/drawing/2014/main" id="{92A8C372-8E7E-48F6-A41F-1BD428301C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51057" y="5393532"/>
            <a:ext cx="279797" cy="2738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Tx/>
              <a:defRPr/>
            </a:pPr>
            <a:fld id="{ED95B513-9539-41EF-A36A-B5E4A4CE9EEF}" type="slidenum"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pPr eaLnBrk="1" hangingPunct="1">
                <a:buClrTx/>
                <a:defRPr/>
              </a:pPr>
              <a:t>17</a:t>
            </a:fld>
            <a:endParaRPr lang="zh-CN" altLang="en-US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2E93F39-7705-4BF0-8B92-EC0C819B40CA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485960" cy="369332"/>
            <a:chOff x="0" y="242888"/>
            <a:chExt cx="648115" cy="49212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006B63E-47A6-4B2B-BDFC-0B738213ED4F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文本框 18">
              <a:extLst>
                <a:ext uri="{FF2B5EF4-FFF2-40B4-BE49-F238E27FC236}">
                  <a16:creationId xmlns:a16="http://schemas.microsoft.com/office/drawing/2014/main" id="{0E05F299-DEAE-42BB-9CB5-568DA4EDB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743" y="242888"/>
              <a:ext cx="246372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96FCA03-C609-4207-93F2-1C5484024D87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1693070" cy="369332"/>
            <a:chOff x="0" y="242888"/>
            <a:chExt cx="2258011" cy="49212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408B0C8-95C7-4C69-A6FB-0809E4C78434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文本框 3">
              <a:extLst>
                <a:ext uri="{FF2B5EF4-FFF2-40B4-BE49-F238E27FC236}">
                  <a16:creationId xmlns:a16="http://schemas.microsoft.com/office/drawing/2014/main" id="{08D35E01-2D4F-4D5B-840A-950196DA0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51" y="242888"/>
              <a:ext cx="1880660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800" b="1" dirty="0">
                  <a:solidFill>
                    <a:srgbClr val="404040"/>
                  </a:solidFill>
                </a:rPr>
                <a:t>VAE for SRE</a:t>
              </a:r>
              <a:endParaRPr lang="zh-CN" altLang="en-US" sz="1800" b="1" dirty="0">
                <a:solidFill>
                  <a:srgbClr val="404040"/>
                </a:solidFill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3E02AFA3-3A1E-4BB6-9FD1-3C26ACBF1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989" y="312354"/>
            <a:ext cx="3088222" cy="672471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BBA545F-99DA-470D-B231-20935508AE19}"/>
              </a:ext>
            </a:extLst>
          </p:cNvPr>
          <p:cNvSpPr txBox="1"/>
          <p:nvPr/>
        </p:nvSpPr>
        <p:spPr>
          <a:xfrm>
            <a:off x="5184648" y="2542032"/>
            <a:ext cx="32664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D-vector &amp; VAE encoder</a:t>
            </a:r>
          </a:p>
          <a:p>
            <a:endParaRPr lang="en-US" altLang="zh-CN" dirty="0"/>
          </a:p>
          <a:p>
            <a:r>
              <a:rPr lang="en-US" altLang="zh-CN" dirty="0"/>
              <a:t>Test on SITW dev:</a:t>
            </a:r>
          </a:p>
          <a:p>
            <a:r>
              <a:rPr lang="en-US" altLang="zh-CN" dirty="0"/>
              <a:t>Cosine EER		|	31.77%</a:t>
            </a:r>
          </a:p>
          <a:p>
            <a:r>
              <a:rPr lang="en-US" altLang="zh-CN" dirty="0"/>
              <a:t>PLDA EER			|	</a:t>
            </a:r>
            <a:r>
              <a:rPr lang="en-US" altLang="zh-CN" dirty="0">
                <a:solidFill>
                  <a:srgbClr val="FF0000"/>
                </a:solidFill>
              </a:rPr>
              <a:t>17.4%</a:t>
            </a:r>
          </a:p>
          <a:p>
            <a:r>
              <a:rPr lang="en-US" altLang="zh-CN" dirty="0"/>
              <a:t>LDA_PLDA_EER	|	14.52%</a:t>
            </a:r>
          </a:p>
          <a:p>
            <a:endParaRPr lang="en-US" altLang="zh-CN" dirty="0"/>
          </a:p>
          <a:p>
            <a:r>
              <a:rPr lang="en-US" altLang="zh-CN" dirty="0"/>
              <a:t>Test on SITW eval</a:t>
            </a:r>
          </a:p>
          <a:p>
            <a:r>
              <a:rPr lang="en-US" altLang="zh-CN" dirty="0"/>
              <a:t>Cosine EER		|	32.5%</a:t>
            </a:r>
          </a:p>
          <a:p>
            <a:r>
              <a:rPr lang="en-US" altLang="zh-CN" dirty="0"/>
              <a:t>PLDA EER			|	</a:t>
            </a:r>
            <a:r>
              <a:rPr lang="en-US" altLang="zh-CN" dirty="0">
                <a:solidFill>
                  <a:srgbClr val="FF0000"/>
                </a:solidFill>
              </a:rPr>
              <a:t>18.75%</a:t>
            </a:r>
          </a:p>
          <a:p>
            <a:r>
              <a:rPr lang="en-US" altLang="zh-CN" dirty="0"/>
              <a:t>LDA_PLDA_EER	|	15.28%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308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1372"/>
    </mc:Choice>
    <mc:Fallback>
      <p:transition advTm="31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8C70B16-19BA-47E7-8138-A266B87CB5D4}"/>
              </a:ext>
            </a:extLst>
          </p:cNvPr>
          <p:cNvGrpSpPr>
            <a:grpSpLocks/>
          </p:cNvGrpSpPr>
          <p:nvPr/>
        </p:nvGrpSpPr>
        <p:grpSpPr bwMode="auto">
          <a:xfrm>
            <a:off x="1046560" y="2387034"/>
            <a:ext cx="1998889" cy="1760084"/>
            <a:chOff x="1394854" y="2039505"/>
            <a:chExt cx="2666166" cy="2347189"/>
          </a:xfrm>
        </p:grpSpPr>
        <p:sp>
          <p:nvSpPr>
            <p:cNvPr id="2" name="任意多边形 1">
              <a:extLst>
                <a:ext uri="{FF2B5EF4-FFF2-40B4-BE49-F238E27FC236}">
                  <a16:creationId xmlns:a16="http://schemas.microsoft.com/office/drawing/2014/main" id="{9398D31E-729A-4C1B-9A45-B1EF762F1B26}"/>
                </a:ext>
              </a:extLst>
            </p:cNvPr>
            <p:cNvSpPr/>
            <p:nvPr/>
          </p:nvSpPr>
          <p:spPr>
            <a:xfrm rot="13500000" flipH="1">
              <a:off x="1714058" y="2039732"/>
              <a:ext cx="2347189" cy="2346735"/>
            </a:xfrm>
            <a:custGeom>
              <a:avLst/>
              <a:gdLst>
                <a:gd name="connsiteX0" fmla="*/ 650363 w 4518605"/>
                <a:gd name="connsiteY0" fmla="*/ 3854920 h 4518605"/>
                <a:gd name="connsiteX1" fmla="*/ 657342 w 4518605"/>
                <a:gd name="connsiteY1" fmla="*/ 3861263 h 4518605"/>
                <a:gd name="connsiteX2" fmla="*/ 663685 w 4518605"/>
                <a:gd name="connsiteY2" fmla="*/ 3868242 h 4518605"/>
                <a:gd name="connsiteX3" fmla="*/ 664321 w 4518605"/>
                <a:gd name="connsiteY3" fmla="*/ 3867606 h 4518605"/>
                <a:gd name="connsiteX4" fmla="*/ 811278 w 4518605"/>
                <a:gd name="connsiteY4" fmla="*/ 4001169 h 4518605"/>
                <a:gd name="connsiteX5" fmla="*/ 2252641 w 4518605"/>
                <a:gd name="connsiteY5" fmla="*/ 4518605 h 4518605"/>
                <a:gd name="connsiteX6" fmla="*/ 4518605 w 4518605"/>
                <a:gd name="connsiteY6" fmla="*/ 2252641 h 4518605"/>
                <a:gd name="connsiteX7" fmla="*/ 4341017 w 4518605"/>
                <a:gd name="connsiteY7" fmla="*/ 234852 h 4518605"/>
                <a:gd name="connsiteX8" fmla="*/ 4376100 w 4518605"/>
                <a:gd name="connsiteY8" fmla="*/ 155826 h 4518605"/>
                <a:gd name="connsiteX9" fmla="*/ 4410691 w 4518605"/>
                <a:gd name="connsiteY9" fmla="*/ 121235 h 4518605"/>
                <a:gd name="connsiteX10" fmla="*/ 4386735 w 4518605"/>
                <a:gd name="connsiteY10" fmla="*/ 131870 h 4518605"/>
                <a:gd name="connsiteX11" fmla="*/ 4397370 w 4518605"/>
                <a:gd name="connsiteY11" fmla="*/ 107914 h 4518605"/>
                <a:gd name="connsiteX12" fmla="*/ 4362779 w 4518605"/>
                <a:gd name="connsiteY12" fmla="*/ 142505 h 4518605"/>
                <a:gd name="connsiteX13" fmla="*/ 4283753 w 4518605"/>
                <a:gd name="connsiteY13" fmla="*/ 177588 h 4518605"/>
                <a:gd name="connsiteX14" fmla="*/ 2265964 w 4518605"/>
                <a:gd name="connsiteY14" fmla="*/ 0 h 4518605"/>
                <a:gd name="connsiteX15" fmla="*/ 0 w 4518605"/>
                <a:gd name="connsiteY15" fmla="*/ 2265964 h 4518605"/>
                <a:gd name="connsiteX16" fmla="*/ 517436 w 4518605"/>
                <a:gd name="connsiteY16" fmla="*/ 3707327 h 4518605"/>
                <a:gd name="connsiteX17" fmla="*/ 650999 w 4518605"/>
                <a:gd name="connsiteY17" fmla="*/ 3854284 h 45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18605" h="4518605">
                  <a:moveTo>
                    <a:pt x="650363" y="3854920"/>
                  </a:moveTo>
                  <a:lnTo>
                    <a:pt x="657342" y="3861263"/>
                  </a:lnTo>
                  <a:lnTo>
                    <a:pt x="663685" y="3868242"/>
                  </a:lnTo>
                  <a:lnTo>
                    <a:pt x="664321" y="3867606"/>
                  </a:lnTo>
                  <a:lnTo>
                    <a:pt x="811278" y="4001169"/>
                  </a:lnTo>
                  <a:cubicBezTo>
                    <a:pt x="1202970" y="4324422"/>
                    <a:pt x="1705128" y="4518605"/>
                    <a:pt x="2252641" y="4518605"/>
                  </a:cubicBezTo>
                  <a:cubicBezTo>
                    <a:pt x="3504098" y="4518605"/>
                    <a:pt x="4518605" y="3504098"/>
                    <a:pt x="4518605" y="2252641"/>
                  </a:cubicBezTo>
                  <a:cubicBezTo>
                    <a:pt x="4518605" y="1544527"/>
                    <a:pt x="4104232" y="871931"/>
                    <a:pt x="4341017" y="234852"/>
                  </a:cubicBezTo>
                  <a:lnTo>
                    <a:pt x="4376100" y="155826"/>
                  </a:lnTo>
                  <a:lnTo>
                    <a:pt x="4410691" y="121235"/>
                  </a:lnTo>
                  <a:lnTo>
                    <a:pt x="4386735" y="131870"/>
                  </a:lnTo>
                  <a:lnTo>
                    <a:pt x="4397370" y="107914"/>
                  </a:lnTo>
                  <a:lnTo>
                    <a:pt x="4362779" y="142505"/>
                  </a:lnTo>
                  <a:lnTo>
                    <a:pt x="4283753" y="177588"/>
                  </a:lnTo>
                  <a:cubicBezTo>
                    <a:pt x="3646674" y="414373"/>
                    <a:pt x="2974078" y="0"/>
                    <a:pt x="2265964" y="0"/>
                  </a:cubicBezTo>
                  <a:cubicBezTo>
                    <a:pt x="1014507" y="0"/>
                    <a:pt x="0" y="1014507"/>
                    <a:pt x="0" y="2265964"/>
                  </a:cubicBezTo>
                  <a:cubicBezTo>
                    <a:pt x="0" y="2813477"/>
                    <a:pt x="194183" y="3315635"/>
                    <a:pt x="517436" y="3707327"/>
                  </a:cubicBezTo>
                  <a:lnTo>
                    <a:pt x="650999" y="3854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596" name="文本框 5">
              <a:extLst>
                <a:ext uri="{FF2B5EF4-FFF2-40B4-BE49-F238E27FC236}">
                  <a16:creationId xmlns:a16="http://schemas.microsoft.com/office/drawing/2014/main" id="{0DA066C4-705B-44F9-837A-4F2156541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958" y="2186816"/>
              <a:ext cx="2025232" cy="2047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375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03</a:t>
              </a:r>
              <a:endParaRPr lang="zh-CN" altLang="en-US" sz="9375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20A05C4-4A3D-470A-98D6-0B9089B89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3447" t="18711" r="10242" b="14206"/>
            <a:stretch>
              <a:fillRect/>
            </a:stretch>
          </p:blipFill>
          <p:spPr>
            <a:xfrm>
              <a:off x="1394854" y="2289337"/>
              <a:ext cx="2036614" cy="2036614"/>
            </a:xfrm>
            <a:custGeom>
              <a:avLst/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sp>
        <p:nvSpPr>
          <p:cNvPr id="14" name="椭圆 13">
            <a:extLst>
              <a:ext uri="{FF2B5EF4-FFF2-40B4-BE49-F238E27FC236}">
                <a16:creationId xmlns:a16="http://schemas.microsoft.com/office/drawing/2014/main" id="{A76EECCF-9E77-4347-95CA-8A35FCD35B21}"/>
              </a:ext>
            </a:extLst>
          </p:cNvPr>
          <p:cNvSpPr/>
          <p:nvPr/>
        </p:nvSpPr>
        <p:spPr>
          <a:xfrm rot="10800000">
            <a:off x="684610" y="3927872"/>
            <a:ext cx="347663" cy="3476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31499B7-4AAB-44AD-8C9D-CE3CDBC2EEEB}"/>
              </a:ext>
            </a:extLst>
          </p:cNvPr>
          <p:cNvGrpSpPr>
            <a:grpSpLocks/>
          </p:cNvGrpSpPr>
          <p:nvPr/>
        </p:nvGrpSpPr>
        <p:grpSpPr bwMode="auto">
          <a:xfrm>
            <a:off x="3101579" y="2689622"/>
            <a:ext cx="5082778" cy="1194973"/>
            <a:chOff x="277329" y="1093495"/>
            <a:chExt cx="5427948" cy="1593364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8ABA6D33-0B8B-4699-8686-05F1EA5E3C7D}"/>
                </a:ext>
              </a:extLst>
            </p:cNvPr>
            <p:cNvCxnSpPr/>
            <p:nvPr/>
          </p:nvCxnSpPr>
          <p:spPr>
            <a:xfrm>
              <a:off x="410834" y="2206380"/>
              <a:ext cx="52944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2" name="文本框 17">
              <a:extLst>
                <a:ext uri="{FF2B5EF4-FFF2-40B4-BE49-F238E27FC236}">
                  <a16:creationId xmlns:a16="http://schemas.microsoft.com/office/drawing/2014/main" id="{633B9CAF-C6DD-430D-B57F-792ABD59C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329" y="1418946"/>
              <a:ext cx="5141865" cy="800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3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Tied VAE for SRE</a:t>
              </a:r>
              <a:endParaRPr lang="zh-CN" altLang="en-US" sz="33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93" name="文本框 18">
              <a:extLst>
                <a:ext uri="{FF2B5EF4-FFF2-40B4-BE49-F238E27FC236}">
                  <a16:creationId xmlns:a16="http://schemas.microsoft.com/office/drawing/2014/main" id="{796D320D-ECDB-473E-AC5B-0D2FDAC02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916" y="1093495"/>
              <a:ext cx="5141865" cy="430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500" dirty="0">
                <a:solidFill>
                  <a:srgbClr val="7F7F7F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4594" name="文本框 19">
              <a:extLst>
                <a:ext uri="{FF2B5EF4-FFF2-40B4-BE49-F238E27FC236}">
                  <a16:creationId xmlns:a16="http://schemas.microsoft.com/office/drawing/2014/main" id="{5CC7596E-ACF2-41C9-875E-DB0E84BDE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329" y="2317511"/>
              <a:ext cx="5427948" cy="36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200" dirty="0">
                <a:solidFill>
                  <a:srgbClr val="7F7F7F"/>
                </a:solidFill>
              </a:endParaRPr>
            </a:p>
          </p:txBody>
        </p:sp>
      </p:grpSp>
      <p:sp>
        <p:nvSpPr>
          <p:cNvPr id="26" name="椭圆 25">
            <a:extLst>
              <a:ext uri="{FF2B5EF4-FFF2-40B4-BE49-F238E27FC236}">
                <a16:creationId xmlns:a16="http://schemas.microsoft.com/office/drawing/2014/main" id="{B5FF8C11-A82B-4D88-886F-F47526A1A7DB}"/>
              </a:ext>
            </a:extLst>
          </p:cNvPr>
          <p:cNvSpPr/>
          <p:nvPr/>
        </p:nvSpPr>
        <p:spPr>
          <a:xfrm>
            <a:off x="1398985" y="3951685"/>
            <a:ext cx="110728" cy="1119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B1E91D46-83FC-4031-B10D-D1F5F802F5AA}"/>
              </a:ext>
            </a:extLst>
          </p:cNvPr>
          <p:cNvSpPr/>
          <p:nvPr/>
        </p:nvSpPr>
        <p:spPr>
          <a:xfrm>
            <a:off x="2788444" y="4129088"/>
            <a:ext cx="182166" cy="1821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F3B257C0-4781-42FA-A455-F75ADFDE7C18}"/>
              </a:ext>
            </a:extLst>
          </p:cNvPr>
          <p:cNvSpPr/>
          <p:nvPr/>
        </p:nvSpPr>
        <p:spPr>
          <a:xfrm>
            <a:off x="3049191" y="3917156"/>
            <a:ext cx="114300" cy="114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B9630390-6456-44A2-8B7F-E0BD78ADF9AC}"/>
              </a:ext>
            </a:extLst>
          </p:cNvPr>
          <p:cNvSpPr/>
          <p:nvPr/>
        </p:nvSpPr>
        <p:spPr>
          <a:xfrm rot="11047877">
            <a:off x="2331244" y="4470797"/>
            <a:ext cx="290513" cy="2905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718FB5CF-F77F-4D06-9437-52AB87FF2675}"/>
              </a:ext>
            </a:extLst>
          </p:cNvPr>
          <p:cNvSpPr/>
          <p:nvPr/>
        </p:nvSpPr>
        <p:spPr>
          <a:xfrm rot="11047877">
            <a:off x="1746647" y="4174332"/>
            <a:ext cx="127397" cy="1273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8E860891-3FCC-4CB6-B0D4-40F6AD176943}"/>
              </a:ext>
            </a:extLst>
          </p:cNvPr>
          <p:cNvSpPr/>
          <p:nvPr/>
        </p:nvSpPr>
        <p:spPr>
          <a:xfrm>
            <a:off x="989410" y="2640806"/>
            <a:ext cx="258365" cy="2583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DB6EC25-689E-411C-8FC2-558A7E7357F4}"/>
              </a:ext>
            </a:extLst>
          </p:cNvPr>
          <p:cNvSpPr/>
          <p:nvPr/>
        </p:nvSpPr>
        <p:spPr>
          <a:xfrm rot="10800000">
            <a:off x="1019175" y="3344466"/>
            <a:ext cx="396479" cy="3952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CCC6DC9F-77C3-4FCA-9D21-3161DEFE4DC3}"/>
              </a:ext>
            </a:extLst>
          </p:cNvPr>
          <p:cNvSpPr/>
          <p:nvPr/>
        </p:nvSpPr>
        <p:spPr>
          <a:xfrm>
            <a:off x="8199835" y="3152775"/>
            <a:ext cx="115490" cy="114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51308FDD-0F68-439F-9DB2-184BA475EE54}"/>
              </a:ext>
            </a:extLst>
          </p:cNvPr>
          <p:cNvSpPr/>
          <p:nvPr/>
        </p:nvSpPr>
        <p:spPr>
          <a:xfrm>
            <a:off x="8354617" y="3267075"/>
            <a:ext cx="182165" cy="1821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56DB0F07-A750-4E7B-935F-64C7228815A1}"/>
              </a:ext>
            </a:extLst>
          </p:cNvPr>
          <p:cNvSpPr/>
          <p:nvPr/>
        </p:nvSpPr>
        <p:spPr>
          <a:xfrm>
            <a:off x="1549004" y="4772025"/>
            <a:ext cx="114300" cy="114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088"/>
    </mc:Choice>
    <mc:Fallback>
      <p:transition advTm="4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30" grpId="0" animBg="1"/>
      <p:bldP spid="32" grpId="0" animBg="1"/>
      <p:bldP spid="36" grpId="0" animBg="1"/>
      <p:bldP spid="41" grpId="0" animBg="1"/>
      <p:bldP spid="43" grpId="0" animBg="1"/>
      <p:bldP spid="15" grpId="0" animBg="1"/>
      <p:bldP spid="48" grpId="0" animBg="1"/>
      <p:bldP spid="49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A23A99E-A031-4E2D-B2C6-8C7DDAB53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44" y="1046127"/>
            <a:ext cx="4459356" cy="5611536"/>
          </a:xfrm>
          <a:prstGeom prst="rect">
            <a:avLst/>
          </a:prstGeom>
        </p:spPr>
      </p:pic>
      <p:sp>
        <p:nvSpPr>
          <p:cNvPr id="10269" name="矩形 61">
            <a:extLst>
              <a:ext uri="{FF2B5EF4-FFF2-40B4-BE49-F238E27FC236}">
                <a16:creationId xmlns:a16="http://schemas.microsoft.com/office/drawing/2014/main" id="{0674666F-FCDF-425E-A850-D476A140A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1272" y="1408748"/>
            <a:ext cx="4269582" cy="189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600" dirty="0"/>
              <a:t>This paper generalize the PLDA model to let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-vectors depend non-linearly on the latent factors. </a:t>
            </a:r>
          </a:p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600" dirty="0"/>
              <a:t>Using Tied variational autoencoder as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-vector back-end.</a:t>
            </a:r>
          </a:p>
        </p:txBody>
      </p:sp>
      <p:sp>
        <p:nvSpPr>
          <p:cNvPr id="8219" name="灯片编号占位符 69">
            <a:extLst>
              <a:ext uri="{FF2B5EF4-FFF2-40B4-BE49-F238E27FC236}">
                <a16:creationId xmlns:a16="http://schemas.microsoft.com/office/drawing/2014/main" id="{92A8C372-8E7E-48F6-A41F-1BD428301C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51057" y="5393532"/>
            <a:ext cx="279797" cy="2738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Tx/>
              <a:defRPr/>
            </a:pPr>
            <a:fld id="{ED95B513-9539-41EF-A36A-B5E4A4CE9EEF}" type="slidenum"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pPr eaLnBrk="1" hangingPunct="1">
                <a:buClrTx/>
                <a:defRPr/>
              </a:pPr>
              <a:t>19</a:t>
            </a:fld>
            <a:endParaRPr lang="zh-CN" altLang="en-US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2E93F39-7705-4BF0-8B92-EC0C819B40CA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485960" cy="369332"/>
            <a:chOff x="0" y="242888"/>
            <a:chExt cx="648115" cy="49212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006B63E-47A6-4B2B-BDFC-0B738213ED4F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文本框 18">
              <a:extLst>
                <a:ext uri="{FF2B5EF4-FFF2-40B4-BE49-F238E27FC236}">
                  <a16:creationId xmlns:a16="http://schemas.microsoft.com/office/drawing/2014/main" id="{0E05F299-DEAE-42BB-9CB5-568DA4EDB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743" y="242888"/>
              <a:ext cx="246372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96FCA03-C609-4207-93F2-1C5484024D87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1393309" cy="369332"/>
            <a:chOff x="0" y="242888"/>
            <a:chExt cx="1858226" cy="49212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408B0C8-95C7-4C69-A6FB-0809E4C78434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文本框 3">
              <a:extLst>
                <a:ext uri="{FF2B5EF4-FFF2-40B4-BE49-F238E27FC236}">
                  <a16:creationId xmlns:a16="http://schemas.microsoft.com/office/drawing/2014/main" id="{08D35E01-2D4F-4D5B-840A-950196DA0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51" y="242888"/>
              <a:ext cx="14808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 dirty="0">
                  <a:solidFill>
                    <a:srgbClr val="404040"/>
                  </a:solidFill>
                </a:rPr>
                <a:t>Tied VAE</a:t>
              </a:r>
              <a:endParaRPr lang="zh-CN" altLang="en-US" sz="1800" b="1" dirty="0">
                <a:solidFill>
                  <a:srgbClr val="404040"/>
                </a:solidFill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91F3D41A-D589-4A21-85D5-E5070ECCBDA4}"/>
              </a:ext>
            </a:extLst>
          </p:cNvPr>
          <p:cNvSpPr txBox="1"/>
          <p:nvPr/>
        </p:nvSpPr>
        <p:spPr>
          <a:xfrm>
            <a:off x="4461272" y="4368939"/>
            <a:ext cx="4597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ea"/>
                <a:ea typeface="+mj-ea"/>
              </a:rPr>
              <a:t>	VAE framework assume an approximate posterior that belongs a parametric family of distributions.</a:t>
            </a:r>
          </a:p>
          <a:p>
            <a:endParaRPr lang="en-US" altLang="zh-CN" dirty="0">
              <a:latin typeface="+mj-ea"/>
              <a:ea typeface="+mj-ea"/>
            </a:endParaRPr>
          </a:p>
          <a:p>
            <a:r>
              <a:rPr lang="en-US" altLang="zh-CN" dirty="0">
                <a:latin typeface="+mj-ea"/>
                <a:ea typeface="+mj-ea"/>
              </a:rPr>
              <a:t>This is an extension of the original VAE formulation, where we added the speaker factor variable </a:t>
            </a:r>
            <a:r>
              <a:rPr lang="en-US" altLang="zh-CN" dirty="0" err="1">
                <a:latin typeface="+mj-ea"/>
                <a:ea typeface="+mj-ea"/>
              </a:rPr>
              <a:t>yi</a:t>
            </a:r>
            <a:r>
              <a:rPr lang="en-US" altLang="zh-CN" dirty="0">
                <a:latin typeface="+mj-ea"/>
                <a:ea typeface="+mj-ea"/>
              </a:rPr>
              <a:t> which is tied across samples of the same speaker</a:t>
            </a:r>
            <a:endParaRPr lang="zh-CN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971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1372"/>
    </mc:Choice>
    <mc:Fallback>
      <p:transition advTm="31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椭圆 185">
            <a:extLst>
              <a:ext uri="{FF2B5EF4-FFF2-40B4-BE49-F238E27FC236}">
                <a16:creationId xmlns:a16="http://schemas.microsoft.com/office/drawing/2014/main" id="{A69EE79C-3827-4B36-A523-C38B9882B194}"/>
              </a:ext>
            </a:extLst>
          </p:cNvPr>
          <p:cNvSpPr/>
          <p:nvPr/>
        </p:nvSpPr>
        <p:spPr>
          <a:xfrm rot="247877">
            <a:off x="3854054" y="2982517"/>
            <a:ext cx="66675" cy="678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charset="0"/>
            </a:endParaRPr>
          </a:p>
        </p:txBody>
      </p:sp>
      <p:sp>
        <p:nvSpPr>
          <p:cNvPr id="187" name="椭圆 186">
            <a:extLst>
              <a:ext uri="{FF2B5EF4-FFF2-40B4-BE49-F238E27FC236}">
                <a16:creationId xmlns:a16="http://schemas.microsoft.com/office/drawing/2014/main" id="{9C217FA0-F313-428A-9B8C-68A6ACE869B7}"/>
              </a:ext>
            </a:extLst>
          </p:cNvPr>
          <p:cNvSpPr/>
          <p:nvPr/>
        </p:nvSpPr>
        <p:spPr>
          <a:xfrm rot="10800000">
            <a:off x="4090988" y="5528073"/>
            <a:ext cx="142875" cy="14406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charset="0"/>
            </a:endParaRPr>
          </a:p>
        </p:txBody>
      </p:sp>
      <p:sp>
        <p:nvSpPr>
          <p:cNvPr id="188" name="椭圆 187">
            <a:extLst>
              <a:ext uri="{FF2B5EF4-FFF2-40B4-BE49-F238E27FC236}">
                <a16:creationId xmlns:a16="http://schemas.microsoft.com/office/drawing/2014/main" id="{4CF7F452-8ED6-483E-B773-44782E7E25F7}"/>
              </a:ext>
            </a:extLst>
          </p:cNvPr>
          <p:cNvSpPr/>
          <p:nvPr/>
        </p:nvSpPr>
        <p:spPr>
          <a:xfrm rot="10800000">
            <a:off x="3806429" y="5078016"/>
            <a:ext cx="278606" cy="2797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charset="0"/>
            </a:endParaRPr>
          </a:p>
        </p:txBody>
      </p:sp>
      <p:sp>
        <p:nvSpPr>
          <p:cNvPr id="189" name="椭圆 188">
            <a:extLst>
              <a:ext uri="{FF2B5EF4-FFF2-40B4-BE49-F238E27FC236}">
                <a16:creationId xmlns:a16="http://schemas.microsoft.com/office/drawing/2014/main" id="{22E9C0E2-273E-4AB7-AD9B-99201F9E4F7C}"/>
              </a:ext>
            </a:extLst>
          </p:cNvPr>
          <p:cNvSpPr/>
          <p:nvPr/>
        </p:nvSpPr>
        <p:spPr>
          <a:xfrm rot="10800000">
            <a:off x="4012406" y="3550444"/>
            <a:ext cx="144066" cy="1428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charset="0"/>
            </a:endParaRPr>
          </a:p>
        </p:txBody>
      </p:sp>
      <p:sp>
        <p:nvSpPr>
          <p:cNvPr id="191" name="椭圆 190">
            <a:extLst>
              <a:ext uri="{FF2B5EF4-FFF2-40B4-BE49-F238E27FC236}">
                <a16:creationId xmlns:a16="http://schemas.microsoft.com/office/drawing/2014/main" id="{583B9106-A92B-4C0A-A9DB-03B8C5C6824C}"/>
              </a:ext>
            </a:extLst>
          </p:cNvPr>
          <p:cNvSpPr/>
          <p:nvPr/>
        </p:nvSpPr>
        <p:spPr>
          <a:xfrm rot="10800000">
            <a:off x="3687367" y="3111104"/>
            <a:ext cx="364331" cy="3631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charset="0"/>
            </a:endParaRPr>
          </a:p>
        </p:txBody>
      </p:sp>
      <p:sp>
        <p:nvSpPr>
          <p:cNvPr id="192" name="椭圆 191">
            <a:extLst>
              <a:ext uri="{FF2B5EF4-FFF2-40B4-BE49-F238E27FC236}">
                <a16:creationId xmlns:a16="http://schemas.microsoft.com/office/drawing/2014/main" id="{8E2C50F5-F6E0-494E-9F92-8848D18AAA27}"/>
              </a:ext>
            </a:extLst>
          </p:cNvPr>
          <p:cNvSpPr/>
          <p:nvPr/>
        </p:nvSpPr>
        <p:spPr>
          <a:xfrm rot="10800000">
            <a:off x="4005263" y="2919413"/>
            <a:ext cx="228600" cy="228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charset="0"/>
            </a:endParaRPr>
          </a:p>
        </p:txBody>
      </p:sp>
      <p:sp>
        <p:nvSpPr>
          <p:cNvPr id="193" name="椭圆 192">
            <a:extLst>
              <a:ext uri="{FF2B5EF4-FFF2-40B4-BE49-F238E27FC236}">
                <a16:creationId xmlns:a16="http://schemas.microsoft.com/office/drawing/2014/main" id="{FB84BD3B-911C-4964-8325-B9E2EAA9F0FC}"/>
              </a:ext>
            </a:extLst>
          </p:cNvPr>
          <p:cNvSpPr/>
          <p:nvPr/>
        </p:nvSpPr>
        <p:spPr>
          <a:xfrm rot="10800000">
            <a:off x="4736306" y="1819275"/>
            <a:ext cx="300038" cy="300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4" name="椭圆 193">
            <a:extLst>
              <a:ext uri="{FF2B5EF4-FFF2-40B4-BE49-F238E27FC236}">
                <a16:creationId xmlns:a16="http://schemas.microsoft.com/office/drawing/2014/main" id="{F469CF66-B06A-4766-9B07-824C92BE6DE4}"/>
              </a:ext>
            </a:extLst>
          </p:cNvPr>
          <p:cNvSpPr/>
          <p:nvPr/>
        </p:nvSpPr>
        <p:spPr>
          <a:xfrm rot="247877" flipH="1">
            <a:off x="4564856" y="5761435"/>
            <a:ext cx="72629" cy="726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charset="0"/>
            </a:endParaRPr>
          </a:p>
        </p:txBody>
      </p:sp>
      <p:sp>
        <p:nvSpPr>
          <p:cNvPr id="195" name="椭圆 194">
            <a:extLst>
              <a:ext uri="{FF2B5EF4-FFF2-40B4-BE49-F238E27FC236}">
                <a16:creationId xmlns:a16="http://schemas.microsoft.com/office/drawing/2014/main" id="{245C5DD9-7436-4015-B937-A9A036A5D711}"/>
              </a:ext>
            </a:extLst>
          </p:cNvPr>
          <p:cNvSpPr/>
          <p:nvPr/>
        </p:nvSpPr>
        <p:spPr>
          <a:xfrm rot="10800000">
            <a:off x="5086350" y="3946922"/>
            <a:ext cx="303610" cy="3036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charset="0"/>
            </a:endParaRPr>
          </a:p>
        </p:txBody>
      </p:sp>
      <p:sp>
        <p:nvSpPr>
          <p:cNvPr id="196" name="椭圆 195">
            <a:extLst>
              <a:ext uri="{FF2B5EF4-FFF2-40B4-BE49-F238E27FC236}">
                <a16:creationId xmlns:a16="http://schemas.microsoft.com/office/drawing/2014/main" id="{84998F4C-571C-4937-AEC2-74626517077A}"/>
              </a:ext>
            </a:extLst>
          </p:cNvPr>
          <p:cNvSpPr/>
          <p:nvPr/>
        </p:nvSpPr>
        <p:spPr>
          <a:xfrm rot="10800000">
            <a:off x="5236369" y="5324475"/>
            <a:ext cx="407194" cy="407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6EFD65F-CA86-42DA-A6EC-6E09E7B96F43}"/>
              </a:ext>
            </a:extLst>
          </p:cNvPr>
          <p:cNvGrpSpPr>
            <a:grpSpLocks/>
          </p:cNvGrpSpPr>
          <p:nvPr/>
        </p:nvGrpSpPr>
        <p:grpSpPr bwMode="auto">
          <a:xfrm>
            <a:off x="4397819" y="3031792"/>
            <a:ext cx="886782" cy="913160"/>
            <a:chOff x="5564925" y="2770429"/>
            <a:chExt cx="1421764" cy="1583142"/>
          </a:xfrm>
        </p:grpSpPr>
        <p:grpSp>
          <p:nvGrpSpPr>
            <p:cNvPr id="7236" name="组合 11">
              <a:extLst>
                <a:ext uri="{FF2B5EF4-FFF2-40B4-BE49-F238E27FC236}">
                  <a16:creationId xmlns:a16="http://schemas.microsoft.com/office/drawing/2014/main" id="{53F33293-D1EC-4BF2-9252-E52CA0799D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4925" y="2770429"/>
              <a:ext cx="1421764" cy="1583142"/>
              <a:chOff x="6074948" y="1504950"/>
              <a:chExt cx="1127956" cy="1255985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B676EDCA-4810-4EAD-B8D3-6B38BD4BD87C}"/>
                  </a:ext>
                </a:extLst>
              </p:cNvPr>
              <p:cNvSpPr/>
              <p:nvPr/>
            </p:nvSpPr>
            <p:spPr>
              <a:xfrm>
                <a:off x="6096000" y="1504950"/>
                <a:ext cx="1085850" cy="108574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Century Gothic" panose="020B0502020202020204" charset="0"/>
                </a:endParaRPr>
              </a:p>
            </p:txBody>
          </p:sp>
          <p:sp>
            <p:nvSpPr>
              <p:cNvPr id="7239" name="文本框 7">
                <a:extLst>
                  <a:ext uri="{FF2B5EF4-FFF2-40B4-BE49-F238E27FC236}">
                    <a16:creationId xmlns:a16="http://schemas.microsoft.com/office/drawing/2014/main" id="{542760FD-1D31-4D8B-8981-D555B51BAC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74948" y="1586210"/>
                <a:ext cx="1127956" cy="1174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495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02</a:t>
                </a:r>
                <a:endParaRPr lang="zh-CN" altLang="en-US" sz="495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82" name="图片 181">
              <a:extLst>
                <a:ext uri="{FF2B5EF4-FFF2-40B4-BE49-F238E27FC236}">
                  <a16:creationId xmlns:a16="http://schemas.microsoft.com/office/drawing/2014/main" id="{91D10485-58F6-4E36-B1E3-31BF76E5D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3447" t="18711" r="10242" b="14206"/>
            <a:stretch>
              <a:fillRect/>
            </a:stretch>
          </p:blipFill>
          <p:spPr>
            <a:xfrm rot="1293395">
              <a:off x="5652795" y="3032900"/>
              <a:ext cx="1215483" cy="1215483"/>
            </a:xfrm>
            <a:custGeom>
              <a:avLst/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8EA4ED2-7AF1-48BA-9C4F-EBF026EECEC3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2120503"/>
            <a:ext cx="882254" cy="814388"/>
            <a:chOff x="5231859" y="1684578"/>
            <a:chExt cx="1177200" cy="1085850"/>
          </a:xfrm>
        </p:grpSpPr>
        <p:grpSp>
          <p:nvGrpSpPr>
            <p:cNvPr id="7232" name="组合 10">
              <a:extLst>
                <a:ext uri="{FF2B5EF4-FFF2-40B4-BE49-F238E27FC236}">
                  <a16:creationId xmlns:a16="http://schemas.microsoft.com/office/drawing/2014/main" id="{18ED21A6-67DC-43F4-94B9-99307490B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4002" y="1684578"/>
              <a:ext cx="1085057" cy="1085850"/>
              <a:chOff x="1277143" y="1504950"/>
              <a:chExt cx="1085057" cy="1085850"/>
            </a:xfrm>
          </p:grpSpPr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E5A0A365-D22B-4713-BFE5-285C368EF712}"/>
                  </a:ext>
                </a:extLst>
              </p:cNvPr>
              <p:cNvSpPr/>
              <p:nvPr/>
            </p:nvSpPr>
            <p:spPr>
              <a:xfrm>
                <a:off x="1277143" y="1504950"/>
                <a:ext cx="1085057" cy="10858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Century Gothic" panose="020B0502020202020204" charset="0"/>
                </a:endParaRPr>
              </a:p>
            </p:txBody>
          </p:sp>
          <p:sp>
            <p:nvSpPr>
              <p:cNvPr id="7235" name="文本框 6">
                <a:extLst>
                  <a:ext uri="{FF2B5EF4-FFF2-40B4-BE49-F238E27FC236}">
                    <a16:creationId xmlns:a16="http://schemas.microsoft.com/office/drawing/2014/main" id="{2B5D48EA-ED9C-49B7-9DC4-B6069331C9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1073" y="1586210"/>
                <a:ext cx="1016407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405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01</a:t>
                </a:r>
                <a:endParaRPr lang="zh-CN" altLang="en-US" sz="405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83" name="图片 182">
              <a:extLst>
                <a:ext uri="{FF2B5EF4-FFF2-40B4-BE49-F238E27FC236}">
                  <a16:creationId xmlns:a16="http://schemas.microsoft.com/office/drawing/2014/main" id="{6D50C06F-A9F0-4BC7-8E4F-96BEED0F1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3447" t="18711" r="10242" b="14206"/>
            <a:stretch>
              <a:fillRect/>
            </a:stretch>
          </p:blipFill>
          <p:spPr>
            <a:xfrm rot="19343822">
              <a:off x="5231859" y="1742018"/>
              <a:ext cx="1019877" cy="1019877"/>
            </a:xfrm>
            <a:custGeom>
              <a:avLst/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04C9B36-7ECD-4E67-85C9-B14CFF6D4DDA}"/>
              </a:ext>
            </a:extLst>
          </p:cNvPr>
          <p:cNvGrpSpPr>
            <a:grpSpLocks/>
          </p:cNvGrpSpPr>
          <p:nvPr/>
        </p:nvGrpSpPr>
        <p:grpSpPr bwMode="auto">
          <a:xfrm>
            <a:off x="3860559" y="4002235"/>
            <a:ext cx="1033463" cy="951310"/>
            <a:chOff x="4905512" y="3916438"/>
            <a:chExt cx="1531210" cy="1531210"/>
          </a:xfrm>
        </p:grpSpPr>
        <p:grpSp>
          <p:nvGrpSpPr>
            <p:cNvPr id="7228" name="组合 13">
              <a:extLst>
                <a:ext uri="{FF2B5EF4-FFF2-40B4-BE49-F238E27FC236}">
                  <a16:creationId xmlns:a16="http://schemas.microsoft.com/office/drawing/2014/main" id="{A47872B3-7ABB-4A26-ADA4-A7EECFB199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5512" y="3916438"/>
              <a:ext cx="1531210" cy="1531210"/>
              <a:chOff x="1276350" y="4991100"/>
              <a:chExt cx="1085850" cy="1085850"/>
            </a:xfrm>
          </p:grpSpPr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4C619FA5-5BB7-43B2-939D-6B9D98C71657}"/>
                  </a:ext>
                </a:extLst>
              </p:cNvPr>
              <p:cNvSpPr/>
              <p:nvPr/>
            </p:nvSpPr>
            <p:spPr>
              <a:xfrm>
                <a:off x="1276350" y="4991100"/>
                <a:ext cx="1085850" cy="108585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50">
                  <a:latin typeface="Century Gothic" panose="020B0502020202020204" charset="0"/>
                </a:endParaRPr>
              </a:p>
            </p:txBody>
          </p:sp>
          <p:sp>
            <p:nvSpPr>
              <p:cNvPr id="7231" name="文本框 8">
                <a:extLst>
                  <a:ext uri="{FF2B5EF4-FFF2-40B4-BE49-F238E27FC236}">
                    <a16:creationId xmlns:a16="http://schemas.microsoft.com/office/drawing/2014/main" id="{0D42EA52-FA40-4EC6-B09F-9765016523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1809" y="5081101"/>
                <a:ext cx="867732" cy="895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45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03</a:t>
                </a:r>
                <a:endParaRPr lang="zh-CN" altLang="en-US" sz="45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84" name="图片 183">
              <a:extLst>
                <a:ext uri="{FF2B5EF4-FFF2-40B4-BE49-F238E27FC236}">
                  <a16:creationId xmlns:a16="http://schemas.microsoft.com/office/drawing/2014/main" id="{50C17110-AD94-4753-A429-44CFA89E6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3447" t="18711" r="10242" b="14206"/>
            <a:stretch>
              <a:fillRect/>
            </a:stretch>
          </p:blipFill>
          <p:spPr>
            <a:xfrm rot="19161339">
              <a:off x="4923632" y="4154443"/>
              <a:ext cx="1152845" cy="1152845"/>
            </a:xfrm>
            <a:custGeom>
              <a:avLst/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sp>
        <p:nvSpPr>
          <p:cNvPr id="198" name="椭圆 197">
            <a:extLst>
              <a:ext uri="{FF2B5EF4-FFF2-40B4-BE49-F238E27FC236}">
                <a16:creationId xmlns:a16="http://schemas.microsoft.com/office/drawing/2014/main" id="{7AA49E12-4ABE-471D-BC18-5E359EECAD9A}"/>
              </a:ext>
            </a:extLst>
          </p:cNvPr>
          <p:cNvSpPr/>
          <p:nvPr/>
        </p:nvSpPr>
        <p:spPr>
          <a:xfrm rot="10800000">
            <a:off x="4613672" y="4233863"/>
            <a:ext cx="175022" cy="1750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charset="0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F8079EB-489C-4C53-93A2-269A788177ED}"/>
              </a:ext>
            </a:extLst>
          </p:cNvPr>
          <p:cNvGrpSpPr>
            <a:grpSpLocks/>
          </p:cNvGrpSpPr>
          <p:nvPr/>
        </p:nvGrpSpPr>
        <p:grpSpPr bwMode="auto">
          <a:xfrm>
            <a:off x="-257472" y="2065201"/>
            <a:ext cx="9401472" cy="3208738"/>
            <a:chOff x="-226759" y="1764793"/>
            <a:chExt cx="12535040" cy="4278695"/>
          </a:xfrm>
        </p:grpSpPr>
        <p:grpSp>
          <p:nvGrpSpPr>
            <p:cNvPr id="7204" name="组合 213">
              <a:extLst>
                <a:ext uri="{FF2B5EF4-FFF2-40B4-BE49-F238E27FC236}">
                  <a16:creationId xmlns:a16="http://schemas.microsoft.com/office/drawing/2014/main" id="{20F3C040-2DF1-4476-91AF-0730B9FF0D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8800" y="1764793"/>
              <a:ext cx="5214831" cy="841941"/>
              <a:chOff x="-18800" y="1764793"/>
              <a:chExt cx="5214831" cy="841941"/>
            </a:xfrm>
          </p:grpSpPr>
          <p:cxnSp>
            <p:nvCxnSpPr>
              <p:cNvPr id="209" name="直接连接符 208">
                <a:extLst>
                  <a:ext uri="{FF2B5EF4-FFF2-40B4-BE49-F238E27FC236}">
                    <a16:creationId xmlns:a16="http://schemas.microsoft.com/office/drawing/2014/main" id="{F0E70CDF-781F-460A-B061-D17553610639}"/>
                  </a:ext>
                </a:extLst>
              </p:cNvPr>
              <p:cNvCxnSpPr/>
              <p:nvPr/>
            </p:nvCxnSpPr>
            <p:spPr>
              <a:xfrm>
                <a:off x="411404" y="2207745"/>
                <a:ext cx="476716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1" name="文本框 210">
                <a:extLst>
                  <a:ext uri="{FF2B5EF4-FFF2-40B4-BE49-F238E27FC236}">
                    <a16:creationId xmlns:a16="http://schemas.microsoft.com/office/drawing/2014/main" id="{D598B63F-FA27-42E4-B771-60E15A44D8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2439" y="1764793"/>
                <a:ext cx="3224856" cy="492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VAE</a:t>
                </a:r>
                <a:endParaRPr lang="zh-CN" altLang="en-US" sz="18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22" name="文本框 211">
                <a:extLst>
                  <a:ext uri="{FF2B5EF4-FFF2-40B4-BE49-F238E27FC236}">
                    <a16:creationId xmlns:a16="http://schemas.microsoft.com/office/drawing/2014/main" id="{EBD4F83E-8454-4F59-B637-A27AA4796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8800" y="1856890"/>
                <a:ext cx="2908239" cy="400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350" dirty="0">
                  <a:solidFill>
                    <a:srgbClr val="7F7F7F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23" name="文本框 212">
                <a:extLst>
                  <a:ext uri="{FF2B5EF4-FFF2-40B4-BE49-F238E27FC236}">
                    <a16:creationId xmlns:a16="http://schemas.microsoft.com/office/drawing/2014/main" id="{7C28BD6F-B068-4075-8313-AF83F853B3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480" y="2268150"/>
                <a:ext cx="4819551" cy="338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050" dirty="0">
                  <a:solidFill>
                    <a:srgbClr val="7F7F7F"/>
                  </a:solidFill>
                </a:endParaRPr>
              </a:p>
            </p:txBody>
          </p:sp>
        </p:grpSp>
        <p:grpSp>
          <p:nvGrpSpPr>
            <p:cNvPr id="7205" name="组合 214">
              <a:extLst>
                <a:ext uri="{FF2B5EF4-FFF2-40B4-BE49-F238E27FC236}">
                  <a16:creationId xmlns:a16="http://schemas.microsoft.com/office/drawing/2014/main" id="{AF28843C-B110-4D4E-854E-C376A12580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26759" y="3968766"/>
              <a:ext cx="5699825" cy="1508633"/>
              <a:chOff x="34102" y="1830453"/>
              <a:chExt cx="5699825" cy="1508633"/>
            </a:xfrm>
          </p:grpSpPr>
          <p:cxnSp>
            <p:nvCxnSpPr>
              <p:cNvPr id="216" name="直接连接符 215">
                <a:extLst>
                  <a:ext uri="{FF2B5EF4-FFF2-40B4-BE49-F238E27FC236}">
                    <a16:creationId xmlns:a16="http://schemas.microsoft.com/office/drawing/2014/main" id="{CA3BC9E5-039B-4951-A24E-A0F06FAD9791}"/>
                  </a:ext>
                </a:extLst>
              </p:cNvPr>
              <p:cNvCxnSpPr/>
              <p:nvPr/>
            </p:nvCxnSpPr>
            <p:spPr>
              <a:xfrm>
                <a:off x="966763" y="3287592"/>
                <a:ext cx="476716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17" name="文本框 216">
                <a:extLst>
                  <a:ext uri="{FF2B5EF4-FFF2-40B4-BE49-F238E27FC236}">
                    <a16:creationId xmlns:a16="http://schemas.microsoft.com/office/drawing/2014/main" id="{EA7E23F3-1CB5-4518-AD98-AA0D17C49C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7503" y="2846600"/>
                <a:ext cx="2907516" cy="492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Tied VAE for SRE</a:t>
                </a:r>
                <a:endParaRPr lang="zh-CN" altLang="en-US" sz="18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18" name="文本框 217">
                <a:extLst>
                  <a:ext uri="{FF2B5EF4-FFF2-40B4-BE49-F238E27FC236}">
                    <a16:creationId xmlns:a16="http://schemas.microsoft.com/office/drawing/2014/main" id="{8F9402F0-53F6-42BE-BD46-70CE311DED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02" y="1830453"/>
                <a:ext cx="2906652" cy="400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350" dirty="0">
                  <a:solidFill>
                    <a:srgbClr val="7F7F7F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19" name="文本框 218">
                <a:extLst>
                  <a:ext uri="{FF2B5EF4-FFF2-40B4-BE49-F238E27FC236}">
                    <a16:creationId xmlns:a16="http://schemas.microsoft.com/office/drawing/2014/main" id="{D3A1B1EC-A0E7-48EA-B02B-1190A5D6A4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408" y="2267121"/>
                <a:ext cx="4819551" cy="338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050" dirty="0">
                  <a:solidFill>
                    <a:srgbClr val="7F7F7F"/>
                  </a:solidFill>
                </a:endParaRPr>
              </a:p>
            </p:txBody>
          </p:sp>
        </p:grpSp>
        <p:grpSp>
          <p:nvGrpSpPr>
            <p:cNvPr id="7206" name="组合 219">
              <a:extLst>
                <a:ext uri="{FF2B5EF4-FFF2-40B4-BE49-F238E27FC236}">
                  <a16:creationId xmlns:a16="http://schemas.microsoft.com/office/drawing/2014/main" id="{3A164D1D-ACDD-4CA2-B84D-A1FFB4E185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2731" y="3448274"/>
              <a:ext cx="5275550" cy="492486"/>
              <a:chOff x="299724" y="2184759"/>
              <a:chExt cx="5275550" cy="492486"/>
            </a:xfrm>
          </p:grpSpPr>
          <p:cxnSp>
            <p:nvCxnSpPr>
              <p:cNvPr id="221" name="直接连接符 220">
                <a:extLst>
                  <a:ext uri="{FF2B5EF4-FFF2-40B4-BE49-F238E27FC236}">
                    <a16:creationId xmlns:a16="http://schemas.microsoft.com/office/drawing/2014/main" id="{EF0D95E3-C30C-496A-AC06-B23F5CEBF5D4}"/>
                  </a:ext>
                </a:extLst>
              </p:cNvPr>
              <p:cNvCxnSpPr/>
              <p:nvPr/>
            </p:nvCxnSpPr>
            <p:spPr>
              <a:xfrm>
                <a:off x="410847" y="2206403"/>
                <a:ext cx="4767165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13" name="文本框 221">
                <a:extLst>
                  <a:ext uri="{FF2B5EF4-FFF2-40B4-BE49-F238E27FC236}">
                    <a16:creationId xmlns:a16="http://schemas.microsoft.com/office/drawing/2014/main" id="{62FA41E7-176B-44A3-A242-CDD8923A2F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831" y="2184759"/>
                <a:ext cx="5203443" cy="492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My code and Some  Experiments</a:t>
                </a:r>
                <a:endParaRPr lang="zh-CN" altLang="en-US" sz="18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15" name="文本框 223">
                <a:extLst>
                  <a:ext uri="{FF2B5EF4-FFF2-40B4-BE49-F238E27FC236}">
                    <a16:creationId xmlns:a16="http://schemas.microsoft.com/office/drawing/2014/main" id="{76556107-FFE4-4D14-A85E-7BB51374F9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724" y="2235241"/>
                <a:ext cx="4819551" cy="338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050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7210" name="文本框 227">
              <a:extLst>
                <a:ext uri="{FF2B5EF4-FFF2-40B4-BE49-F238E27FC236}">
                  <a16:creationId xmlns:a16="http://schemas.microsoft.com/office/drawing/2014/main" id="{63082FCA-53BC-430D-81E2-3956B0A27F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276" y="5643343"/>
              <a:ext cx="2911486" cy="40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50" dirty="0">
                <a:solidFill>
                  <a:srgbClr val="7F7F7F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30" name="椭圆 229">
            <a:extLst>
              <a:ext uri="{FF2B5EF4-FFF2-40B4-BE49-F238E27FC236}">
                <a16:creationId xmlns:a16="http://schemas.microsoft.com/office/drawing/2014/main" id="{0E1FA82A-AE54-4BE6-9095-E5BEA353E494}"/>
              </a:ext>
            </a:extLst>
          </p:cNvPr>
          <p:cNvSpPr/>
          <p:nvPr/>
        </p:nvSpPr>
        <p:spPr>
          <a:xfrm rot="10800000">
            <a:off x="5141119" y="2558654"/>
            <a:ext cx="182166" cy="18216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charset="0"/>
            </a:endParaRPr>
          </a:p>
        </p:txBody>
      </p:sp>
      <p:sp>
        <p:nvSpPr>
          <p:cNvPr id="231" name="椭圆 230">
            <a:extLst>
              <a:ext uri="{FF2B5EF4-FFF2-40B4-BE49-F238E27FC236}">
                <a16:creationId xmlns:a16="http://schemas.microsoft.com/office/drawing/2014/main" id="{EAC94A3F-DBAF-470D-8951-6B275926F670}"/>
              </a:ext>
            </a:extLst>
          </p:cNvPr>
          <p:cNvSpPr/>
          <p:nvPr/>
        </p:nvSpPr>
        <p:spPr>
          <a:xfrm rot="10800000">
            <a:off x="4880372" y="2326482"/>
            <a:ext cx="141684" cy="1416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charset="0"/>
            </a:endParaRPr>
          </a:p>
        </p:txBody>
      </p:sp>
      <p:sp>
        <p:nvSpPr>
          <p:cNvPr id="232" name="椭圆 231">
            <a:extLst>
              <a:ext uri="{FF2B5EF4-FFF2-40B4-BE49-F238E27FC236}">
                <a16:creationId xmlns:a16="http://schemas.microsoft.com/office/drawing/2014/main" id="{699017F3-0548-48EF-83AE-42E7EAA2CF80}"/>
              </a:ext>
            </a:extLst>
          </p:cNvPr>
          <p:cNvSpPr/>
          <p:nvPr/>
        </p:nvSpPr>
        <p:spPr>
          <a:xfrm rot="10800000">
            <a:off x="4904185" y="2583656"/>
            <a:ext cx="114300" cy="114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charset="0"/>
            </a:endParaRPr>
          </a:p>
        </p:txBody>
      </p:sp>
      <p:sp>
        <p:nvSpPr>
          <p:cNvPr id="233" name="椭圆 232">
            <a:extLst>
              <a:ext uri="{FF2B5EF4-FFF2-40B4-BE49-F238E27FC236}">
                <a16:creationId xmlns:a16="http://schemas.microsoft.com/office/drawing/2014/main" id="{0CE8E6FB-6A0F-42B3-AB56-B300D1B9A476}"/>
              </a:ext>
            </a:extLst>
          </p:cNvPr>
          <p:cNvSpPr/>
          <p:nvPr/>
        </p:nvSpPr>
        <p:spPr>
          <a:xfrm rot="10800000">
            <a:off x="5300663" y="4469606"/>
            <a:ext cx="114300" cy="1154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D9BE683-BBE4-4D6D-8BE7-6EF7D2130DCF}"/>
              </a:ext>
            </a:extLst>
          </p:cNvPr>
          <p:cNvGrpSpPr>
            <a:grpSpLocks/>
          </p:cNvGrpSpPr>
          <p:nvPr/>
        </p:nvGrpSpPr>
        <p:grpSpPr bwMode="auto">
          <a:xfrm>
            <a:off x="3679031" y="14287"/>
            <a:ext cx="1757363" cy="1757362"/>
            <a:chOff x="4905189" y="-1123733"/>
            <a:chExt cx="2342574" cy="2342574"/>
          </a:xfrm>
        </p:grpSpPr>
        <p:sp>
          <p:nvSpPr>
            <p:cNvPr id="202" name="任意多边形 201">
              <a:extLst>
                <a:ext uri="{FF2B5EF4-FFF2-40B4-BE49-F238E27FC236}">
                  <a16:creationId xmlns:a16="http://schemas.microsoft.com/office/drawing/2014/main" id="{E0269687-1BB1-435D-A888-E63A14A71DFD}"/>
                </a:ext>
              </a:extLst>
            </p:cNvPr>
            <p:cNvSpPr/>
            <p:nvPr/>
          </p:nvSpPr>
          <p:spPr>
            <a:xfrm rot="13500000" flipH="1">
              <a:off x="4905189" y="-1123733"/>
              <a:ext cx="2342574" cy="2342574"/>
            </a:xfrm>
            <a:custGeom>
              <a:avLst/>
              <a:gdLst>
                <a:gd name="connsiteX0" fmla="*/ 0 w 2342574"/>
                <a:gd name="connsiteY0" fmla="*/ 116757 h 2342574"/>
                <a:gd name="connsiteX1" fmla="*/ 2225818 w 2342574"/>
                <a:gd name="connsiteY1" fmla="*/ 2342574 h 2342574"/>
                <a:gd name="connsiteX2" fmla="*/ 2307225 w 2342574"/>
                <a:gd name="connsiteY2" fmla="*/ 2080322 h 2342574"/>
                <a:gd name="connsiteX3" fmla="*/ 2342574 w 2342574"/>
                <a:gd name="connsiteY3" fmla="*/ 1729671 h 2342574"/>
                <a:gd name="connsiteX4" fmla="*/ 2206215 w 2342574"/>
                <a:gd name="connsiteY4" fmla="*/ 180329 h 2342574"/>
                <a:gd name="connsiteX5" fmla="*/ 2233153 w 2342574"/>
                <a:gd name="connsiteY5" fmla="*/ 119650 h 2342574"/>
                <a:gd name="connsiteX6" fmla="*/ 2259713 w 2342574"/>
                <a:gd name="connsiteY6" fmla="*/ 93089 h 2342574"/>
                <a:gd name="connsiteX7" fmla="*/ 2241319 w 2342574"/>
                <a:gd name="connsiteY7" fmla="*/ 101255 h 2342574"/>
                <a:gd name="connsiteX8" fmla="*/ 2249485 w 2342574"/>
                <a:gd name="connsiteY8" fmla="*/ 82861 h 2342574"/>
                <a:gd name="connsiteX9" fmla="*/ 2222925 w 2342574"/>
                <a:gd name="connsiteY9" fmla="*/ 109421 h 2342574"/>
                <a:gd name="connsiteX10" fmla="*/ 2162245 w 2342574"/>
                <a:gd name="connsiteY10" fmla="*/ 136359 h 2342574"/>
                <a:gd name="connsiteX11" fmla="*/ 612904 w 2342574"/>
                <a:gd name="connsiteY11" fmla="*/ 0 h 2342574"/>
                <a:gd name="connsiteX12" fmla="*/ 262254 w 2342574"/>
                <a:gd name="connsiteY12" fmla="*/ 35349 h 234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2574" h="2342574">
                  <a:moveTo>
                    <a:pt x="0" y="116757"/>
                  </a:moveTo>
                  <a:lnTo>
                    <a:pt x="2225818" y="2342574"/>
                  </a:lnTo>
                  <a:lnTo>
                    <a:pt x="2307225" y="2080322"/>
                  </a:lnTo>
                  <a:cubicBezTo>
                    <a:pt x="2330403" y="1967058"/>
                    <a:pt x="2342574" y="1849786"/>
                    <a:pt x="2342574" y="1729671"/>
                  </a:cubicBezTo>
                  <a:cubicBezTo>
                    <a:pt x="2342574" y="1185952"/>
                    <a:pt x="2024401" y="669505"/>
                    <a:pt x="2206215" y="180329"/>
                  </a:cubicBezTo>
                  <a:lnTo>
                    <a:pt x="2233153" y="119650"/>
                  </a:lnTo>
                  <a:lnTo>
                    <a:pt x="2259713" y="93089"/>
                  </a:lnTo>
                  <a:lnTo>
                    <a:pt x="2241319" y="101255"/>
                  </a:lnTo>
                  <a:lnTo>
                    <a:pt x="2249485" y="82861"/>
                  </a:lnTo>
                  <a:lnTo>
                    <a:pt x="2222925" y="109421"/>
                  </a:lnTo>
                  <a:lnTo>
                    <a:pt x="2162245" y="136359"/>
                  </a:lnTo>
                  <a:cubicBezTo>
                    <a:pt x="1673070" y="318173"/>
                    <a:pt x="1156623" y="0"/>
                    <a:pt x="612904" y="0"/>
                  </a:cubicBezTo>
                  <a:cubicBezTo>
                    <a:pt x="492789" y="0"/>
                    <a:pt x="375517" y="12172"/>
                    <a:pt x="262254" y="353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7199" name="组合 206">
              <a:extLst>
                <a:ext uri="{FF2B5EF4-FFF2-40B4-BE49-F238E27FC236}">
                  <a16:creationId xmlns:a16="http://schemas.microsoft.com/office/drawing/2014/main" id="{45B9E3A4-DF8A-4083-A45A-6510220EF0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2897" y="-75988"/>
              <a:ext cx="1187158" cy="1068071"/>
              <a:chOff x="5437886" y="14100"/>
              <a:chExt cx="1187158" cy="1068071"/>
            </a:xfrm>
          </p:grpSpPr>
          <p:sp>
            <p:nvSpPr>
              <p:cNvPr id="7201" name="文本框 202">
                <a:extLst>
                  <a:ext uri="{FF2B5EF4-FFF2-40B4-BE49-F238E27FC236}">
                    <a16:creationId xmlns:a16="http://schemas.microsoft.com/office/drawing/2014/main" id="{8F800B34-96EE-4D92-824A-10E0794830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08341" y="14100"/>
                <a:ext cx="246247" cy="800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3300">
                  <a:solidFill>
                    <a:schemeClr val="bg1"/>
                  </a:solidFill>
                  <a:latin typeface="方正清刻本悦宋简体" pitchFamily="2" charset="-122"/>
                  <a:ea typeface="方正清刻本悦宋简体" pitchFamily="2" charset="-122"/>
                </a:endParaRPr>
              </a:p>
            </p:txBody>
          </p:sp>
          <p:cxnSp>
            <p:nvCxnSpPr>
              <p:cNvPr id="205" name="直接连接符 204">
                <a:extLst>
                  <a:ext uri="{FF2B5EF4-FFF2-40B4-BE49-F238E27FC236}">
                    <a16:creationId xmlns:a16="http://schemas.microsoft.com/office/drawing/2014/main" id="{7F96CB89-C862-4D80-83DD-8C686775425D}"/>
                  </a:ext>
                </a:extLst>
              </p:cNvPr>
              <p:cNvCxnSpPr/>
              <p:nvPr/>
            </p:nvCxnSpPr>
            <p:spPr>
              <a:xfrm>
                <a:off x="5437886" y="723286"/>
                <a:ext cx="1187158" cy="0"/>
              </a:xfrm>
              <a:prstGeom prst="line">
                <a:avLst/>
              </a:prstGeom>
              <a:ln>
                <a:solidFill>
                  <a:schemeClr val="bg1">
                    <a:alpha val="5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03" name="文本框 205">
                <a:extLst>
                  <a:ext uri="{FF2B5EF4-FFF2-40B4-BE49-F238E27FC236}">
                    <a16:creationId xmlns:a16="http://schemas.microsoft.com/office/drawing/2014/main" id="{7F33E3D0-649D-41B9-AFE6-DE46AEAFD5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08341" y="743699"/>
                <a:ext cx="246247" cy="338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05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A2B1820-7925-44F3-A503-F57C4ECD0902}"/>
              </a:ext>
            </a:extLst>
          </p:cNvPr>
          <p:cNvSpPr txBox="1"/>
          <p:nvPr/>
        </p:nvSpPr>
        <p:spPr>
          <a:xfrm>
            <a:off x="4095247" y="1048260"/>
            <a:ext cx="1005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Content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6480"/>
    </mc:Choice>
    <mc:Fallback>
      <p:transition advTm="16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6" presetClass="entr" presetSubtype="37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7" grpId="0" animBg="1"/>
      <p:bldP spid="188" grpId="0" animBg="1"/>
      <p:bldP spid="189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8" grpId="0" animBg="1"/>
      <p:bldP spid="230" grpId="0" animBg="1"/>
      <p:bldP spid="231" grpId="0" animBg="1"/>
      <p:bldP spid="232" grpId="0" animBg="1"/>
      <p:bldP spid="2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灯片编号占位符 69">
            <a:extLst>
              <a:ext uri="{FF2B5EF4-FFF2-40B4-BE49-F238E27FC236}">
                <a16:creationId xmlns:a16="http://schemas.microsoft.com/office/drawing/2014/main" id="{92A8C372-8E7E-48F6-A41F-1BD428301C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51057" y="5393532"/>
            <a:ext cx="279797" cy="2738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Tx/>
              <a:defRPr/>
            </a:pPr>
            <a:fld id="{ED95B513-9539-41EF-A36A-B5E4A4CE9EEF}" type="slidenum"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pPr eaLnBrk="1" hangingPunct="1">
                <a:buClrTx/>
                <a:defRPr/>
              </a:pPr>
              <a:t>20</a:t>
            </a:fld>
            <a:endParaRPr lang="zh-CN" altLang="en-US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2E93F39-7705-4BF0-8B92-EC0C819B40CA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485960" cy="369332"/>
            <a:chOff x="0" y="242888"/>
            <a:chExt cx="648115" cy="49212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006B63E-47A6-4B2B-BDFC-0B738213ED4F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文本框 18">
              <a:extLst>
                <a:ext uri="{FF2B5EF4-FFF2-40B4-BE49-F238E27FC236}">
                  <a16:creationId xmlns:a16="http://schemas.microsoft.com/office/drawing/2014/main" id="{0E05F299-DEAE-42BB-9CB5-568DA4EDB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743" y="242888"/>
              <a:ext cx="246372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96FCA03-C609-4207-93F2-1C5484024D87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1393309" cy="369332"/>
            <a:chOff x="0" y="242888"/>
            <a:chExt cx="1858226" cy="49212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408B0C8-95C7-4C69-A6FB-0809E4C78434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文本框 3">
              <a:extLst>
                <a:ext uri="{FF2B5EF4-FFF2-40B4-BE49-F238E27FC236}">
                  <a16:creationId xmlns:a16="http://schemas.microsoft.com/office/drawing/2014/main" id="{08D35E01-2D4F-4D5B-840A-950196DA0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51" y="242888"/>
              <a:ext cx="14808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 dirty="0">
                  <a:solidFill>
                    <a:srgbClr val="404040"/>
                  </a:solidFill>
                </a:rPr>
                <a:t>Tied VAE</a:t>
              </a:r>
              <a:endParaRPr lang="zh-CN" altLang="en-US" sz="1800" b="1" dirty="0">
                <a:solidFill>
                  <a:srgbClr val="404040"/>
                </a:solidFill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324341CC-1E75-4129-BA72-679A4FC09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86" y="1408748"/>
            <a:ext cx="6771428" cy="5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5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1372"/>
    </mc:Choice>
    <mc:Fallback>
      <p:transition advTm="31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9" name="矩形 61">
            <a:extLst>
              <a:ext uri="{FF2B5EF4-FFF2-40B4-BE49-F238E27FC236}">
                <a16:creationId xmlns:a16="http://schemas.microsoft.com/office/drawing/2014/main" id="{0674666F-FCDF-425E-A850-D476A140A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711846"/>
            <a:ext cx="8001000" cy="336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/>
              <a:t>[0] </a:t>
            </a:r>
            <a:r>
              <a:rPr lang="en-US" altLang="zh-CN" sz="1800" dirty="0">
                <a:hlinkClick r:id="rId3"/>
              </a:rPr>
              <a:t>https://www.jeremyjordan.me/autoencoders/</a:t>
            </a:r>
            <a:endParaRPr lang="en-US" altLang="zh-CN" sz="1800" dirty="0"/>
          </a:p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/>
              <a:t>[1] </a:t>
            </a:r>
            <a:r>
              <a:rPr lang="en-US" altLang="zh-CN" sz="1800" dirty="0">
                <a:hlinkClick r:id="rId4"/>
              </a:rPr>
              <a:t>https://www.jeremyjordan.me/variational-autoencoders/</a:t>
            </a:r>
            <a:endParaRPr lang="en-US" altLang="zh-CN" sz="1800" dirty="0"/>
          </a:p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/>
              <a:t>[2] </a:t>
            </a:r>
            <a:r>
              <a:rPr lang="en-US" altLang="zh-CN" sz="1800" dirty="0">
                <a:hlinkClick r:id="rId5"/>
              </a:rPr>
              <a:t>https://arxiv.org/pdf/1606.05908.pdf</a:t>
            </a:r>
            <a:endParaRPr lang="en-US" altLang="zh-CN" sz="1800" dirty="0"/>
          </a:p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/>
              <a:t>[3] </a:t>
            </a:r>
            <a:r>
              <a:rPr lang="en-US" altLang="zh-CN" sz="1800" dirty="0">
                <a:hlinkClick r:id="rId6"/>
              </a:rPr>
              <a:t>https://arxiv.org/pdf/1312.6114.pdf</a:t>
            </a:r>
            <a:endParaRPr lang="en-US" altLang="zh-CN" sz="1800" dirty="0"/>
          </a:p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1800" dirty="0"/>
          </a:p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/>
              <a:t>…………..</a:t>
            </a:r>
          </a:p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1800" dirty="0"/>
          </a:p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1800" dirty="0"/>
          </a:p>
        </p:txBody>
      </p:sp>
      <p:sp>
        <p:nvSpPr>
          <p:cNvPr id="8219" name="灯片编号占位符 69">
            <a:extLst>
              <a:ext uri="{FF2B5EF4-FFF2-40B4-BE49-F238E27FC236}">
                <a16:creationId xmlns:a16="http://schemas.microsoft.com/office/drawing/2014/main" id="{92A8C372-8E7E-48F6-A41F-1BD428301C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51057" y="5393532"/>
            <a:ext cx="279797" cy="2738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Tx/>
              <a:defRPr/>
            </a:pPr>
            <a:fld id="{ED95B513-9539-41EF-A36A-B5E4A4CE9EEF}" type="slidenum"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pPr eaLnBrk="1" hangingPunct="1">
                <a:buClrTx/>
                <a:defRPr/>
              </a:pPr>
              <a:t>21</a:t>
            </a:fld>
            <a:endParaRPr lang="zh-CN" altLang="en-US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2E93F39-7705-4BF0-8B92-EC0C819B40CA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485960" cy="369332"/>
            <a:chOff x="0" y="242888"/>
            <a:chExt cx="648115" cy="49212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006B63E-47A6-4B2B-BDFC-0B738213ED4F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文本框 18">
              <a:extLst>
                <a:ext uri="{FF2B5EF4-FFF2-40B4-BE49-F238E27FC236}">
                  <a16:creationId xmlns:a16="http://schemas.microsoft.com/office/drawing/2014/main" id="{0E05F299-DEAE-42BB-9CB5-568DA4EDB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743" y="242888"/>
              <a:ext cx="246372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96FCA03-C609-4207-93F2-1C5484024D87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1440373" cy="369332"/>
            <a:chOff x="0" y="242888"/>
            <a:chExt cx="1920995" cy="49212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408B0C8-95C7-4C69-A6FB-0809E4C78434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文本框 3">
              <a:extLst>
                <a:ext uri="{FF2B5EF4-FFF2-40B4-BE49-F238E27FC236}">
                  <a16:creationId xmlns:a16="http://schemas.microsoft.com/office/drawing/2014/main" id="{08D35E01-2D4F-4D5B-840A-950196DA0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51" y="242888"/>
              <a:ext cx="1543644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 dirty="0">
                  <a:solidFill>
                    <a:srgbClr val="404040"/>
                  </a:solidFill>
                </a:rPr>
                <a:t>reference</a:t>
              </a:r>
              <a:endParaRPr lang="zh-CN" altLang="en-US" sz="1800" b="1" dirty="0">
                <a:solidFill>
                  <a:srgbClr val="40404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63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1372"/>
    </mc:Choice>
    <mc:Fallback>
      <p:transition advTm="31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椭圆 85">
            <a:extLst>
              <a:ext uri="{FF2B5EF4-FFF2-40B4-BE49-F238E27FC236}">
                <a16:creationId xmlns:a16="http://schemas.microsoft.com/office/drawing/2014/main" id="{AF031C42-748B-4000-B924-2BFE11F10E8F}"/>
              </a:ext>
            </a:extLst>
          </p:cNvPr>
          <p:cNvSpPr/>
          <p:nvPr/>
        </p:nvSpPr>
        <p:spPr>
          <a:xfrm rot="11047877" flipV="1">
            <a:off x="6231732" y="5147072"/>
            <a:ext cx="132160" cy="1321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E90524A7-34A9-4F5D-95DD-0ED9C3CAD002}"/>
              </a:ext>
            </a:extLst>
          </p:cNvPr>
          <p:cNvSpPr/>
          <p:nvPr/>
        </p:nvSpPr>
        <p:spPr>
          <a:xfrm rot="11047877">
            <a:off x="2918223" y="4783932"/>
            <a:ext cx="92869" cy="928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AB186134-8E40-4E06-8067-81895FAD94C0}"/>
              </a:ext>
            </a:extLst>
          </p:cNvPr>
          <p:cNvSpPr/>
          <p:nvPr/>
        </p:nvSpPr>
        <p:spPr>
          <a:xfrm rot="11047877">
            <a:off x="3220641" y="5898357"/>
            <a:ext cx="92869" cy="928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2C7AD519-944B-4710-B281-CF01D8AFABD9}"/>
              </a:ext>
            </a:extLst>
          </p:cNvPr>
          <p:cNvSpPr/>
          <p:nvPr/>
        </p:nvSpPr>
        <p:spPr>
          <a:xfrm rot="11047877">
            <a:off x="6619875" y="5262563"/>
            <a:ext cx="95250" cy="95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D57043C5-8E62-4141-A5F3-AB6CB2C08B9B}"/>
              </a:ext>
            </a:extLst>
          </p:cNvPr>
          <p:cNvSpPr/>
          <p:nvPr/>
        </p:nvSpPr>
        <p:spPr>
          <a:xfrm rot="11047877">
            <a:off x="5308998" y="5699523"/>
            <a:ext cx="339328" cy="3393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539619E6-9DE8-45FB-A966-0F5D15875C06}"/>
              </a:ext>
            </a:extLst>
          </p:cNvPr>
          <p:cNvSpPr/>
          <p:nvPr/>
        </p:nvSpPr>
        <p:spPr>
          <a:xfrm rot="11047877" flipH="1">
            <a:off x="6543675" y="4214813"/>
            <a:ext cx="103585" cy="1035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EA49491F-7F5A-487F-BBE6-E19C2A2A0916}"/>
              </a:ext>
            </a:extLst>
          </p:cNvPr>
          <p:cNvSpPr/>
          <p:nvPr/>
        </p:nvSpPr>
        <p:spPr>
          <a:xfrm rot="11047877" flipH="1">
            <a:off x="3674269" y="5729288"/>
            <a:ext cx="104775" cy="1035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CBC7005A-5082-4516-8302-6628D1A2872A}"/>
              </a:ext>
            </a:extLst>
          </p:cNvPr>
          <p:cNvSpPr/>
          <p:nvPr/>
        </p:nvSpPr>
        <p:spPr>
          <a:xfrm rot="11047877" flipH="1">
            <a:off x="5997179" y="4037410"/>
            <a:ext cx="316706" cy="3167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BED43A04-7445-4BBF-B990-D4FBFE9E0522}"/>
              </a:ext>
            </a:extLst>
          </p:cNvPr>
          <p:cNvSpPr/>
          <p:nvPr/>
        </p:nvSpPr>
        <p:spPr>
          <a:xfrm>
            <a:off x="41672" y="3445669"/>
            <a:ext cx="389334" cy="3893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51A33A12-27F7-460B-A97D-B576EA91065A}"/>
              </a:ext>
            </a:extLst>
          </p:cNvPr>
          <p:cNvSpPr/>
          <p:nvPr/>
        </p:nvSpPr>
        <p:spPr>
          <a:xfrm>
            <a:off x="5048251" y="5922169"/>
            <a:ext cx="203597" cy="2035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1EB6C12C-708D-4527-AA85-AB598BFAA57D}"/>
              </a:ext>
            </a:extLst>
          </p:cNvPr>
          <p:cNvSpPr/>
          <p:nvPr/>
        </p:nvSpPr>
        <p:spPr>
          <a:xfrm>
            <a:off x="7660481" y="3286126"/>
            <a:ext cx="376238" cy="3750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DA356FAC-577B-49DB-92FC-8E278CCDF04B}"/>
              </a:ext>
            </a:extLst>
          </p:cNvPr>
          <p:cNvSpPr/>
          <p:nvPr/>
        </p:nvSpPr>
        <p:spPr>
          <a:xfrm flipV="1">
            <a:off x="7583092" y="4120754"/>
            <a:ext cx="288131" cy="2881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9419C70A-CFCC-417B-B8B6-4AC63EA6982C}"/>
              </a:ext>
            </a:extLst>
          </p:cNvPr>
          <p:cNvSpPr/>
          <p:nvPr/>
        </p:nvSpPr>
        <p:spPr>
          <a:xfrm flipV="1">
            <a:off x="3348038" y="5008960"/>
            <a:ext cx="288131" cy="2881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62520F26-8E2E-4159-935F-01AFD6E24299}"/>
              </a:ext>
            </a:extLst>
          </p:cNvPr>
          <p:cNvSpPr/>
          <p:nvPr/>
        </p:nvSpPr>
        <p:spPr>
          <a:xfrm>
            <a:off x="1363267" y="5541169"/>
            <a:ext cx="353615" cy="3536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3E8A190B-B952-4574-A01E-AB25AB27CF11}"/>
              </a:ext>
            </a:extLst>
          </p:cNvPr>
          <p:cNvSpPr/>
          <p:nvPr/>
        </p:nvSpPr>
        <p:spPr>
          <a:xfrm>
            <a:off x="8882063" y="3408760"/>
            <a:ext cx="203597" cy="2035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6F584317-A678-493D-A231-09F6CFEDA853}"/>
              </a:ext>
            </a:extLst>
          </p:cNvPr>
          <p:cNvSpPr/>
          <p:nvPr/>
        </p:nvSpPr>
        <p:spPr>
          <a:xfrm>
            <a:off x="8327232" y="3992166"/>
            <a:ext cx="202406" cy="2035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77E683D5-2952-4C90-8D29-57C9B3FF9EF5}"/>
              </a:ext>
            </a:extLst>
          </p:cNvPr>
          <p:cNvSpPr/>
          <p:nvPr/>
        </p:nvSpPr>
        <p:spPr>
          <a:xfrm>
            <a:off x="7211616" y="5392341"/>
            <a:ext cx="203597" cy="2035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6FF95CF4-A6E3-45B5-8258-295B8F3F1846}"/>
              </a:ext>
            </a:extLst>
          </p:cNvPr>
          <p:cNvSpPr/>
          <p:nvPr/>
        </p:nvSpPr>
        <p:spPr>
          <a:xfrm>
            <a:off x="2145507" y="5680473"/>
            <a:ext cx="411956" cy="4119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32D4656B-B413-49A4-8B41-47EBCB38087A}"/>
              </a:ext>
            </a:extLst>
          </p:cNvPr>
          <p:cNvSpPr/>
          <p:nvPr/>
        </p:nvSpPr>
        <p:spPr>
          <a:xfrm>
            <a:off x="5369719" y="5135167"/>
            <a:ext cx="411956" cy="4119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7" name="椭圆 106">
            <a:extLst>
              <a:ext uri="{FF2B5EF4-FFF2-40B4-BE49-F238E27FC236}">
                <a16:creationId xmlns:a16="http://schemas.microsoft.com/office/drawing/2014/main" id="{2FA858F4-2118-46FE-A233-761F5AE9E36A}"/>
              </a:ext>
            </a:extLst>
          </p:cNvPr>
          <p:cNvSpPr/>
          <p:nvPr/>
        </p:nvSpPr>
        <p:spPr>
          <a:xfrm>
            <a:off x="7213998" y="2696766"/>
            <a:ext cx="211931" cy="2143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8D7E688D-6693-430A-9CB2-501942553D7D}"/>
              </a:ext>
            </a:extLst>
          </p:cNvPr>
          <p:cNvSpPr/>
          <p:nvPr/>
        </p:nvSpPr>
        <p:spPr>
          <a:xfrm>
            <a:off x="127397" y="4418410"/>
            <a:ext cx="413147" cy="4119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9" name="椭圆 108">
            <a:extLst>
              <a:ext uri="{FF2B5EF4-FFF2-40B4-BE49-F238E27FC236}">
                <a16:creationId xmlns:a16="http://schemas.microsoft.com/office/drawing/2014/main" id="{A104530F-C1DA-4E10-831B-3F11CE1D9421}"/>
              </a:ext>
            </a:extLst>
          </p:cNvPr>
          <p:cNvSpPr/>
          <p:nvPr/>
        </p:nvSpPr>
        <p:spPr>
          <a:xfrm flipH="1">
            <a:off x="1071563" y="4816079"/>
            <a:ext cx="276225" cy="2762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0" name="椭圆 109">
            <a:extLst>
              <a:ext uri="{FF2B5EF4-FFF2-40B4-BE49-F238E27FC236}">
                <a16:creationId xmlns:a16="http://schemas.microsoft.com/office/drawing/2014/main" id="{6F0366F0-AFFF-4F01-8143-83D2B829C76B}"/>
              </a:ext>
            </a:extLst>
          </p:cNvPr>
          <p:cNvSpPr/>
          <p:nvPr/>
        </p:nvSpPr>
        <p:spPr>
          <a:xfrm>
            <a:off x="2338388" y="5023247"/>
            <a:ext cx="456010" cy="4560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026EE936-AF01-4BE2-B117-6856D22CBF0E}"/>
              </a:ext>
            </a:extLst>
          </p:cNvPr>
          <p:cNvSpPr/>
          <p:nvPr/>
        </p:nvSpPr>
        <p:spPr>
          <a:xfrm>
            <a:off x="4847035" y="5445919"/>
            <a:ext cx="258365" cy="2595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55A32BDA-9F3C-441F-BF2E-0504AB770182}"/>
              </a:ext>
            </a:extLst>
          </p:cNvPr>
          <p:cNvSpPr/>
          <p:nvPr/>
        </p:nvSpPr>
        <p:spPr>
          <a:xfrm>
            <a:off x="6375797" y="4622006"/>
            <a:ext cx="185738" cy="1857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DA803197-513D-43F5-BD01-EC22C5B1648D}"/>
              </a:ext>
            </a:extLst>
          </p:cNvPr>
          <p:cNvSpPr/>
          <p:nvPr/>
        </p:nvSpPr>
        <p:spPr>
          <a:xfrm>
            <a:off x="6394848" y="5609035"/>
            <a:ext cx="825103" cy="8251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00153328-8FD0-4385-A151-CB7A95F84893}"/>
              </a:ext>
            </a:extLst>
          </p:cNvPr>
          <p:cNvSpPr/>
          <p:nvPr/>
        </p:nvSpPr>
        <p:spPr>
          <a:xfrm>
            <a:off x="3838576" y="5794772"/>
            <a:ext cx="546497" cy="5464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7" name="椭圆 116">
            <a:extLst>
              <a:ext uri="{FF2B5EF4-FFF2-40B4-BE49-F238E27FC236}">
                <a16:creationId xmlns:a16="http://schemas.microsoft.com/office/drawing/2014/main" id="{B08B98C5-1DCF-44C7-AB19-1DDA8D48C617}"/>
              </a:ext>
            </a:extLst>
          </p:cNvPr>
          <p:cNvSpPr/>
          <p:nvPr/>
        </p:nvSpPr>
        <p:spPr>
          <a:xfrm flipH="1">
            <a:off x="2565797" y="4224337"/>
            <a:ext cx="232172" cy="2333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09E836BA-FA69-4BDA-A78A-38E6E333E0E6}"/>
              </a:ext>
            </a:extLst>
          </p:cNvPr>
          <p:cNvSpPr/>
          <p:nvPr/>
        </p:nvSpPr>
        <p:spPr>
          <a:xfrm>
            <a:off x="7138987" y="4875610"/>
            <a:ext cx="263129" cy="2643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id="{F4F1DCC7-1E1B-4FCF-99AE-0E830A3AA0CE}"/>
              </a:ext>
            </a:extLst>
          </p:cNvPr>
          <p:cNvSpPr/>
          <p:nvPr/>
        </p:nvSpPr>
        <p:spPr>
          <a:xfrm>
            <a:off x="5953125" y="5922169"/>
            <a:ext cx="271463" cy="2702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CF3F9F77-9432-43ED-BD7B-C40704F57F41}"/>
              </a:ext>
            </a:extLst>
          </p:cNvPr>
          <p:cNvSpPr/>
          <p:nvPr/>
        </p:nvSpPr>
        <p:spPr>
          <a:xfrm>
            <a:off x="7728348" y="5044679"/>
            <a:ext cx="391715" cy="3917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C3879961-284D-42C3-9973-8AB39A26DD63}"/>
              </a:ext>
            </a:extLst>
          </p:cNvPr>
          <p:cNvSpPr/>
          <p:nvPr/>
        </p:nvSpPr>
        <p:spPr>
          <a:xfrm flipH="1">
            <a:off x="4339829" y="5567363"/>
            <a:ext cx="236934" cy="23693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8F006DBF-8C12-4A0D-8515-D4E8AEBD5284}"/>
              </a:ext>
            </a:extLst>
          </p:cNvPr>
          <p:cNvSpPr/>
          <p:nvPr/>
        </p:nvSpPr>
        <p:spPr>
          <a:xfrm flipH="1">
            <a:off x="590550" y="3995738"/>
            <a:ext cx="311944" cy="31313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67828751-4896-49F7-92C5-4E89F0F300A3}"/>
              </a:ext>
            </a:extLst>
          </p:cNvPr>
          <p:cNvSpPr/>
          <p:nvPr/>
        </p:nvSpPr>
        <p:spPr>
          <a:xfrm rot="11047877">
            <a:off x="3177779" y="5564982"/>
            <a:ext cx="92869" cy="928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5323A470-CF84-4E27-AFEA-252EF83AEED2}"/>
              </a:ext>
            </a:extLst>
          </p:cNvPr>
          <p:cNvSpPr/>
          <p:nvPr/>
        </p:nvSpPr>
        <p:spPr>
          <a:xfrm>
            <a:off x="3652838" y="5118498"/>
            <a:ext cx="502444" cy="5024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619DBE8E-F71E-44CB-8FF0-D95169637602}"/>
              </a:ext>
            </a:extLst>
          </p:cNvPr>
          <p:cNvSpPr/>
          <p:nvPr/>
        </p:nvSpPr>
        <p:spPr>
          <a:xfrm>
            <a:off x="5975748" y="5363766"/>
            <a:ext cx="329803" cy="3298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8" name="椭圆 127">
            <a:extLst>
              <a:ext uri="{FF2B5EF4-FFF2-40B4-BE49-F238E27FC236}">
                <a16:creationId xmlns:a16="http://schemas.microsoft.com/office/drawing/2014/main" id="{74BCED46-2CDD-410D-B617-4D9A3815CDDA}"/>
              </a:ext>
            </a:extLst>
          </p:cNvPr>
          <p:cNvSpPr/>
          <p:nvPr/>
        </p:nvSpPr>
        <p:spPr>
          <a:xfrm>
            <a:off x="4566048" y="5834063"/>
            <a:ext cx="411956" cy="4119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9" name="椭圆 128">
            <a:extLst>
              <a:ext uri="{FF2B5EF4-FFF2-40B4-BE49-F238E27FC236}">
                <a16:creationId xmlns:a16="http://schemas.microsoft.com/office/drawing/2014/main" id="{1FF3BFA4-7FCF-4991-9BCA-7A15442EC306}"/>
              </a:ext>
            </a:extLst>
          </p:cNvPr>
          <p:cNvSpPr/>
          <p:nvPr/>
        </p:nvSpPr>
        <p:spPr>
          <a:xfrm>
            <a:off x="8739188" y="4299347"/>
            <a:ext cx="546497" cy="54768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0" name="椭圆 129">
            <a:extLst>
              <a:ext uri="{FF2B5EF4-FFF2-40B4-BE49-F238E27FC236}">
                <a16:creationId xmlns:a16="http://schemas.microsoft.com/office/drawing/2014/main" id="{069CBD4D-681F-46F4-93A4-E95A52B8FB9A}"/>
              </a:ext>
            </a:extLst>
          </p:cNvPr>
          <p:cNvSpPr/>
          <p:nvPr/>
        </p:nvSpPr>
        <p:spPr>
          <a:xfrm>
            <a:off x="7903369" y="5656660"/>
            <a:ext cx="309563" cy="3095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1" name="椭圆 130">
            <a:extLst>
              <a:ext uri="{FF2B5EF4-FFF2-40B4-BE49-F238E27FC236}">
                <a16:creationId xmlns:a16="http://schemas.microsoft.com/office/drawing/2014/main" id="{9EA671B6-7D9E-491D-BA52-5DCE8817B713}"/>
              </a:ext>
            </a:extLst>
          </p:cNvPr>
          <p:cNvSpPr/>
          <p:nvPr/>
        </p:nvSpPr>
        <p:spPr>
          <a:xfrm>
            <a:off x="348853" y="5307807"/>
            <a:ext cx="547688" cy="5464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807E04B8-7683-440A-9BC2-A5A689E3322F}"/>
              </a:ext>
            </a:extLst>
          </p:cNvPr>
          <p:cNvSpPr/>
          <p:nvPr/>
        </p:nvSpPr>
        <p:spPr>
          <a:xfrm>
            <a:off x="3093244" y="5255419"/>
            <a:ext cx="211931" cy="2131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4" name="椭圆 133">
            <a:extLst>
              <a:ext uri="{FF2B5EF4-FFF2-40B4-BE49-F238E27FC236}">
                <a16:creationId xmlns:a16="http://schemas.microsoft.com/office/drawing/2014/main" id="{DCE82E6B-BEB5-47A1-8D55-90B1B9153EE5}"/>
              </a:ext>
            </a:extLst>
          </p:cNvPr>
          <p:cNvSpPr/>
          <p:nvPr/>
        </p:nvSpPr>
        <p:spPr>
          <a:xfrm rot="11047877" flipH="1">
            <a:off x="5404247" y="4911329"/>
            <a:ext cx="103584" cy="10358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5" name="椭圆 134">
            <a:extLst>
              <a:ext uri="{FF2B5EF4-FFF2-40B4-BE49-F238E27FC236}">
                <a16:creationId xmlns:a16="http://schemas.microsoft.com/office/drawing/2014/main" id="{3803D337-2928-4A10-8FC2-756D51DFE3AD}"/>
              </a:ext>
            </a:extLst>
          </p:cNvPr>
          <p:cNvSpPr/>
          <p:nvPr/>
        </p:nvSpPr>
        <p:spPr>
          <a:xfrm>
            <a:off x="2834879" y="5582841"/>
            <a:ext cx="742950" cy="7429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6" name="椭圆 135">
            <a:extLst>
              <a:ext uri="{FF2B5EF4-FFF2-40B4-BE49-F238E27FC236}">
                <a16:creationId xmlns:a16="http://schemas.microsoft.com/office/drawing/2014/main" id="{D1FC5DFE-3A4F-4293-B2D2-E0412877DE5B}"/>
              </a:ext>
            </a:extLst>
          </p:cNvPr>
          <p:cNvSpPr/>
          <p:nvPr/>
        </p:nvSpPr>
        <p:spPr>
          <a:xfrm>
            <a:off x="1359694" y="3511154"/>
            <a:ext cx="367904" cy="36790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1" name="椭圆 210">
            <a:extLst>
              <a:ext uri="{FF2B5EF4-FFF2-40B4-BE49-F238E27FC236}">
                <a16:creationId xmlns:a16="http://schemas.microsoft.com/office/drawing/2014/main" id="{02095E4A-33D8-48E7-88E2-AA2756FA3022}"/>
              </a:ext>
            </a:extLst>
          </p:cNvPr>
          <p:cNvSpPr/>
          <p:nvPr/>
        </p:nvSpPr>
        <p:spPr>
          <a:xfrm flipH="1">
            <a:off x="8765381" y="2461022"/>
            <a:ext cx="333375" cy="3333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2" name="椭圆 211">
            <a:extLst>
              <a:ext uri="{FF2B5EF4-FFF2-40B4-BE49-F238E27FC236}">
                <a16:creationId xmlns:a16="http://schemas.microsoft.com/office/drawing/2014/main" id="{3A638442-8E09-4D49-A7A0-33BDF7EAD011}"/>
              </a:ext>
            </a:extLst>
          </p:cNvPr>
          <p:cNvSpPr/>
          <p:nvPr/>
        </p:nvSpPr>
        <p:spPr>
          <a:xfrm>
            <a:off x="-326231" y="2627710"/>
            <a:ext cx="470297" cy="4714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3" name="椭圆 212">
            <a:extLst>
              <a:ext uri="{FF2B5EF4-FFF2-40B4-BE49-F238E27FC236}">
                <a16:creationId xmlns:a16="http://schemas.microsoft.com/office/drawing/2014/main" id="{C5731998-1C00-4FA1-B38F-A776B4665E64}"/>
              </a:ext>
            </a:extLst>
          </p:cNvPr>
          <p:cNvSpPr/>
          <p:nvPr/>
        </p:nvSpPr>
        <p:spPr>
          <a:xfrm flipH="1">
            <a:off x="1833563" y="2956323"/>
            <a:ext cx="200025" cy="2012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4" name="椭圆 213">
            <a:extLst>
              <a:ext uri="{FF2B5EF4-FFF2-40B4-BE49-F238E27FC236}">
                <a16:creationId xmlns:a16="http://schemas.microsoft.com/office/drawing/2014/main" id="{5DE95865-B81B-4EF7-866B-D6B41B42762A}"/>
              </a:ext>
            </a:extLst>
          </p:cNvPr>
          <p:cNvSpPr/>
          <p:nvPr/>
        </p:nvSpPr>
        <p:spPr>
          <a:xfrm rot="11047877" flipV="1">
            <a:off x="7499748" y="1870473"/>
            <a:ext cx="111919" cy="1119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" name="椭圆 214">
            <a:extLst>
              <a:ext uri="{FF2B5EF4-FFF2-40B4-BE49-F238E27FC236}">
                <a16:creationId xmlns:a16="http://schemas.microsoft.com/office/drawing/2014/main" id="{92BF0C0E-AD05-4EB1-B28D-69F61B678C72}"/>
              </a:ext>
            </a:extLst>
          </p:cNvPr>
          <p:cNvSpPr/>
          <p:nvPr/>
        </p:nvSpPr>
        <p:spPr>
          <a:xfrm flipH="1">
            <a:off x="1977628" y="4348163"/>
            <a:ext cx="451247" cy="4500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6" name="椭圆 215">
            <a:extLst>
              <a:ext uri="{FF2B5EF4-FFF2-40B4-BE49-F238E27FC236}">
                <a16:creationId xmlns:a16="http://schemas.microsoft.com/office/drawing/2014/main" id="{2CB27B0A-4609-41BF-B649-9C481F67DFC6}"/>
              </a:ext>
            </a:extLst>
          </p:cNvPr>
          <p:cNvSpPr/>
          <p:nvPr/>
        </p:nvSpPr>
        <p:spPr>
          <a:xfrm>
            <a:off x="1868092" y="5194698"/>
            <a:ext cx="286940" cy="2869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7" name="椭圆 216">
            <a:extLst>
              <a:ext uri="{FF2B5EF4-FFF2-40B4-BE49-F238E27FC236}">
                <a16:creationId xmlns:a16="http://schemas.microsoft.com/office/drawing/2014/main" id="{58DD2C20-9C6C-46D4-A0AE-FD3D7C8B974F}"/>
              </a:ext>
            </a:extLst>
          </p:cNvPr>
          <p:cNvSpPr/>
          <p:nvPr/>
        </p:nvSpPr>
        <p:spPr>
          <a:xfrm>
            <a:off x="5776913" y="4539854"/>
            <a:ext cx="478631" cy="4786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2B901706-B0BB-4520-8159-630B3912B16C}"/>
              </a:ext>
            </a:extLst>
          </p:cNvPr>
          <p:cNvSpPr/>
          <p:nvPr/>
        </p:nvSpPr>
        <p:spPr>
          <a:xfrm>
            <a:off x="6869906" y="4214813"/>
            <a:ext cx="406004" cy="407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9" name="椭圆 218">
            <a:extLst>
              <a:ext uri="{FF2B5EF4-FFF2-40B4-BE49-F238E27FC236}">
                <a16:creationId xmlns:a16="http://schemas.microsoft.com/office/drawing/2014/main" id="{51D3F69A-59B4-4580-B7DA-A7499268E6F9}"/>
              </a:ext>
            </a:extLst>
          </p:cNvPr>
          <p:cNvSpPr/>
          <p:nvPr/>
        </p:nvSpPr>
        <p:spPr>
          <a:xfrm>
            <a:off x="8728473" y="3713560"/>
            <a:ext cx="406003" cy="407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0" name="椭圆 219">
            <a:extLst>
              <a:ext uri="{FF2B5EF4-FFF2-40B4-BE49-F238E27FC236}">
                <a16:creationId xmlns:a16="http://schemas.microsoft.com/office/drawing/2014/main" id="{2F9883F3-9EF1-4819-9BF0-7CB864BFD5EA}"/>
              </a:ext>
            </a:extLst>
          </p:cNvPr>
          <p:cNvSpPr/>
          <p:nvPr/>
        </p:nvSpPr>
        <p:spPr>
          <a:xfrm flipV="1">
            <a:off x="7261623" y="3657600"/>
            <a:ext cx="205978" cy="2071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1" name="椭圆 220">
            <a:extLst>
              <a:ext uri="{FF2B5EF4-FFF2-40B4-BE49-F238E27FC236}">
                <a16:creationId xmlns:a16="http://schemas.microsoft.com/office/drawing/2014/main" id="{7DFCD50D-35B4-42E0-9A52-CF7BA73A3974}"/>
              </a:ext>
            </a:extLst>
          </p:cNvPr>
          <p:cNvSpPr/>
          <p:nvPr/>
        </p:nvSpPr>
        <p:spPr>
          <a:xfrm>
            <a:off x="4920854" y="5010151"/>
            <a:ext cx="307181" cy="30718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96" name="图片 195">
            <a:extLst>
              <a:ext uri="{FF2B5EF4-FFF2-40B4-BE49-F238E27FC236}">
                <a16:creationId xmlns:a16="http://schemas.microsoft.com/office/drawing/2014/main" id="{FABBAC05-4F9A-4CA0-BB82-663F5123D7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905" t="33759" r="32570" b="22025"/>
          <a:stretch>
            <a:fillRect/>
          </a:stretch>
        </p:blipFill>
        <p:spPr>
          <a:xfrm rot="1501864">
            <a:off x="5979949" y="1872849"/>
            <a:ext cx="305672" cy="305672"/>
          </a:xfrm>
          <a:custGeom>
            <a:avLst/>
            <a:gdLst>
              <a:gd name="connsiteX0" fmla="*/ 588998 w 1177996"/>
              <a:gd name="connsiteY0" fmla="*/ 0 h 1177994"/>
              <a:gd name="connsiteX1" fmla="*/ 1177996 w 1177996"/>
              <a:gd name="connsiteY1" fmla="*/ 588997 h 1177994"/>
              <a:gd name="connsiteX2" fmla="*/ 588998 w 1177996"/>
              <a:gd name="connsiteY2" fmla="*/ 1177994 h 1177994"/>
              <a:gd name="connsiteX3" fmla="*/ 0 w 1177996"/>
              <a:gd name="connsiteY3" fmla="*/ 588997 h 1177994"/>
              <a:gd name="connsiteX4" fmla="*/ 588998 w 1177996"/>
              <a:gd name="connsiteY4" fmla="*/ 0 h 117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7996" h="1177994">
                <a:moveTo>
                  <a:pt x="588998" y="0"/>
                </a:moveTo>
                <a:cubicBezTo>
                  <a:pt x="914293" y="0"/>
                  <a:pt x="1177996" y="263703"/>
                  <a:pt x="1177996" y="588997"/>
                </a:cubicBezTo>
                <a:cubicBezTo>
                  <a:pt x="1177996" y="914291"/>
                  <a:pt x="914293" y="1177994"/>
                  <a:pt x="588998" y="1177994"/>
                </a:cubicBezTo>
                <a:cubicBezTo>
                  <a:pt x="263703" y="1177994"/>
                  <a:pt x="0" y="914291"/>
                  <a:pt x="0" y="588997"/>
                </a:cubicBezTo>
                <a:cubicBezTo>
                  <a:pt x="0" y="263703"/>
                  <a:pt x="263703" y="0"/>
                  <a:pt x="588998" y="0"/>
                </a:cubicBezTo>
                <a:close/>
              </a:path>
            </a:pathLst>
          </a:custGeom>
        </p:spPr>
      </p:pic>
      <p:sp>
        <p:nvSpPr>
          <p:cNvPr id="197" name="椭圆 196">
            <a:extLst>
              <a:ext uri="{FF2B5EF4-FFF2-40B4-BE49-F238E27FC236}">
                <a16:creationId xmlns:a16="http://schemas.microsoft.com/office/drawing/2014/main" id="{511F880B-1B32-4648-A88C-A842A0C6724C}"/>
              </a:ext>
            </a:extLst>
          </p:cNvPr>
          <p:cNvSpPr/>
          <p:nvPr/>
        </p:nvSpPr>
        <p:spPr>
          <a:xfrm>
            <a:off x="8446294" y="4922044"/>
            <a:ext cx="203597" cy="2035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8" name="椭圆 197">
            <a:extLst>
              <a:ext uri="{FF2B5EF4-FFF2-40B4-BE49-F238E27FC236}">
                <a16:creationId xmlns:a16="http://schemas.microsoft.com/office/drawing/2014/main" id="{17EC145F-4515-4E74-95C1-4C5CBC074F13}"/>
              </a:ext>
            </a:extLst>
          </p:cNvPr>
          <p:cNvSpPr/>
          <p:nvPr/>
        </p:nvSpPr>
        <p:spPr>
          <a:xfrm flipV="1">
            <a:off x="8504635" y="5574506"/>
            <a:ext cx="207169" cy="2059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5A2AC84-834D-4370-8682-3368CD743921}"/>
              </a:ext>
            </a:extLst>
          </p:cNvPr>
          <p:cNvGrpSpPr>
            <a:grpSpLocks/>
          </p:cNvGrpSpPr>
          <p:nvPr/>
        </p:nvGrpSpPr>
        <p:grpSpPr bwMode="auto">
          <a:xfrm>
            <a:off x="2693194" y="1062038"/>
            <a:ext cx="3804047" cy="4526756"/>
            <a:chOff x="3565650" y="300113"/>
            <a:chExt cx="5070978" cy="6036261"/>
          </a:xfrm>
        </p:grpSpPr>
        <p:sp>
          <p:nvSpPr>
            <p:cNvPr id="210" name="任意多边形 209">
              <a:extLst>
                <a:ext uri="{FF2B5EF4-FFF2-40B4-BE49-F238E27FC236}">
                  <a16:creationId xmlns:a16="http://schemas.microsoft.com/office/drawing/2014/main" id="{566CC412-B7C3-437C-A0D2-2137F4CFB601}"/>
                </a:ext>
              </a:extLst>
            </p:cNvPr>
            <p:cNvSpPr/>
            <p:nvPr/>
          </p:nvSpPr>
          <p:spPr>
            <a:xfrm rot="13500000" flipH="1">
              <a:off x="3565650" y="300113"/>
              <a:ext cx="5070978" cy="5070967"/>
            </a:xfrm>
            <a:custGeom>
              <a:avLst/>
              <a:gdLst>
                <a:gd name="connsiteX0" fmla="*/ 650363 w 4518605"/>
                <a:gd name="connsiteY0" fmla="*/ 3854920 h 4518605"/>
                <a:gd name="connsiteX1" fmla="*/ 657342 w 4518605"/>
                <a:gd name="connsiteY1" fmla="*/ 3861263 h 4518605"/>
                <a:gd name="connsiteX2" fmla="*/ 663685 w 4518605"/>
                <a:gd name="connsiteY2" fmla="*/ 3868242 h 4518605"/>
                <a:gd name="connsiteX3" fmla="*/ 664321 w 4518605"/>
                <a:gd name="connsiteY3" fmla="*/ 3867606 h 4518605"/>
                <a:gd name="connsiteX4" fmla="*/ 811278 w 4518605"/>
                <a:gd name="connsiteY4" fmla="*/ 4001169 h 4518605"/>
                <a:gd name="connsiteX5" fmla="*/ 2252641 w 4518605"/>
                <a:gd name="connsiteY5" fmla="*/ 4518605 h 4518605"/>
                <a:gd name="connsiteX6" fmla="*/ 4518605 w 4518605"/>
                <a:gd name="connsiteY6" fmla="*/ 2252641 h 4518605"/>
                <a:gd name="connsiteX7" fmla="*/ 4341017 w 4518605"/>
                <a:gd name="connsiteY7" fmla="*/ 234852 h 4518605"/>
                <a:gd name="connsiteX8" fmla="*/ 4376100 w 4518605"/>
                <a:gd name="connsiteY8" fmla="*/ 155826 h 4518605"/>
                <a:gd name="connsiteX9" fmla="*/ 4410691 w 4518605"/>
                <a:gd name="connsiteY9" fmla="*/ 121235 h 4518605"/>
                <a:gd name="connsiteX10" fmla="*/ 4386735 w 4518605"/>
                <a:gd name="connsiteY10" fmla="*/ 131870 h 4518605"/>
                <a:gd name="connsiteX11" fmla="*/ 4397370 w 4518605"/>
                <a:gd name="connsiteY11" fmla="*/ 107914 h 4518605"/>
                <a:gd name="connsiteX12" fmla="*/ 4362779 w 4518605"/>
                <a:gd name="connsiteY12" fmla="*/ 142505 h 4518605"/>
                <a:gd name="connsiteX13" fmla="*/ 4283753 w 4518605"/>
                <a:gd name="connsiteY13" fmla="*/ 177588 h 4518605"/>
                <a:gd name="connsiteX14" fmla="*/ 2265964 w 4518605"/>
                <a:gd name="connsiteY14" fmla="*/ 0 h 4518605"/>
                <a:gd name="connsiteX15" fmla="*/ 0 w 4518605"/>
                <a:gd name="connsiteY15" fmla="*/ 2265964 h 4518605"/>
                <a:gd name="connsiteX16" fmla="*/ 517436 w 4518605"/>
                <a:gd name="connsiteY16" fmla="*/ 3707327 h 4518605"/>
                <a:gd name="connsiteX17" fmla="*/ 650999 w 4518605"/>
                <a:gd name="connsiteY17" fmla="*/ 3854284 h 45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18605" h="4518605">
                  <a:moveTo>
                    <a:pt x="650363" y="3854920"/>
                  </a:moveTo>
                  <a:lnTo>
                    <a:pt x="657342" y="3861263"/>
                  </a:lnTo>
                  <a:lnTo>
                    <a:pt x="663685" y="3868242"/>
                  </a:lnTo>
                  <a:lnTo>
                    <a:pt x="664321" y="3867606"/>
                  </a:lnTo>
                  <a:lnTo>
                    <a:pt x="811278" y="4001169"/>
                  </a:lnTo>
                  <a:cubicBezTo>
                    <a:pt x="1202970" y="4324422"/>
                    <a:pt x="1705128" y="4518605"/>
                    <a:pt x="2252641" y="4518605"/>
                  </a:cubicBezTo>
                  <a:cubicBezTo>
                    <a:pt x="3504098" y="4518605"/>
                    <a:pt x="4518605" y="3504098"/>
                    <a:pt x="4518605" y="2252641"/>
                  </a:cubicBezTo>
                  <a:cubicBezTo>
                    <a:pt x="4518605" y="1544527"/>
                    <a:pt x="4104232" y="871931"/>
                    <a:pt x="4341017" y="234852"/>
                  </a:cubicBezTo>
                  <a:lnTo>
                    <a:pt x="4376100" y="155826"/>
                  </a:lnTo>
                  <a:lnTo>
                    <a:pt x="4410691" y="121235"/>
                  </a:lnTo>
                  <a:lnTo>
                    <a:pt x="4386735" y="131870"/>
                  </a:lnTo>
                  <a:lnTo>
                    <a:pt x="4397370" y="107914"/>
                  </a:lnTo>
                  <a:lnTo>
                    <a:pt x="4362779" y="142505"/>
                  </a:lnTo>
                  <a:lnTo>
                    <a:pt x="4283753" y="177588"/>
                  </a:lnTo>
                  <a:cubicBezTo>
                    <a:pt x="3646674" y="414373"/>
                    <a:pt x="2974078" y="0"/>
                    <a:pt x="2265964" y="0"/>
                  </a:cubicBezTo>
                  <a:cubicBezTo>
                    <a:pt x="1014507" y="0"/>
                    <a:pt x="0" y="1014507"/>
                    <a:pt x="0" y="2265964"/>
                  </a:cubicBezTo>
                  <a:cubicBezTo>
                    <a:pt x="0" y="2813477"/>
                    <a:pt x="194183" y="3315635"/>
                    <a:pt x="517436" y="3707327"/>
                  </a:cubicBezTo>
                  <a:lnTo>
                    <a:pt x="650999" y="385428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5" name="直接连接符 224">
              <a:extLst>
                <a:ext uri="{FF2B5EF4-FFF2-40B4-BE49-F238E27FC236}">
                  <a16:creationId xmlns:a16="http://schemas.microsoft.com/office/drawing/2014/main" id="{7E5045CA-9AE0-40D9-8D8D-99B6D678D1E2}"/>
                </a:ext>
              </a:extLst>
            </p:cNvPr>
            <p:cNvCxnSpPr/>
            <p:nvPr/>
          </p:nvCxnSpPr>
          <p:spPr>
            <a:xfrm>
              <a:off x="3759284" y="2427570"/>
              <a:ext cx="4637683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>
              <a:extLst>
                <a:ext uri="{FF2B5EF4-FFF2-40B4-BE49-F238E27FC236}">
                  <a16:creationId xmlns:a16="http://schemas.microsoft.com/office/drawing/2014/main" id="{49D7B9DE-742B-4E62-BD83-33F04C3C87A5}"/>
                </a:ext>
              </a:extLst>
            </p:cNvPr>
            <p:cNvCxnSpPr/>
            <p:nvPr/>
          </p:nvCxnSpPr>
          <p:spPr>
            <a:xfrm>
              <a:off x="3759284" y="2462498"/>
              <a:ext cx="268865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>
              <a:extLst>
                <a:ext uri="{FF2B5EF4-FFF2-40B4-BE49-F238E27FC236}">
                  <a16:creationId xmlns:a16="http://schemas.microsoft.com/office/drawing/2014/main" id="{80862791-1D7D-41AA-AA12-9F8D48DF188D}"/>
                </a:ext>
              </a:extLst>
            </p:cNvPr>
            <p:cNvCxnSpPr/>
            <p:nvPr/>
          </p:nvCxnSpPr>
          <p:spPr>
            <a:xfrm>
              <a:off x="3759284" y="3448432"/>
              <a:ext cx="4637683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>
              <a:extLst>
                <a:ext uri="{FF2B5EF4-FFF2-40B4-BE49-F238E27FC236}">
                  <a16:creationId xmlns:a16="http://schemas.microsoft.com/office/drawing/2014/main" id="{0C78545D-27BC-42DA-8D0D-FE5DD2957F1B}"/>
                </a:ext>
              </a:extLst>
            </p:cNvPr>
            <p:cNvCxnSpPr/>
            <p:nvPr/>
          </p:nvCxnSpPr>
          <p:spPr>
            <a:xfrm>
              <a:off x="6939953" y="3511938"/>
              <a:ext cx="1457013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9" name="图片 348">
              <a:extLst>
                <a:ext uri="{FF2B5EF4-FFF2-40B4-BE49-F238E27FC236}">
                  <a16:creationId xmlns:a16="http://schemas.microsoft.com/office/drawing/2014/main" id="{402034C6-6612-4506-A151-8E1DD2D8E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5176"/>
            <a:stretch>
              <a:fillRect/>
            </a:stretch>
          </p:blipFill>
          <p:spPr>
            <a:xfrm>
              <a:off x="3775670" y="3572820"/>
              <a:ext cx="2276311" cy="2763554"/>
            </a:xfrm>
            <a:custGeom>
              <a:avLst/>
              <a:gdLst>
                <a:gd name="connsiteX0" fmla="*/ 0 w 2501639"/>
                <a:gd name="connsiteY0" fmla="*/ 0 h 3037113"/>
                <a:gd name="connsiteX1" fmla="*/ 2501639 w 2501639"/>
                <a:gd name="connsiteY1" fmla="*/ 0 h 3037113"/>
                <a:gd name="connsiteX2" fmla="*/ 2501639 w 2501639"/>
                <a:gd name="connsiteY2" fmla="*/ 3031844 h 3037113"/>
                <a:gd name="connsiteX3" fmla="*/ 2499610 w 2501639"/>
                <a:gd name="connsiteY3" fmla="*/ 3037113 h 3037113"/>
                <a:gd name="connsiteX4" fmla="*/ 2494398 w 2501639"/>
                <a:gd name="connsiteY4" fmla="*/ 3037113 h 3037113"/>
                <a:gd name="connsiteX5" fmla="*/ 2494398 w 2501639"/>
                <a:gd name="connsiteY5" fmla="*/ 2995749 h 3037113"/>
                <a:gd name="connsiteX6" fmla="*/ 2459527 w 2501639"/>
                <a:gd name="connsiteY6" fmla="*/ 2905197 h 3037113"/>
                <a:gd name="connsiteX7" fmla="*/ 717381 w 2501639"/>
                <a:gd name="connsiteY7" fmla="*/ 1444903 h 3037113"/>
                <a:gd name="connsiteX8" fmla="*/ 19111 w 2501639"/>
                <a:gd name="connsiteY8" fmla="*/ 132437 h 303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1639" h="3037113">
                  <a:moveTo>
                    <a:pt x="0" y="0"/>
                  </a:moveTo>
                  <a:lnTo>
                    <a:pt x="2501639" y="0"/>
                  </a:lnTo>
                  <a:lnTo>
                    <a:pt x="2501639" y="3031844"/>
                  </a:lnTo>
                  <a:lnTo>
                    <a:pt x="2499610" y="3037113"/>
                  </a:lnTo>
                  <a:lnTo>
                    <a:pt x="2494398" y="3037113"/>
                  </a:lnTo>
                  <a:lnTo>
                    <a:pt x="2494398" y="2995749"/>
                  </a:lnTo>
                  <a:lnTo>
                    <a:pt x="2459527" y="2905197"/>
                  </a:lnTo>
                  <a:cubicBezTo>
                    <a:pt x="2141873" y="2211741"/>
                    <a:pt x="1279306" y="2006828"/>
                    <a:pt x="717381" y="1444903"/>
                  </a:cubicBezTo>
                  <a:cubicBezTo>
                    <a:pt x="344970" y="1072492"/>
                    <a:pt x="112213" y="613311"/>
                    <a:pt x="19111" y="132437"/>
                  </a:cubicBezTo>
                  <a:close/>
                </a:path>
              </a:pathLst>
            </a:custGeom>
          </p:spPr>
        </p:pic>
      </p:grpSp>
      <p:sp>
        <p:nvSpPr>
          <p:cNvPr id="201" name="椭圆 200">
            <a:extLst>
              <a:ext uri="{FF2B5EF4-FFF2-40B4-BE49-F238E27FC236}">
                <a16:creationId xmlns:a16="http://schemas.microsoft.com/office/drawing/2014/main" id="{7E3F99E6-8ED1-4A12-85F6-0E8CD1F1E644}"/>
              </a:ext>
            </a:extLst>
          </p:cNvPr>
          <p:cNvSpPr/>
          <p:nvPr/>
        </p:nvSpPr>
        <p:spPr>
          <a:xfrm>
            <a:off x="6076950" y="1832373"/>
            <a:ext cx="358379" cy="3583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2" name="椭圆 221">
            <a:extLst>
              <a:ext uri="{FF2B5EF4-FFF2-40B4-BE49-F238E27FC236}">
                <a16:creationId xmlns:a16="http://schemas.microsoft.com/office/drawing/2014/main" id="{037AD588-6298-471E-A81A-98736587D4EA}"/>
              </a:ext>
            </a:extLst>
          </p:cNvPr>
          <p:cNvSpPr/>
          <p:nvPr/>
        </p:nvSpPr>
        <p:spPr>
          <a:xfrm>
            <a:off x="2583657" y="3455194"/>
            <a:ext cx="507206" cy="5083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02E6DB5-2246-4585-80EF-119BE15A68C1}"/>
              </a:ext>
            </a:extLst>
          </p:cNvPr>
          <p:cNvSpPr txBox="1"/>
          <p:nvPr/>
        </p:nvSpPr>
        <p:spPr>
          <a:xfrm>
            <a:off x="3515744" y="3054701"/>
            <a:ext cx="228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That’s all, thank you!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134"/>
    </mc:Choice>
    <mc:Fallback>
      <p:transition advTm="4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3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5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197" grpId="0" animBg="1"/>
      <p:bldP spid="198" grpId="0" animBg="1"/>
      <p:bldP spid="201" grpId="0" animBg="1"/>
      <p:bldP spid="2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E9424C5-3714-4146-8F11-F36806289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398" y="1729595"/>
            <a:ext cx="5529857" cy="483674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E5CEA105-3EC1-4F0E-A7FF-F0E2FCEF5425}"/>
              </a:ext>
            </a:extLst>
          </p:cNvPr>
          <p:cNvGrpSpPr>
            <a:grpSpLocks/>
          </p:cNvGrpSpPr>
          <p:nvPr/>
        </p:nvGrpSpPr>
        <p:grpSpPr bwMode="auto">
          <a:xfrm>
            <a:off x="1000840" y="585666"/>
            <a:ext cx="1998889" cy="1760084"/>
            <a:chOff x="1394854" y="2039505"/>
            <a:chExt cx="2666166" cy="2347189"/>
          </a:xfrm>
        </p:grpSpPr>
        <p:sp>
          <p:nvSpPr>
            <p:cNvPr id="2" name="任意多边形 1">
              <a:extLst>
                <a:ext uri="{FF2B5EF4-FFF2-40B4-BE49-F238E27FC236}">
                  <a16:creationId xmlns:a16="http://schemas.microsoft.com/office/drawing/2014/main" id="{69E7E2AB-02C0-4300-8675-60BCBCE5AA75}"/>
                </a:ext>
              </a:extLst>
            </p:cNvPr>
            <p:cNvSpPr/>
            <p:nvPr/>
          </p:nvSpPr>
          <p:spPr>
            <a:xfrm rot="13500000" flipH="1">
              <a:off x="1714058" y="2039732"/>
              <a:ext cx="2347189" cy="2346735"/>
            </a:xfrm>
            <a:custGeom>
              <a:avLst/>
              <a:gdLst>
                <a:gd name="connsiteX0" fmla="*/ 650363 w 4518605"/>
                <a:gd name="connsiteY0" fmla="*/ 3854920 h 4518605"/>
                <a:gd name="connsiteX1" fmla="*/ 657342 w 4518605"/>
                <a:gd name="connsiteY1" fmla="*/ 3861263 h 4518605"/>
                <a:gd name="connsiteX2" fmla="*/ 663685 w 4518605"/>
                <a:gd name="connsiteY2" fmla="*/ 3868242 h 4518605"/>
                <a:gd name="connsiteX3" fmla="*/ 664321 w 4518605"/>
                <a:gd name="connsiteY3" fmla="*/ 3867606 h 4518605"/>
                <a:gd name="connsiteX4" fmla="*/ 811278 w 4518605"/>
                <a:gd name="connsiteY4" fmla="*/ 4001169 h 4518605"/>
                <a:gd name="connsiteX5" fmla="*/ 2252641 w 4518605"/>
                <a:gd name="connsiteY5" fmla="*/ 4518605 h 4518605"/>
                <a:gd name="connsiteX6" fmla="*/ 4518605 w 4518605"/>
                <a:gd name="connsiteY6" fmla="*/ 2252641 h 4518605"/>
                <a:gd name="connsiteX7" fmla="*/ 4341017 w 4518605"/>
                <a:gd name="connsiteY7" fmla="*/ 234852 h 4518605"/>
                <a:gd name="connsiteX8" fmla="*/ 4376100 w 4518605"/>
                <a:gd name="connsiteY8" fmla="*/ 155826 h 4518605"/>
                <a:gd name="connsiteX9" fmla="*/ 4410691 w 4518605"/>
                <a:gd name="connsiteY9" fmla="*/ 121235 h 4518605"/>
                <a:gd name="connsiteX10" fmla="*/ 4386735 w 4518605"/>
                <a:gd name="connsiteY10" fmla="*/ 131870 h 4518605"/>
                <a:gd name="connsiteX11" fmla="*/ 4397370 w 4518605"/>
                <a:gd name="connsiteY11" fmla="*/ 107914 h 4518605"/>
                <a:gd name="connsiteX12" fmla="*/ 4362779 w 4518605"/>
                <a:gd name="connsiteY12" fmla="*/ 142505 h 4518605"/>
                <a:gd name="connsiteX13" fmla="*/ 4283753 w 4518605"/>
                <a:gd name="connsiteY13" fmla="*/ 177588 h 4518605"/>
                <a:gd name="connsiteX14" fmla="*/ 2265964 w 4518605"/>
                <a:gd name="connsiteY14" fmla="*/ 0 h 4518605"/>
                <a:gd name="connsiteX15" fmla="*/ 0 w 4518605"/>
                <a:gd name="connsiteY15" fmla="*/ 2265964 h 4518605"/>
                <a:gd name="connsiteX16" fmla="*/ 517436 w 4518605"/>
                <a:gd name="connsiteY16" fmla="*/ 3707327 h 4518605"/>
                <a:gd name="connsiteX17" fmla="*/ 650999 w 4518605"/>
                <a:gd name="connsiteY17" fmla="*/ 3854284 h 45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18605" h="4518605">
                  <a:moveTo>
                    <a:pt x="650363" y="3854920"/>
                  </a:moveTo>
                  <a:lnTo>
                    <a:pt x="657342" y="3861263"/>
                  </a:lnTo>
                  <a:lnTo>
                    <a:pt x="663685" y="3868242"/>
                  </a:lnTo>
                  <a:lnTo>
                    <a:pt x="664321" y="3867606"/>
                  </a:lnTo>
                  <a:lnTo>
                    <a:pt x="811278" y="4001169"/>
                  </a:lnTo>
                  <a:cubicBezTo>
                    <a:pt x="1202970" y="4324422"/>
                    <a:pt x="1705128" y="4518605"/>
                    <a:pt x="2252641" y="4518605"/>
                  </a:cubicBezTo>
                  <a:cubicBezTo>
                    <a:pt x="3504098" y="4518605"/>
                    <a:pt x="4518605" y="3504098"/>
                    <a:pt x="4518605" y="2252641"/>
                  </a:cubicBezTo>
                  <a:cubicBezTo>
                    <a:pt x="4518605" y="1544527"/>
                    <a:pt x="4104232" y="871931"/>
                    <a:pt x="4341017" y="234852"/>
                  </a:cubicBezTo>
                  <a:lnTo>
                    <a:pt x="4376100" y="155826"/>
                  </a:lnTo>
                  <a:lnTo>
                    <a:pt x="4410691" y="121235"/>
                  </a:lnTo>
                  <a:lnTo>
                    <a:pt x="4386735" y="131870"/>
                  </a:lnTo>
                  <a:lnTo>
                    <a:pt x="4397370" y="107914"/>
                  </a:lnTo>
                  <a:lnTo>
                    <a:pt x="4362779" y="142505"/>
                  </a:lnTo>
                  <a:lnTo>
                    <a:pt x="4283753" y="177588"/>
                  </a:lnTo>
                  <a:cubicBezTo>
                    <a:pt x="3646674" y="414373"/>
                    <a:pt x="2974078" y="0"/>
                    <a:pt x="2265964" y="0"/>
                  </a:cubicBezTo>
                  <a:cubicBezTo>
                    <a:pt x="1014507" y="0"/>
                    <a:pt x="0" y="1014507"/>
                    <a:pt x="0" y="2265964"/>
                  </a:cubicBezTo>
                  <a:cubicBezTo>
                    <a:pt x="0" y="2813477"/>
                    <a:pt x="194183" y="3315635"/>
                    <a:pt x="517436" y="3707327"/>
                  </a:cubicBezTo>
                  <a:lnTo>
                    <a:pt x="650999" y="38542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236" name="文本框 5">
              <a:extLst>
                <a:ext uri="{FF2B5EF4-FFF2-40B4-BE49-F238E27FC236}">
                  <a16:creationId xmlns:a16="http://schemas.microsoft.com/office/drawing/2014/main" id="{A096A894-6629-4475-AD2B-5328E2ACBC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958" y="2186816"/>
              <a:ext cx="2025232" cy="2047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375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00</a:t>
              </a:r>
              <a:endParaRPr lang="zh-CN" altLang="en-US" sz="9375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4CF58BD-8445-4217-B1C1-BA1DF563C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3447" t="18711" r="10242" b="14206"/>
            <a:stretch>
              <a:fillRect/>
            </a:stretch>
          </p:blipFill>
          <p:spPr>
            <a:xfrm>
              <a:off x="1394854" y="2289337"/>
              <a:ext cx="2036614" cy="2036614"/>
            </a:xfrm>
            <a:custGeom>
              <a:avLst/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sp>
        <p:nvSpPr>
          <p:cNvPr id="14" name="椭圆 13">
            <a:extLst>
              <a:ext uri="{FF2B5EF4-FFF2-40B4-BE49-F238E27FC236}">
                <a16:creationId xmlns:a16="http://schemas.microsoft.com/office/drawing/2014/main" id="{44361374-2ABB-4424-AE24-2A85E3A89D72}"/>
              </a:ext>
            </a:extLst>
          </p:cNvPr>
          <p:cNvSpPr/>
          <p:nvPr/>
        </p:nvSpPr>
        <p:spPr>
          <a:xfrm rot="10800000">
            <a:off x="638890" y="2126504"/>
            <a:ext cx="347663" cy="3476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8BFE039-8D05-4427-A90B-77C45EDADF1B}"/>
              </a:ext>
            </a:extLst>
          </p:cNvPr>
          <p:cNvGrpSpPr>
            <a:grpSpLocks/>
          </p:cNvGrpSpPr>
          <p:nvPr/>
        </p:nvGrpSpPr>
        <p:grpSpPr bwMode="auto">
          <a:xfrm>
            <a:off x="3055859" y="888254"/>
            <a:ext cx="5213746" cy="1194973"/>
            <a:chOff x="277329" y="1093495"/>
            <a:chExt cx="5567810" cy="1593364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876A5A62-A168-41CF-B063-A0DD9C040156}"/>
                </a:ext>
              </a:extLst>
            </p:cNvPr>
            <p:cNvCxnSpPr/>
            <p:nvPr/>
          </p:nvCxnSpPr>
          <p:spPr>
            <a:xfrm>
              <a:off x="410834" y="2206380"/>
              <a:ext cx="52944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2" name="文本框 17">
              <a:extLst>
                <a:ext uri="{FF2B5EF4-FFF2-40B4-BE49-F238E27FC236}">
                  <a16:creationId xmlns:a16="http://schemas.microsoft.com/office/drawing/2014/main" id="{2FAAB94A-E56A-4344-B3D1-9E3422524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329" y="1418946"/>
              <a:ext cx="5567810" cy="800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3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Auto Encoder</a:t>
              </a:r>
              <a:endParaRPr lang="zh-CN" altLang="en-US" sz="33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33" name="文本框 18">
              <a:extLst>
                <a:ext uri="{FF2B5EF4-FFF2-40B4-BE49-F238E27FC236}">
                  <a16:creationId xmlns:a16="http://schemas.microsoft.com/office/drawing/2014/main" id="{C7B4DF79-E596-4D9B-99D1-B18DAD6A1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916" y="1093495"/>
              <a:ext cx="5141865" cy="430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500" dirty="0">
                <a:solidFill>
                  <a:srgbClr val="7F7F7F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234" name="文本框 19">
              <a:extLst>
                <a:ext uri="{FF2B5EF4-FFF2-40B4-BE49-F238E27FC236}">
                  <a16:creationId xmlns:a16="http://schemas.microsoft.com/office/drawing/2014/main" id="{A0F3C799-261A-4574-83DE-8240A2CC9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329" y="2317511"/>
              <a:ext cx="5427948" cy="36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200" dirty="0">
                <a:solidFill>
                  <a:srgbClr val="7F7F7F"/>
                </a:solidFill>
              </a:endParaRPr>
            </a:p>
          </p:txBody>
        </p:sp>
      </p:grpSp>
      <p:sp>
        <p:nvSpPr>
          <p:cNvPr id="26" name="椭圆 25">
            <a:extLst>
              <a:ext uri="{FF2B5EF4-FFF2-40B4-BE49-F238E27FC236}">
                <a16:creationId xmlns:a16="http://schemas.microsoft.com/office/drawing/2014/main" id="{C489EFD1-F77E-4ADD-BB0C-45CA5714B732}"/>
              </a:ext>
            </a:extLst>
          </p:cNvPr>
          <p:cNvSpPr/>
          <p:nvPr/>
        </p:nvSpPr>
        <p:spPr>
          <a:xfrm>
            <a:off x="1353265" y="2150317"/>
            <a:ext cx="110728" cy="1119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FB308E9F-1C8B-4588-BB13-3F1C4C489B34}"/>
              </a:ext>
            </a:extLst>
          </p:cNvPr>
          <p:cNvSpPr/>
          <p:nvPr/>
        </p:nvSpPr>
        <p:spPr>
          <a:xfrm>
            <a:off x="2742724" y="2327720"/>
            <a:ext cx="182166" cy="1821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7881DBDF-4323-4FCF-94DF-58A18ED14138}"/>
              </a:ext>
            </a:extLst>
          </p:cNvPr>
          <p:cNvSpPr/>
          <p:nvPr/>
        </p:nvSpPr>
        <p:spPr>
          <a:xfrm>
            <a:off x="3003471" y="2115788"/>
            <a:ext cx="114300" cy="114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85E85E5D-0858-47ED-9F0D-98BB493CAFED}"/>
              </a:ext>
            </a:extLst>
          </p:cNvPr>
          <p:cNvSpPr/>
          <p:nvPr/>
        </p:nvSpPr>
        <p:spPr>
          <a:xfrm rot="11047877">
            <a:off x="2285524" y="2669429"/>
            <a:ext cx="290513" cy="2905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7272007E-11FB-462B-9BD8-76CCD810307E}"/>
              </a:ext>
            </a:extLst>
          </p:cNvPr>
          <p:cNvSpPr/>
          <p:nvPr/>
        </p:nvSpPr>
        <p:spPr>
          <a:xfrm rot="11047877">
            <a:off x="1700927" y="2372964"/>
            <a:ext cx="127397" cy="1273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8BC572B0-48AD-4ACE-AF4C-383A634FCB8D}"/>
              </a:ext>
            </a:extLst>
          </p:cNvPr>
          <p:cNvSpPr/>
          <p:nvPr/>
        </p:nvSpPr>
        <p:spPr>
          <a:xfrm>
            <a:off x="943690" y="839438"/>
            <a:ext cx="258365" cy="2583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4061E02C-D66C-4135-8D56-CCC1B2BBBB61}"/>
              </a:ext>
            </a:extLst>
          </p:cNvPr>
          <p:cNvSpPr/>
          <p:nvPr/>
        </p:nvSpPr>
        <p:spPr>
          <a:xfrm rot="10800000">
            <a:off x="973455" y="1543098"/>
            <a:ext cx="396479" cy="3952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752DD695-CB59-493C-BC5D-A306EB8C5781}"/>
              </a:ext>
            </a:extLst>
          </p:cNvPr>
          <p:cNvSpPr/>
          <p:nvPr/>
        </p:nvSpPr>
        <p:spPr>
          <a:xfrm>
            <a:off x="8154115" y="1351407"/>
            <a:ext cx="115490" cy="114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F7696BD9-9C38-416F-ABC9-D0F4FC04FEF8}"/>
              </a:ext>
            </a:extLst>
          </p:cNvPr>
          <p:cNvSpPr/>
          <p:nvPr/>
        </p:nvSpPr>
        <p:spPr>
          <a:xfrm>
            <a:off x="8308897" y="1465707"/>
            <a:ext cx="182165" cy="1821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AEC59D53-F33C-4B4B-B570-E05F21C6C425}"/>
              </a:ext>
            </a:extLst>
          </p:cNvPr>
          <p:cNvSpPr/>
          <p:nvPr/>
        </p:nvSpPr>
        <p:spPr>
          <a:xfrm>
            <a:off x="1503284" y="2970657"/>
            <a:ext cx="114300" cy="114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30" grpId="0" animBg="1"/>
      <p:bldP spid="32" grpId="0" animBg="1"/>
      <p:bldP spid="36" grpId="0" animBg="1"/>
      <p:bldP spid="41" grpId="0" animBg="1"/>
      <p:bldP spid="43" grpId="0" animBg="1"/>
      <p:bldP spid="15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E5CEA105-3EC1-4F0E-A7FF-F0E2FCEF5425}"/>
              </a:ext>
            </a:extLst>
          </p:cNvPr>
          <p:cNvGrpSpPr>
            <a:grpSpLocks/>
          </p:cNvGrpSpPr>
          <p:nvPr/>
        </p:nvGrpSpPr>
        <p:grpSpPr bwMode="auto">
          <a:xfrm>
            <a:off x="1046560" y="2387034"/>
            <a:ext cx="1998889" cy="1760084"/>
            <a:chOff x="1394854" y="2039505"/>
            <a:chExt cx="2666166" cy="2347189"/>
          </a:xfrm>
        </p:grpSpPr>
        <p:sp>
          <p:nvSpPr>
            <p:cNvPr id="2" name="任意多边形 1">
              <a:extLst>
                <a:ext uri="{FF2B5EF4-FFF2-40B4-BE49-F238E27FC236}">
                  <a16:creationId xmlns:a16="http://schemas.microsoft.com/office/drawing/2014/main" id="{69E7E2AB-02C0-4300-8675-60BCBCE5AA75}"/>
                </a:ext>
              </a:extLst>
            </p:cNvPr>
            <p:cNvSpPr/>
            <p:nvPr/>
          </p:nvSpPr>
          <p:spPr>
            <a:xfrm rot="13500000" flipH="1">
              <a:off x="1714058" y="2039732"/>
              <a:ext cx="2347189" cy="2346735"/>
            </a:xfrm>
            <a:custGeom>
              <a:avLst/>
              <a:gdLst>
                <a:gd name="connsiteX0" fmla="*/ 650363 w 4518605"/>
                <a:gd name="connsiteY0" fmla="*/ 3854920 h 4518605"/>
                <a:gd name="connsiteX1" fmla="*/ 657342 w 4518605"/>
                <a:gd name="connsiteY1" fmla="*/ 3861263 h 4518605"/>
                <a:gd name="connsiteX2" fmla="*/ 663685 w 4518605"/>
                <a:gd name="connsiteY2" fmla="*/ 3868242 h 4518605"/>
                <a:gd name="connsiteX3" fmla="*/ 664321 w 4518605"/>
                <a:gd name="connsiteY3" fmla="*/ 3867606 h 4518605"/>
                <a:gd name="connsiteX4" fmla="*/ 811278 w 4518605"/>
                <a:gd name="connsiteY4" fmla="*/ 4001169 h 4518605"/>
                <a:gd name="connsiteX5" fmla="*/ 2252641 w 4518605"/>
                <a:gd name="connsiteY5" fmla="*/ 4518605 h 4518605"/>
                <a:gd name="connsiteX6" fmla="*/ 4518605 w 4518605"/>
                <a:gd name="connsiteY6" fmla="*/ 2252641 h 4518605"/>
                <a:gd name="connsiteX7" fmla="*/ 4341017 w 4518605"/>
                <a:gd name="connsiteY7" fmla="*/ 234852 h 4518605"/>
                <a:gd name="connsiteX8" fmla="*/ 4376100 w 4518605"/>
                <a:gd name="connsiteY8" fmla="*/ 155826 h 4518605"/>
                <a:gd name="connsiteX9" fmla="*/ 4410691 w 4518605"/>
                <a:gd name="connsiteY9" fmla="*/ 121235 h 4518605"/>
                <a:gd name="connsiteX10" fmla="*/ 4386735 w 4518605"/>
                <a:gd name="connsiteY10" fmla="*/ 131870 h 4518605"/>
                <a:gd name="connsiteX11" fmla="*/ 4397370 w 4518605"/>
                <a:gd name="connsiteY11" fmla="*/ 107914 h 4518605"/>
                <a:gd name="connsiteX12" fmla="*/ 4362779 w 4518605"/>
                <a:gd name="connsiteY12" fmla="*/ 142505 h 4518605"/>
                <a:gd name="connsiteX13" fmla="*/ 4283753 w 4518605"/>
                <a:gd name="connsiteY13" fmla="*/ 177588 h 4518605"/>
                <a:gd name="connsiteX14" fmla="*/ 2265964 w 4518605"/>
                <a:gd name="connsiteY14" fmla="*/ 0 h 4518605"/>
                <a:gd name="connsiteX15" fmla="*/ 0 w 4518605"/>
                <a:gd name="connsiteY15" fmla="*/ 2265964 h 4518605"/>
                <a:gd name="connsiteX16" fmla="*/ 517436 w 4518605"/>
                <a:gd name="connsiteY16" fmla="*/ 3707327 h 4518605"/>
                <a:gd name="connsiteX17" fmla="*/ 650999 w 4518605"/>
                <a:gd name="connsiteY17" fmla="*/ 3854284 h 45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18605" h="4518605">
                  <a:moveTo>
                    <a:pt x="650363" y="3854920"/>
                  </a:moveTo>
                  <a:lnTo>
                    <a:pt x="657342" y="3861263"/>
                  </a:lnTo>
                  <a:lnTo>
                    <a:pt x="663685" y="3868242"/>
                  </a:lnTo>
                  <a:lnTo>
                    <a:pt x="664321" y="3867606"/>
                  </a:lnTo>
                  <a:lnTo>
                    <a:pt x="811278" y="4001169"/>
                  </a:lnTo>
                  <a:cubicBezTo>
                    <a:pt x="1202970" y="4324422"/>
                    <a:pt x="1705128" y="4518605"/>
                    <a:pt x="2252641" y="4518605"/>
                  </a:cubicBezTo>
                  <a:cubicBezTo>
                    <a:pt x="3504098" y="4518605"/>
                    <a:pt x="4518605" y="3504098"/>
                    <a:pt x="4518605" y="2252641"/>
                  </a:cubicBezTo>
                  <a:cubicBezTo>
                    <a:pt x="4518605" y="1544527"/>
                    <a:pt x="4104232" y="871931"/>
                    <a:pt x="4341017" y="234852"/>
                  </a:cubicBezTo>
                  <a:lnTo>
                    <a:pt x="4376100" y="155826"/>
                  </a:lnTo>
                  <a:lnTo>
                    <a:pt x="4410691" y="121235"/>
                  </a:lnTo>
                  <a:lnTo>
                    <a:pt x="4386735" y="131870"/>
                  </a:lnTo>
                  <a:lnTo>
                    <a:pt x="4397370" y="107914"/>
                  </a:lnTo>
                  <a:lnTo>
                    <a:pt x="4362779" y="142505"/>
                  </a:lnTo>
                  <a:lnTo>
                    <a:pt x="4283753" y="177588"/>
                  </a:lnTo>
                  <a:cubicBezTo>
                    <a:pt x="3646674" y="414373"/>
                    <a:pt x="2974078" y="0"/>
                    <a:pt x="2265964" y="0"/>
                  </a:cubicBezTo>
                  <a:cubicBezTo>
                    <a:pt x="1014507" y="0"/>
                    <a:pt x="0" y="1014507"/>
                    <a:pt x="0" y="2265964"/>
                  </a:cubicBezTo>
                  <a:cubicBezTo>
                    <a:pt x="0" y="2813477"/>
                    <a:pt x="194183" y="3315635"/>
                    <a:pt x="517436" y="3707327"/>
                  </a:cubicBezTo>
                  <a:lnTo>
                    <a:pt x="650999" y="38542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9236" name="文本框 5">
              <a:extLst>
                <a:ext uri="{FF2B5EF4-FFF2-40B4-BE49-F238E27FC236}">
                  <a16:creationId xmlns:a16="http://schemas.microsoft.com/office/drawing/2014/main" id="{A096A894-6629-4475-AD2B-5328E2ACBC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958" y="2186816"/>
              <a:ext cx="2025232" cy="2047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375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01</a:t>
              </a:r>
              <a:endParaRPr lang="zh-CN" altLang="en-US" sz="9375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4CF58BD-8445-4217-B1C1-BA1DF563C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3447" t="18711" r="10242" b="14206"/>
            <a:stretch>
              <a:fillRect/>
            </a:stretch>
          </p:blipFill>
          <p:spPr>
            <a:xfrm>
              <a:off x="1394854" y="2289337"/>
              <a:ext cx="2036614" cy="2036614"/>
            </a:xfrm>
            <a:custGeom>
              <a:avLst/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sp>
        <p:nvSpPr>
          <p:cNvPr id="14" name="椭圆 13">
            <a:extLst>
              <a:ext uri="{FF2B5EF4-FFF2-40B4-BE49-F238E27FC236}">
                <a16:creationId xmlns:a16="http://schemas.microsoft.com/office/drawing/2014/main" id="{44361374-2ABB-4424-AE24-2A85E3A89D72}"/>
              </a:ext>
            </a:extLst>
          </p:cNvPr>
          <p:cNvSpPr/>
          <p:nvPr/>
        </p:nvSpPr>
        <p:spPr>
          <a:xfrm rot="10800000">
            <a:off x="684610" y="3927872"/>
            <a:ext cx="347663" cy="3476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8BFE039-8D05-4427-A90B-77C45EDADF1B}"/>
              </a:ext>
            </a:extLst>
          </p:cNvPr>
          <p:cNvGrpSpPr>
            <a:grpSpLocks/>
          </p:cNvGrpSpPr>
          <p:nvPr/>
        </p:nvGrpSpPr>
        <p:grpSpPr bwMode="auto">
          <a:xfrm>
            <a:off x="3101579" y="2689622"/>
            <a:ext cx="5213746" cy="1194973"/>
            <a:chOff x="277329" y="1093495"/>
            <a:chExt cx="5567810" cy="1593364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876A5A62-A168-41CF-B063-A0DD9C040156}"/>
                </a:ext>
              </a:extLst>
            </p:cNvPr>
            <p:cNvCxnSpPr/>
            <p:nvPr/>
          </p:nvCxnSpPr>
          <p:spPr>
            <a:xfrm>
              <a:off x="410834" y="2206380"/>
              <a:ext cx="52944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2" name="文本框 17">
              <a:extLst>
                <a:ext uri="{FF2B5EF4-FFF2-40B4-BE49-F238E27FC236}">
                  <a16:creationId xmlns:a16="http://schemas.microsoft.com/office/drawing/2014/main" id="{2FAAB94A-E56A-4344-B3D1-9E3422524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329" y="1418946"/>
              <a:ext cx="5567810" cy="800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3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Variational Auto Encoder</a:t>
              </a:r>
              <a:endParaRPr lang="zh-CN" altLang="en-US" sz="33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33" name="文本框 18">
              <a:extLst>
                <a:ext uri="{FF2B5EF4-FFF2-40B4-BE49-F238E27FC236}">
                  <a16:creationId xmlns:a16="http://schemas.microsoft.com/office/drawing/2014/main" id="{C7B4DF79-E596-4D9B-99D1-B18DAD6A1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916" y="1093495"/>
              <a:ext cx="5141865" cy="430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500" dirty="0">
                <a:solidFill>
                  <a:srgbClr val="7F7F7F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234" name="文本框 19">
              <a:extLst>
                <a:ext uri="{FF2B5EF4-FFF2-40B4-BE49-F238E27FC236}">
                  <a16:creationId xmlns:a16="http://schemas.microsoft.com/office/drawing/2014/main" id="{A0F3C799-261A-4574-83DE-8240A2CC9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329" y="2317511"/>
              <a:ext cx="5427948" cy="36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200" dirty="0">
                <a:solidFill>
                  <a:srgbClr val="7F7F7F"/>
                </a:solidFill>
              </a:endParaRPr>
            </a:p>
          </p:txBody>
        </p:sp>
      </p:grpSp>
      <p:sp>
        <p:nvSpPr>
          <p:cNvPr id="26" name="椭圆 25">
            <a:extLst>
              <a:ext uri="{FF2B5EF4-FFF2-40B4-BE49-F238E27FC236}">
                <a16:creationId xmlns:a16="http://schemas.microsoft.com/office/drawing/2014/main" id="{C489EFD1-F77E-4ADD-BB0C-45CA5714B732}"/>
              </a:ext>
            </a:extLst>
          </p:cNvPr>
          <p:cNvSpPr/>
          <p:nvPr/>
        </p:nvSpPr>
        <p:spPr>
          <a:xfrm>
            <a:off x="1398985" y="3951685"/>
            <a:ext cx="110728" cy="1119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FB308E9F-1C8B-4588-BB13-3F1C4C489B34}"/>
              </a:ext>
            </a:extLst>
          </p:cNvPr>
          <p:cNvSpPr/>
          <p:nvPr/>
        </p:nvSpPr>
        <p:spPr>
          <a:xfrm>
            <a:off x="2788444" y="4129088"/>
            <a:ext cx="182166" cy="1821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7881DBDF-4323-4FCF-94DF-58A18ED14138}"/>
              </a:ext>
            </a:extLst>
          </p:cNvPr>
          <p:cNvSpPr/>
          <p:nvPr/>
        </p:nvSpPr>
        <p:spPr>
          <a:xfrm>
            <a:off x="3049191" y="3917156"/>
            <a:ext cx="114300" cy="114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85E85E5D-0858-47ED-9F0D-98BB493CAFED}"/>
              </a:ext>
            </a:extLst>
          </p:cNvPr>
          <p:cNvSpPr/>
          <p:nvPr/>
        </p:nvSpPr>
        <p:spPr>
          <a:xfrm rot="11047877">
            <a:off x="2331244" y="4470797"/>
            <a:ext cx="290513" cy="2905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7272007E-11FB-462B-9BD8-76CCD810307E}"/>
              </a:ext>
            </a:extLst>
          </p:cNvPr>
          <p:cNvSpPr/>
          <p:nvPr/>
        </p:nvSpPr>
        <p:spPr>
          <a:xfrm rot="11047877">
            <a:off x="1746647" y="4174332"/>
            <a:ext cx="127397" cy="1273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8BC572B0-48AD-4ACE-AF4C-383A634FCB8D}"/>
              </a:ext>
            </a:extLst>
          </p:cNvPr>
          <p:cNvSpPr/>
          <p:nvPr/>
        </p:nvSpPr>
        <p:spPr>
          <a:xfrm>
            <a:off x="989410" y="2640806"/>
            <a:ext cx="258365" cy="2583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4061E02C-D66C-4135-8D56-CCC1B2BBBB61}"/>
              </a:ext>
            </a:extLst>
          </p:cNvPr>
          <p:cNvSpPr/>
          <p:nvPr/>
        </p:nvSpPr>
        <p:spPr>
          <a:xfrm rot="10800000">
            <a:off x="1019175" y="3344466"/>
            <a:ext cx="396479" cy="3952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752DD695-CB59-493C-BC5D-A306EB8C5781}"/>
              </a:ext>
            </a:extLst>
          </p:cNvPr>
          <p:cNvSpPr/>
          <p:nvPr/>
        </p:nvSpPr>
        <p:spPr>
          <a:xfrm>
            <a:off x="8199835" y="3152775"/>
            <a:ext cx="115490" cy="114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F7696BD9-9C38-416F-ABC9-D0F4FC04FEF8}"/>
              </a:ext>
            </a:extLst>
          </p:cNvPr>
          <p:cNvSpPr/>
          <p:nvPr/>
        </p:nvSpPr>
        <p:spPr>
          <a:xfrm>
            <a:off x="8354617" y="3267075"/>
            <a:ext cx="182165" cy="1821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AEC59D53-F33C-4B4B-B570-E05F21C6C425}"/>
              </a:ext>
            </a:extLst>
          </p:cNvPr>
          <p:cNvSpPr/>
          <p:nvPr/>
        </p:nvSpPr>
        <p:spPr>
          <a:xfrm>
            <a:off x="1549004" y="4772025"/>
            <a:ext cx="114300" cy="114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84DEA7A7-211B-4F18-BD78-537D50D37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293" y="3607596"/>
            <a:ext cx="5780586" cy="307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8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807"/>
    </mc:Choice>
    <mc:Fallback>
      <p:transition advTm="4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30" grpId="0" animBg="1"/>
      <p:bldP spid="32" grpId="0" animBg="1"/>
      <p:bldP spid="36" grpId="0" animBg="1"/>
      <p:bldP spid="41" grpId="0" animBg="1"/>
      <p:bldP spid="43" grpId="0" animBg="1"/>
      <p:bldP spid="15" grpId="0" animBg="1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椭圆 43">
            <a:extLst>
              <a:ext uri="{FF2B5EF4-FFF2-40B4-BE49-F238E27FC236}">
                <a16:creationId xmlns:a16="http://schemas.microsoft.com/office/drawing/2014/main" id="{39C25D6E-91A6-4CBF-A463-6B3E07875ACE}"/>
              </a:ext>
            </a:extLst>
          </p:cNvPr>
          <p:cNvSpPr/>
          <p:nvPr/>
        </p:nvSpPr>
        <p:spPr>
          <a:xfrm>
            <a:off x="3782616" y="2150126"/>
            <a:ext cx="353014" cy="3323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01B34346-5CDE-43B3-A338-2FEEEFE5930D}"/>
              </a:ext>
            </a:extLst>
          </p:cNvPr>
          <p:cNvSpPr/>
          <p:nvPr/>
        </p:nvSpPr>
        <p:spPr>
          <a:xfrm>
            <a:off x="3411141" y="1932684"/>
            <a:ext cx="277847" cy="262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8D57E20B-A7C7-421D-8B19-2FF916D1BFB9}"/>
              </a:ext>
            </a:extLst>
          </p:cNvPr>
          <p:cNvSpPr/>
          <p:nvPr/>
        </p:nvSpPr>
        <p:spPr>
          <a:xfrm flipH="1">
            <a:off x="223837" y="2271320"/>
            <a:ext cx="468449" cy="4397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34A8690-AFC2-4248-B083-E72A360C76EB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485960" cy="369332"/>
            <a:chOff x="0" y="242888"/>
            <a:chExt cx="648115" cy="492125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A742327-960F-42FA-9A4B-EA36B376C148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271" name="文本框 18">
              <a:extLst>
                <a:ext uri="{FF2B5EF4-FFF2-40B4-BE49-F238E27FC236}">
                  <a16:creationId xmlns:a16="http://schemas.microsoft.com/office/drawing/2014/main" id="{71DCF182-209A-49E8-A9F4-63D2AA371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743" y="242888"/>
              <a:ext cx="246372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rgbClr val="404040"/>
                </a:solidFill>
              </a:endParaRPr>
            </a:p>
          </p:txBody>
        </p:sp>
      </p:grpSp>
      <p:sp>
        <p:nvSpPr>
          <p:cNvPr id="30" name="椭圆 29">
            <a:extLst>
              <a:ext uri="{FF2B5EF4-FFF2-40B4-BE49-F238E27FC236}">
                <a16:creationId xmlns:a16="http://schemas.microsoft.com/office/drawing/2014/main" id="{642E8CDC-7197-4C17-8A6A-6F8CFFB0AC68}"/>
              </a:ext>
            </a:extLst>
          </p:cNvPr>
          <p:cNvSpPr/>
          <p:nvPr/>
        </p:nvSpPr>
        <p:spPr>
          <a:xfrm>
            <a:off x="3942160" y="3094546"/>
            <a:ext cx="174494" cy="1630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B689980B-D9C7-4312-9EE6-FE7200CB24B4}"/>
              </a:ext>
            </a:extLst>
          </p:cNvPr>
          <p:cNvSpPr/>
          <p:nvPr/>
        </p:nvSpPr>
        <p:spPr>
          <a:xfrm rot="11047877">
            <a:off x="1454006" y="5344848"/>
            <a:ext cx="139595" cy="131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0EDCE7B4-B1A0-43FA-B3E1-9CD58CDAD257}"/>
              </a:ext>
            </a:extLst>
          </p:cNvPr>
          <p:cNvSpPr/>
          <p:nvPr/>
        </p:nvSpPr>
        <p:spPr>
          <a:xfrm>
            <a:off x="996553" y="4638329"/>
            <a:ext cx="510059" cy="4801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55E7D1E7-2282-4134-BF7D-A772E5D93F45}"/>
              </a:ext>
            </a:extLst>
          </p:cNvPr>
          <p:cNvSpPr/>
          <p:nvPr/>
        </p:nvSpPr>
        <p:spPr>
          <a:xfrm flipV="1">
            <a:off x="1922860" y="5337572"/>
            <a:ext cx="509588" cy="5095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BA609C8C-D981-40A2-9615-01384B077D91}"/>
              </a:ext>
            </a:extLst>
          </p:cNvPr>
          <p:cNvSpPr/>
          <p:nvPr/>
        </p:nvSpPr>
        <p:spPr>
          <a:xfrm>
            <a:off x="432198" y="4708810"/>
            <a:ext cx="242948" cy="2287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A7D33B29-84F1-46E8-9F59-192BB71C7F9C}"/>
              </a:ext>
            </a:extLst>
          </p:cNvPr>
          <p:cNvSpPr/>
          <p:nvPr/>
        </p:nvSpPr>
        <p:spPr>
          <a:xfrm flipH="1">
            <a:off x="2064544" y="4871269"/>
            <a:ext cx="255029" cy="2400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2A6F7D31-2BD7-4769-9BF2-6744613CDE9F}"/>
              </a:ext>
            </a:extLst>
          </p:cNvPr>
          <p:cNvSpPr/>
          <p:nvPr/>
        </p:nvSpPr>
        <p:spPr>
          <a:xfrm flipH="1">
            <a:off x="3312318" y="4744629"/>
            <a:ext cx="195970" cy="1857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1CC4BD37-314D-45CF-9CA8-F90AA8071BE3}"/>
              </a:ext>
            </a:extLst>
          </p:cNvPr>
          <p:cNvSpPr/>
          <p:nvPr/>
        </p:nvSpPr>
        <p:spPr>
          <a:xfrm>
            <a:off x="2707482" y="5030695"/>
            <a:ext cx="212077" cy="2009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1791A319-43E0-47FA-A78B-92471F450243}"/>
              </a:ext>
            </a:extLst>
          </p:cNvPr>
          <p:cNvGrpSpPr/>
          <p:nvPr/>
        </p:nvGrpSpPr>
        <p:grpSpPr>
          <a:xfrm>
            <a:off x="3404561" y="3383974"/>
            <a:ext cx="1256201" cy="1256201"/>
            <a:chOff x="4539416" y="3368966"/>
            <a:chExt cx="1674934" cy="1674934"/>
          </a:xfrm>
          <a:solidFill>
            <a:schemeClr val="accent2"/>
          </a:solidFill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24C61F4D-874B-402B-8D0B-8CDBE7693280}"/>
                </a:ext>
              </a:extLst>
            </p:cNvPr>
            <p:cNvSpPr/>
            <p:nvPr/>
          </p:nvSpPr>
          <p:spPr>
            <a:xfrm>
              <a:off x="4539416" y="3368966"/>
              <a:ext cx="1674934" cy="16749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DEE5631-5C1E-42BE-80BE-41293EEC35AB}"/>
                </a:ext>
              </a:extLst>
            </p:cNvPr>
            <p:cNvSpPr txBox="1"/>
            <p:nvPr/>
          </p:nvSpPr>
          <p:spPr>
            <a:xfrm>
              <a:off x="4589911" y="3974426"/>
              <a:ext cx="246308" cy="4924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9" name="椭圆 58">
            <a:extLst>
              <a:ext uri="{FF2B5EF4-FFF2-40B4-BE49-F238E27FC236}">
                <a16:creationId xmlns:a16="http://schemas.microsoft.com/office/drawing/2014/main" id="{C9B88B00-5E0A-4AE7-B0ED-C70ABDF88237}"/>
              </a:ext>
            </a:extLst>
          </p:cNvPr>
          <p:cNvSpPr/>
          <p:nvPr/>
        </p:nvSpPr>
        <p:spPr>
          <a:xfrm>
            <a:off x="-30956" y="3632598"/>
            <a:ext cx="707231" cy="7108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69" name="矩形 61">
            <a:extLst>
              <a:ext uri="{FF2B5EF4-FFF2-40B4-BE49-F238E27FC236}">
                <a16:creationId xmlns:a16="http://schemas.microsoft.com/office/drawing/2014/main" id="{0674666F-FCDF-425E-A850-D476A140A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238" y="1766778"/>
            <a:ext cx="36020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indent="3429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/>
              <a:t>“Generative modeling” is a area of machine learning which deals with models of distributions P(X).</a:t>
            </a:r>
          </a:p>
          <a:p>
            <a:pPr indent="342900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1800" dirty="0"/>
          </a:p>
          <a:p>
            <a:pPr indent="342900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1800" dirty="0"/>
          </a:p>
          <a:p>
            <a:pPr indent="3429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/>
              <a:t>For instance, image(pixels)…</a:t>
            </a:r>
            <a:endParaRPr lang="zh-CN" altLang="en-US" sz="1800" dirty="0"/>
          </a:p>
        </p:txBody>
      </p:sp>
      <p:sp>
        <p:nvSpPr>
          <p:cNvPr id="8219" name="灯片编号占位符 69">
            <a:extLst>
              <a:ext uri="{FF2B5EF4-FFF2-40B4-BE49-F238E27FC236}">
                <a16:creationId xmlns:a16="http://schemas.microsoft.com/office/drawing/2014/main" id="{92A8C372-8E7E-48F6-A41F-1BD428301C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51057" y="5393532"/>
            <a:ext cx="279797" cy="2738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Tx/>
              <a:defRPr/>
            </a:pPr>
            <a:fld id="{ED95B513-9539-41EF-A36A-B5E4A4CE9EEF}" type="slidenum"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pPr eaLnBrk="1" hangingPunct="1">
                <a:buClrTx/>
                <a:defRPr/>
              </a:pPr>
              <a:t>5</a:t>
            </a:fld>
            <a:endParaRPr lang="zh-CN" altLang="en-US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6" name="图片 85">
            <a:extLst>
              <a:ext uri="{FF2B5EF4-FFF2-40B4-BE49-F238E27FC236}">
                <a16:creationId xmlns:a16="http://schemas.microsoft.com/office/drawing/2014/main" id="{21DAACA9-10CB-450B-A370-A161504F7D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987" t="309" r="20936" b="54406"/>
          <a:stretch>
            <a:fillRect/>
          </a:stretch>
        </p:blipFill>
        <p:spPr>
          <a:xfrm rot="1986105">
            <a:off x="3691866" y="3450425"/>
            <a:ext cx="1075053" cy="1075053"/>
          </a:xfrm>
          <a:custGeom>
            <a:avLst/>
            <a:gdLst>
              <a:gd name="connsiteX0" fmla="*/ 1238250 w 2476500"/>
              <a:gd name="connsiteY0" fmla="*/ 0 h 2476500"/>
              <a:gd name="connsiteX1" fmla="*/ 2476500 w 2476500"/>
              <a:gd name="connsiteY1" fmla="*/ 1238250 h 2476500"/>
              <a:gd name="connsiteX2" fmla="*/ 1238250 w 2476500"/>
              <a:gd name="connsiteY2" fmla="*/ 2476500 h 2476500"/>
              <a:gd name="connsiteX3" fmla="*/ 0 w 2476500"/>
              <a:gd name="connsiteY3" fmla="*/ 1238250 h 2476500"/>
              <a:gd name="connsiteX4" fmla="*/ 1238250 w 2476500"/>
              <a:gd name="connsiteY4" fmla="*/ 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2476500">
                <a:moveTo>
                  <a:pt x="1238250" y="0"/>
                </a:moveTo>
                <a:cubicBezTo>
                  <a:pt x="1922117" y="0"/>
                  <a:pt x="2476500" y="554383"/>
                  <a:pt x="2476500" y="1238250"/>
                </a:cubicBezTo>
                <a:cubicBezTo>
                  <a:pt x="2476500" y="1922117"/>
                  <a:pt x="1922117" y="2476500"/>
                  <a:pt x="1238250" y="2476500"/>
                </a:cubicBezTo>
                <a:cubicBezTo>
                  <a:pt x="554383" y="2476500"/>
                  <a:pt x="0" y="1922117"/>
                  <a:pt x="0" y="1238250"/>
                </a:cubicBezTo>
                <a:cubicBezTo>
                  <a:pt x="0" y="554383"/>
                  <a:pt x="554383" y="0"/>
                  <a:pt x="1238250" y="0"/>
                </a:cubicBezTo>
                <a:close/>
              </a:path>
            </a:pathLst>
          </a:cu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0E637499-7190-411E-8010-733739108883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2644484" cy="369332"/>
            <a:chOff x="0" y="242888"/>
            <a:chExt cx="3526901" cy="492125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7ECD7260-161C-4414-AF23-C7DE4C06CE08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文本框 3">
              <a:extLst>
                <a:ext uri="{FF2B5EF4-FFF2-40B4-BE49-F238E27FC236}">
                  <a16:creationId xmlns:a16="http://schemas.microsoft.com/office/drawing/2014/main" id="{BC35ADF9-9414-49C2-BBA6-EA377507A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52" y="242888"/>
              <a:ext cx="3149549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 dirty="0">
                  <a:solidFill>
                    <a:srgbClr val="404040"/>
                  </a:solidFill>
                </a:rPr>
                <a:t>Generative modeling</a:t>
              </a:r>
              <a:endParaRPr lang="zh-CN" altLang="en-US" sz="1800" b="1" dirty="0">
                <a:solidFill>
                  <a:srgbClr val="404040"/>
                </a:solidFill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AE3092C-2702-48D1-90D9-1F34E1DC9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37" y="1930742"/>
            <a:ext cx="2545355" cy="2707587"/>
          </a:xfrm>
          <a:prstGeom prst="rect">
            <a:avLst/>
          </a:prstGeom>
        </p:spPr>
      </p:pic>
      <p:sp>
        <p:nvSpPr>
          <p:cNvPr id="43" name="矩形 61">
            <a:extLst>
              <a:ext uri="{FF2B5EF4-FFF2-40B4-BE49-F238E27FC236}">
                <a16:creationId xmlns:a16="http://schemas.microsoft.com/office/drawing/2014/main" id="{3F85BAAD-7D79-4094-B0C5-561F737EA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522" y="4068474"/>
            <a:ext cx="4576763" cy="253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/>
              <a:t> We can formalize this setup by saying that we get examples X distributed according to some unknown distribution </a:t>
            </a:r>
            <a:r>
              <a:rPr lang="en-US" altLang="zh-CN" sz="1800" dirty="0" err="1"/>
              <a:t>Pgt</a:t>
            </a:r>
            <a:r>
              <a:rPr lang="en-US" altLang="zh-CN" sz="1800" dirty="0"/>
              <a:t>(X), and our goal is to learn a model P which we can sample from, such that P is as similar as possible to </a:t>
            </a:r>
            <a:r>
              <a:rPr lang="en-US" altLang="zh-CN" sz="1800" dirty="0" err="1"/>
              <a:t>Pgt</a:t>
            </a:r>
            <a:endParaRPr lang="zh-CN" alt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1372"/>
    </mc:Choice>
    <mc:Fallback>
      <p:transition advTm="31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9" grpId="0" animBg="1"/>
      <p:bldP spid="45" grpId="0" animBg="1"/>
      <p:bldP spid="30" grpId="0" animBg="1"/>
      <p:bldP spid="26" grpId="0" animBg="1"/>
      <p:bldP spid="28" grpId="0" animBg="1"/>
      <p:bldP spid="29" grpId="0" animBg="1"/>
      <p:bldP spid="33" grpId="0" animBg="1"/>
      <p:bldP spid="35" grpId="0" animBg="1"/>
      <p:bldP spid="36" grpId="0" animBg="1"/>
      <p:bldP spid="42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34A8690-AFC2-4248-B083-E72A360C76EB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485960" cy="369332"/>
            <a:chOff x="0" y="242888"/>
            <a:chExt cx="648115" cy="492125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A742327-960F-42FA-9A4B-EA36B376C148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271" name="文本框 18">
              <a:extLst>
                <a:ext uri="{FF2B5EF4-FFF2-40B4-BE49-F238E27FC236}">
                  <a16:creationId xmlns:a16="http://schemas.microsoft.com/office/drawing/2014/main" id="{71DCF182-209A-49E8-A9F4-63D2AA371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743" y="242888"/>
              <a:ext cx="246372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rgbClr val="404040"/>
                </a:solidFill>
              </a:endParaRPr>
            </a:p>
          </p:txBody>
        </p:sp>
      </p:grpSp>
      <p:sp>
        <p:nvSpPr>
          <p:cNvPr id="10269" name="矩形 61">
            <a:extLst>
              <a:ext uri="{FF2B5EF4-FFF2-40B4-BE49-F238E27FC236}">
                <a16:creationId xmlns:a16="http://schemas.microsoft.com/office/drawing/2014/main" id="{0674666F-FCDF-425E-A850-D476A140A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711846"/>
            <a:ext cx="8001000" cy="295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/>
              <a:t>How to train a generative model is a long-standing problem in machine learning, most approaches have one of three serious </a:t>
            </a:r>
            <a:r>
              <a:rPr lang="en-US" altLang="zh-CN" sz="1800" b="1" dirty="0"/>
              <a:t>drawback</a:t>
            </a:r>
            <a:r>
              <a:rPr lang="en-US" altLang="zh-CN" sz="1800" dirty="0"/>
              <a:t>:</a:t>
            </a:r>
          </a:p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1800" dirty="0"/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US" altLang="zh-CN" sz="1800" dirty="0"/>
              <a:t>Might require strong assumptions about the structure in the data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US" altLang="zh-CN" sz="1800" dirty="0"/>
              <a:t>they might make severe approximations, leading to suboptimal models.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US" altLang="zh-CN" sz="1800" dirty="0"/>
              <a:t>they might rely on computationally expensive inference procedures like Markov Chain Monte Carl</a:t>
            </a:r>
            <a:endParaRPr lang="zh-CN" altLang="en-US" sz="1800" dirty="0"/>
          </a:p>
        </p:txBody>
      </p:sp>
      <p:sp>
        <p:nvSpPr>
          <p:cNvPr id="8219" name="灯片编号占位符 69">
            <a:extLst>
              <a:ext uri="{FF2B5EF4-FFF2-40B4-BE49-F238E27FC236}">
                <a16:creationId xmlns:a16="http://schemas.microsoft.com/office/drawing/2014/main" id="{92A8C372-8E7E-48F6-A41F-1BD428301C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51057" y="5393532"/>
            <a:ext cx="279797" cy="2738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Tx/>
              <a:defRPr/>
            </a:pPr>
            <a:fld id="{ED95B513-9539-41EF-A36A-B5E4A4CE9EEF}" type="slidenum"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pPr eaLnBrk="1" hangingPunct="1">
                <a:buClrTx/>
                <a:defRPr/>
              </a:pPr>
              <a:t>6</a:t>
            </a:fld>
            <a:endParaRPr lang="zh-CN" altLang="en-US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E637499-7190-411E-8010-733739108883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2049706" cy="369332"/>
            <a:chOff x="0" y="242888"/>
            <a:chExt cx="2733656" cy="492125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7ECD7260-161C-4414-AF23-C7DE4C06CE08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文本框 3">
              <a:extLst>
                <a:ext uri="{FF2B5EF4-FFF2-40B4-BE49-F238E27FC236}">
                  <a16:creationId xmlns:a16="http://schemas.microsoft.com/office/drawing/2014/main" id="{BC35ADF9-9414-49C2-BBA6-EA377507A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52" y="242888"/>
              <a:ext cx="2356304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 dirty="0">
                  <a:solidFill>
                    <a:srgbClr val="404040"/>
                  </a:solidFill>
                </a:rPr>
                <a:t>How to train it?</a:t>
              </a:r>
              <a:endParaRPr lang="zh-CN" altLang="en-US" sz="1800" b="1" dirty="0">
                <a:solidFill>
                  <a:srgbClr val="404040"/>
                </a:solidFill>
              </a:endParaRPr>
            </a:p>
          </p:txBody>
        </p:sp>
      </p:grpSp>
      <p:sp>
        <p:nvSpPr>
          <p:cNvPr id="27" name="矩形 61">
            <a:extLst>
              <a:ext uri="{FF2B5EF4-FFF2-40B4-BE49-F238E27FC236}">
                <a16:creationId xmlns:a16="http://schemas.microsoft.com/office/drawing/2014/main" id="{522D03BF-03A3-4AB7-9E9E-2EA365DC5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60" y="5300102"/>
            <a:ext cx="8001000" cy="46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/>
              <a:t>VAE is a popular frame work to solve those problems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8377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1372"/>
    </mc:Choice>
    <mc:Fallback>
      <p:transition advTm="31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9" name="矩形 61">
            <a:extLst>
              <a:ext uri="{FF2B5EF4-FFF2-40B4-BE49-F238E27FC236}">
                <a16:creationId xmlns:a16="http://schemas.microsoft.com/office/drawing/2014/main" id="{0674666F-FCDF-425E-A850-D476A140A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711846"/>
            <a:ext cx="8001000" cy="170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/>
              <a:t> Latent Variable helps if the model first decides which character to generate before it assigns a value to any specific pixel. This kind of decision is formally called a latent variable</a:t>
            </a:r>
          </a:p>
          <a:p>
            <a:pPr indent="342900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1800" dirty="0"/>
          </a:p>
        </p:txBody>
      </p:sp>
      <p:sp>
        <p:nvSpPr>
          <p:cNvPr id="8219" name="灯片编号占位符 69">
            <a:extLst>
              <a:ext uri="{FF2B5EF4-FFF2-40B4-BE49-F238E27FC236}">
                <a16:creationId xmlns:a16="http://schemas.microsoft.com/office/drawing/2014/main" id="{92A8C372-8E7E-48F6-A41F-1BD428301C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51057" y="5393532"/>
            <a:ext cx="279797" cy="2738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Tx/>
              <a:defRPr/>
            </a:pPr>
            <a:fld id="{ED95B513-9539-41EF-A36A-B5E4A4CE9EEF}" type="slidenum"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pPr eaLnBrk="1" hangingPunct="1">
                <a:buClrTx/>
                <a:defRPr/>
              </a:pPr>
              <a:t>7</a:t>
            </a:fld>
            <a:endParaRPr lang="zh-CN" altLang="en-US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2E93F39-7705-4BF0-8B92-EC0C819B40CA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485960" cy="369332"/>
            <a:chOff x="0" y="242888"/>
            <a:chExt cx="648115" cy="49212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006B63E-47A6-4B2B-BDFC-0B738213ED4F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文本框 18">
              <a:extLst>
                <a:ext uri="{FF2B5EF4-FFF2-40B4-BE49-F238E27FC236}">
                  <a16:creationId xmlns:a16="http://schemas.microsoft.com/office/drawing/2014/main" id="{0E05F299-DEAE-42BB-9CB5-568DA4EDB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743" y="242888"/>
              <a:ext cx="246372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96FCA03-C609-4207-93F2-1C5484024D87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2001744" cy="369332"/>
            <a:chOff x="0" y="242888"/>
            <a:chExt cx="2669683" cy="49212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408B0C8-95C7-4C69-A6FB-0809E4C78434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文本框 3">
              <a:extLst>
                <a:ext uri="{FF2B5EF4-FFF2-40B4-BE49-F238E27FC236}">
                  <a16:creationId xmlns:a16="http://schemas.microsoft.com/office/drawing/2014/main" id="{08D35E01-2D4F-4D5B-840A-950196DA0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51" y="242888"/>
              <a:ext cx="2292332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 dirty="0">
                  <a:solidFill>
                    <a:srgbClr val="404040"/>
                  </a:solidFill>
                </a:rPr>
                <a:t>Latent Variable</a:t>
              </a:r>
              <a:endParaRPr lang="zh-CN" altLang="en-US" sz="1800" b="1" dirty="0">
                <a:solidFill>
                  <a:srgbClr val="404040"/>
                </a:solidFill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A6A49044-A692-4CB5-812D-006E8F9D4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42" y="3080438"/>
            <a:ext cx="8434115" cy="364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5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1372"/>
    </mc:Choice>
    <mc:Fallback>
      <p:transition advTm="31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灯片编号占位符 69">
            <a:extLst>
              <a:ext uri="{FF2B5EF4-FFF2-40B4-BE49-F238E27FC236}">
                <a16:creationId xmlns:a16="http://schemas.microsoft.com/office/drawing/2014/main" id="{92A8C372-8E7E-48F6-A41F-1BD428301C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51057" y="5393532"/>
            <a:ext cx="279797" cy="2738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Tx/>
              <a:defRPr/>
            </a:pPr>
            <a:fld id="{ED95B513-9539-41EF-A36A-B5E4A4CE9EEF}" type="slidenum"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pPr eaLnBrk="1" hangingPunct="1">
                <a:buClrTx/>
                <a:defRPr/>
              </a:pPr>
              <a:t>8</a:t>
            </a:fld>
            <a:endParaRPr lang="zh-CN" altLang="en-US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2E93F39-7705-4BF0-8B92-EC0C819B40CA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485960" cy="369332"/>
            <a:chOff x="0" y="242888"/>
            <a:chExt cx="648115" cy="49212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006B63E-47A6-4B2B-BDFC-0B738213ED4F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文本框 18">
              <a:extLst>
                <a:ext uri="{FF2B5EF4-FFF2-40B4-BE49-F238E27FC236}">
                  <a16:creationId xmlns:a16="http://schemas.microsoft.com/office/drawing/2014/main" id="{0E05F299-DEAE-42BB-9CB5-568DA4EDB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743" y="242888"/>
              <a:ext cx="246372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96FCA03-C609-4207-93F2-1C5484024D87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2001744" cy="369332"/>
            <a:chOff x="0" y="242888"/>
            <a:chExt cx="2669683" cy="49212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408B0C8-95C7-4C69-A6FB-0809E4C78434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文本框 3">
              <a:extLst>
                <a:ext uri="{FF2B5EF4-FFF2-40B4-BE49-F238E27FC236}">
                  <a16:creationId xmlns:a16="http://schemas.microsoft.com/office/drawing/2014/main" id="{08D35E01-2D4F-4D5B-840A-950196DA0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51" y="242888"/>
              <a:ext cx="2292332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 dirty="0">
                  <a:solidFill>
                    <a:srgbClr val="404040"/>
                  </a:solidFill>
                </a:rPr>
                <a:t>Latent Variable</a:t>
              </a:r>
              <a:endParaRPr lang="zh-CN" altLang="en-US" sz="1800" b="1" dirty="0">
                <a:solidFill>
                  <a:srgbClr val="404040"/>
                </a:solidFill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A3C9523E-2A5D-4A5A-8AD7-BD7D6D37B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2" y="3992793"/>
            <a:ext cx="8146401" cy="280147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B7D38B5-194E-4046-94F0-D83061DDE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033" y="152450"/>
            <a:ext cx="5678424" cy="41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1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1372"/>
    </mc:Choice>
    <mc:Fallback>
      <p:transition advTm="31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灯片编号占位符 69">
            <a:extLst>
              <a:ext uri="{FF2B5EF4-FFF2-40B4-BE49-F238E27FC236}">
                <a16:creationId xmlns:a16="http://schemas.microsoft.com/office/drawing/2014/main" id="{92A8C372-8E7E-48F6-A41F-1BD428301C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51057" y="5393532"/>
            <a:ext cx="279797" cy="2738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Tx/>
              <a:defRPr/>
            </a:pPr>
            <a:fld id="{ED95B513-9539-41EF-A36A-B5E4A4CE9EEF}" type="slidenum"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pPr eaLnBrk="1" hangingPunct="1">
                <a:buClrTx/>
                <a:defRPr/>
              </a:pPr>
              <a:t>9</a:t>
            </a:fld>
            <a:endParaRPr lang="zh-CN" altLang="en-US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2E93F39-7705-4BF0-8B92-EC0C819B40CA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485960" cy="369332"/>
            <a:chOff x="0" y="242888"/>
            <a:chExt cx="648115" cy="49212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006B63E-47A6-4B2B-BDFC-0B738213ED4F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文本框 18">
              <a:extLst>
                <a:ext uri="{FF2B5EF4-FFF2-40B4-BE49-F238E27FC236}">
                  <a16:creationId xmlns:a16="http://schemas.microsoft.com/office/drawing/2014/main" id="{0E05F299-DEAE-42BB-9CB5-568DA4EDB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743" y="242888"/>
              <a:ext cx="246372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96FCA03-C609-4207-93F2-1C5484024D87}"/>
              </a:ext>
            </a:extLst>
          </p:cNvPr>
          <p:cNvGrpSpPr>
            <a:grpSpLocks/>
          </p:cNvGrpSpPr>
          <p:nvPr/>
        </p:nvGrpSpPr>
        <p:grpSpPr bwMode="auto">
          <a:xfrm>
            <a:off x="0" y="1039416"/>
            <a:ext cx="2001744" cy="369332"/>
            <a:chOff x="0" y="242888"/>
            <a:chExt cx="2669683" cy="49212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408B0C8-95C7-4C69-A6FB-0809E4C78434}"/>
                </a:ext>
              </a:extLst>
            </p:cNvPr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文本框 3">
              <a:extLst>
                <a:ext uri="{FF2B5EF4-FFF2-40B4-BE49-F238E27FC236}">
                  <a16:creationId xmlns:a16="http://schemas.microsoft.com/office/drawing/2014/main" id="{08D35E01-2D4F-4D5B-840A-950196DA0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51" y="242888"/>
              <a:ext cx="2292332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 dirty="0">
                  <a:solidFill>
                    <a:srgbClr val="404040"/>
                  </a:solidFill>
                </a:rPr>
                <a:t>Latent Variable</a:t>
              </a:r>
              <a:endParaRPr lang="zh-CN" altLang="en-US" sz="1800" b="1" dirty="0">
                <a:solidFill>
                  <a:srgbClr val="404040"/>
                </a:solidFill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EC152B82-51D3-481C-85BF-AC6C4D576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9061"/>
            <a:ext cx="9144000" cy="544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8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1372"/>
    </mc:Choice>
    <mc:Fallback>
      <p:transition advTm="31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微软雅黑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1158</TotalTime>
  <Pages>0</Pages>
  <Words>563</Words>
  <Characters>0</Characters>
  <Application>Microsoft Office PowerPoint</Application>
  <DocSecurity>0</DocSecurity>
  <PresentationFormat>全屏显示(4:3)</PresentationFormat>
  <Lines>0</Lines>
  <Paragraphs>122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 Light</vt:lpstr>
      <vt:lpstr>方正清刻本悦宋简体</vt:lpstr>
      <vt:lpstr>微软雅黑</vt:lpstr>
      <vt:lpstr>微软雅黑 Light</vt:lpstr>
      <vt:lpstr>Arial</vt:lpstr>
      <vt:lpstr>Calibri</vt:lpstr>
      <vt:lpstr>Calibri Light</vt:lpstr>
      <vt:lpstr>Century Gothic</vt:lpstr>
      <vt:lpstr>微软雅黑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淘宝店铺：BOSSPPT顶尖职业文案</Manager>
  <Company>淘宝店铺：BOSSPPT顶尖职业文案</Company>
  <LinksUpToDate>false</LinksUpToDate>
  <CharactersWithSpaces>0</CharactersWithSpaces>
  <SharedDoc>false</SharedDoc>
  <HyperlinkBase>https://chinappt.taobao.com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bossppt职场职人专用套餐</dc:title>
  <dc:subject>bossppt职场职人专用套餐</dc:subject>
  <dc:creator>BOSSPPT</dc:creator>
  <cp:keywords>淘宝店铺：https:/chinappt.taobao.com</cp:keywords>
  <dc:description>https://chinappt.taobao.com_x000d_
此模板经过bossppt设计和创意，如果非bossppt店购买，可以要求盗版商户退款！</dc:description>
  <cp:lastModifiedBy>yang zhang</cp:lastModifiedBy>
  <cp:revision>158</cp:revision>
  <dcterms:created xsi:type="dcterms:W3CDTF">2015-02-01T03:08:30Z</dcterms:created>
  <dcterms:modified xsi:type="dcterms:W3CDTF">2019-03-06T12:34:12Z</dcterms:modified>
  <cp:category>淘宝店铺：https://chinappt.taobao.com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